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365" r:id="rId12"/>
    <p:sldId id="363" r:id="rId13"/>
    <p:sldId id="364" r:id="rId14"/>
    <p:sldId id="366" r:id="rId15"/>
    <p:sldId id="367" r:id="rId16"/>
    <p:sldId id="360" r:id="rId17"/>
    <p:sldId id="368" r:id="rId18"/>
    <p:sldId id="369" r:id="rId19"/>
    <p:sldId id="370" r:id="rId20"/>
    <p:sldId id="372" r:id="rId21"/>
    <p:sldId id="373" r:id="rId22"/>
    <p:sldId id="374" r:id="rId23"/>
    <p:sldId id="285" r:id="rId2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167313324964816"/>
          <c:y val="0.13675310904370105"/>
          <c:w val="0.34392512077294685"/>
          <c:h val="0.8311418235034833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9C9-46ED-9F94-CAA04A35BCC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9C9-46ED-9F94-CAA04A35BCC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9C9-46ED-9F94-CAA04A35BCC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9C9-46ED-9F94-CAA04A35BCC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9C9-46ED-9F94-CAA04A35BCC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0-5.</c:v>
                </c:pt>
                <c:pt idx="1">
                  <c:v>5-10.</c:v>
                </c:pt>
                <c:pt idx="2">
                  <c:v>10-20.</c:v>
                </c:pt>
                <c:pt idx="3">
                  <c:v>20-30.</c:v>
                </c:pt>
                <c:pt idx="4">
                  <c:v>30 i više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0.156</c:v>
                </c:pt>
                <c:pt idx="1">
                  <c:v>0.125</c:v>
                </c:pt>
                <c:pt idx="2">
                  <c:v>0.35899999999999999</c:v>
                </c:pt>
                <c:pt idx="3">
                  <c:v>0.23400000000000001</c:v>
                </c:pt>
                <c:pt idx="4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31-4213-B0C8-D9B420FA4D1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s-Latn-BA" sz="1400" dirty="0"/>
              <a:t>Radni</a:t>
            </a:r>
            <a:r>
              <a:rPr lang="bs-Latn-BA" sz="1400" baseline="0" dirty="0"/>
              <a:t> iskustvo</a:t>
            </a:r>
            <a:endParaRPr lang="bs-Latn-BA" sz="1400" dirty="0"/>
          </a:p>
        </c:rich>
      </c:tx>
      <c:layout>
        <c:manualLayout>
          <c:xMode val="edge"/>
          <c:yMode val="edge"/>
          <c:x val="0.42705576430108677"/>
          <c:y val="3.133039463551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7786958728924319"/>
          <c:y val="0.15303228278046477"/>
          <c:w val="0.59195208623613405"/>
          <c:h val="0.405019120655096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0-10</c:v>
                </c:pt>
                <c:pt idx="1">
                  <c:v>10do20</c:v>
                </c:pt>
                <c:pt idx="2">
                  <c:v>20do30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8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14-4342-B2C8-411EBF7F19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0-10</c:v>
                </c:pt>
                <c:pt idx="1">
                  <c:v>10do20</c:v>
                </c:pt>
                <c:pt idx="2">
                  <c:v>20do30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A414-4342-B2C8-411EBF7F19A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0-10</c:v>
                </c:pt>
                <c:pt idx="1">
                  <c:v>10do20</c:v>
                </c:pt>
                <c:pt idx="2">
                  <c:v>20do30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A414-4342-B2C8-411EBF7F1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7524783"/>
        <c:axId val="297535343"/>
      </c:barChart>
      <c:catAx>
        <c:axId val="297524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535343"/>
        <c:crosses val="autoZero"/>
        <c:auto val="1"/>
        <c:lblAlgn val="ctr"/>
        <c:lblOffset val="100"/>
        <c:noMultiLvlLbl val="0"/>
      </c:catAx>
      <c:valAx>
        <c:axId val="297535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524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172473965069206"/>
          <c:y val="0.8618124016556592"/>
          <c:w val="0.68208486841122407"/>
          <c:h val="5.98616117555587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167313324964816"/>
          <c:y val="0.13675310904370105"/>
          <c:w val="0.34392512077294685"/>
          <c:h val="0.8311418235034833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1CB-4E62-9F92-5A8B5B95A72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1CB-4E62-9F92-5A8B5B95A72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1CB-4E62-9F92-5A8B5B95A72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1CB-4E62-9F92-5A8B5B95A72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odličan</c:v>
                </c:pt>
                <c:pt idx="1">
                  <c:v>nedovoljan</c:v>
                </c:pt>
                <c:pt idx="2">
                  <c:v>ograničeno</c:v>
                </c:pt>
                <c:pt idx="3">
                  <c:v>dobro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0.05</c:v>
                </c:pt>
                <c:pt idx="1">
                  <c:v>0.47599999999999998</c:v>
                </c:pt>
                <c:pt idx="2">
                  <c:v>0.317</c:v>
                </c:pt>
                <c:pt idx="3">
                  <c:v>0.159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31-4213-B0C8-D9B420FA4D1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167313324964816"/>
          <c:y val="0.13675310904370105"/>
          <c:w val="0.34392512077294685"/>
          <c:h val="0.8311418235034833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27B-4B7C-ADAD-177C6C1A64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27B-4B7C-ADAD-177C6C1A64D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27B-4B7C-ADAD-177C6C1A64D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27B-4B7C-ADAD-177C6C1A64D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odlično</c:v>
                </c:pt>
                <c:pt idx="1">
                  <c:v>vrlodobro</c:v>
                </c:pt>
                <c:pt idx="2">
                  <c:v>dobro</c:v>
                </c:pt>
                <c:pt idx="3">
                  <c:v>ograničeno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0.317</c:v>
                </c:pt>
                <c:pt idx="1">
                  <c:v>0.42899999999999999</c:v>
                </c:pt>
                <c:pt idx="2">
                  <c:v>0.23799999999999999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31-4213-B0C8-D9B420FA4D1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62CEB-882C-4DCA-926F-343374BCC074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s-Latn-BA"/>
        </a:p>
      </dgm:t>
    </dgm:pt>
    <dgm:pt modelId="{E5DBF2FE-9883-4AF1-9386-11AAC9B68FB2}">
      <dgm:prSet phldrT="[Text]" custT="1"/>
      <dgm:spPr/>
      <dgm:t>
        <a:bodyPr/>
        <a:lstStyle/>
        <a:p>
          <a:pPr algn="ctr"/>
          <a:r>
            <a:rPr lang="bs-Latn-BA" sz="1700" dirty="0"/>
            <a:t>Vizija i misija</a:t>
          </a:r>
        </a:p>
        <a:p>
          <a:pPr algn="l"/>
          <a:r>
            <a:rPr lang="bs-Latn-BA" sz="1200" dirty="0"/>
            <a:t>Upitnik za vrednovanje </a:t>
          </a:r>
        </a:p>
      </dgm:t>
    </dgm:pt>
    <dgm:pt modelId="{E04DCD83-1B46-4343-AD19-1B5B4BD4D822}" type="parTrans" cxnId="{AD00BD28-7C86-4CC2-90AB-08032E7AEA9A}">
      <dgm:prSet/>
      <dgm:spPr/>
      <dgm:t>
        <a:bodyPr/>
        <a:lstStyle/>
        <a:p>
          <a:endParaRPr lang="bs-Latn-BA"/>
        </a:p>
      </dgm:t>
    </dgm:pt>
    <dgm:pt modelId="{12C31B8B-75F4-477F-AB99-EA7E3C651006}" type="sibTrans" cxnId="{AD00BD28-7C86-4CC2-90AB-08032E7AEA9A}">
      <dgm:prSet/>
      <dgm:spPr/>
      <dgm:t>
        <a:bodyPr/>
        <a:lstStyle/>
        <a:p>
          <a:endParaRPr lang="bs-Latn-BA"/>
        </a:p>
      </dgm:t>
    </dgm:pt>
    <dgm:pt modelId="{77DF77ED-5217-419E-9C3B-94A1F3D4A8AA}">
      <dgm:prSet phldrT="[Text]"/>
      <dgm:spPr/>
      <dgm:t>
        <a:bodyPr/>
        <a:lstStyle/>
        <a:p>
          <a:r>
            <a:rPr lang="bs-Latn-BA" dirty="0"/>
            <a:t>Osnaživanje bibliotekara</a:t>
          </a:r>
        </a:p>
      </dgm:t>
    </dgm:pt>
    <dgm:pt modelId="{F82D6802-4C6A-419B-B239-011B5C87258B}" type="parTrans" cxnId="{985A5644-4A33-46BE-B7CF-9F62EAF4E44A}">
      <dgm:prSet/>
      <dgm:spPr/>
      <dgm:t>
        <a:bodyPr/>
        <a:lstStyle/>
        <a:p>
          <a:endParaRPr lang="bs-Latn-BA"/>
        </a:p>
      </dgm:t>
    </dgm:pt>
    <dgm:pt modelId="{19FF85B5-C7D5-4FD7-938A-4FD8372DC7FC}" type="sibTrans" cxnId="{985A5644-4A33-46BE-B7CF-9F62EAF4E44A}">
      <dgm:prSet/>
      <dgm:spPr/>
      <dgm:t>
        <a:bodyPr/>
        <a:lstStyle/>
        <a:p>
          <a:endParaRPr lang="bs-Latn-BA"/>
        </a:p>
      </dgm:t>
    </dgm:pt>
    <dgm:pt modelId="{83CACCB8-AA52-465F-87A7-465195A1FFE6}">
      <dgm:prSet phldrT="[Text]" custT="1"/>
      <dgm:spPr/>
      <dgm:t>
        <a:bodyPr/>
        <a:lstStyle/>
        <a:p>
          <a:pPr algn="r"/>
          <a:r>
            <a:rPr lang="bs-Latn-BA" sz="1600" dirty="0"/>
            <a:t>Temeljne vrijednosti</a:t>
          </a:r>
        </a:p>
        <a:p>
          <a:pPr algn="r"/>
          <a:r>
            <a:rPr lang="bs-Latn-BA" sz="1050" dirty="0"/>
            <a:t>Kvalieta</a:t>
          </a:r>
        </a:p>
        <a:p>
          <a:pPr algn="r"/>
          <a:r>
            <a:rPr lang="bs-Latn-BA" sz="1050" dirty="0"/>
            <a:t>Integriet</a:t>
          </a:r>
        </a:p>
        <a:p>
          <a:pPr algn="r"/>
          <a:r>
            <a:rPr lang="bs-Latn-BA" sz="1050" dirty="0"/>
            <a:t>Odgovornost</a:t>
          </a:r>
        </a:p>
        <a:p>
          <a:pPr algn="r"/>
          <a:r>
            <a:rPr lang="bs-Latn-BA" sz="1050" dirty="0"/>
            <a:t>Intelektualna sloboda </a:t>
          </a:r>
        </a:p>
      </dgm:t>
    </dgm:pt>
    <dgm:pt modelId="{E0CADFA3-2D62-499C-A924-4E9D35C8B913}" type="parTrans" cxnId="{DC81AC81-CCFD-49AD-BD3D-65FEC27A0B7C}">
      <dgm:prSet/>
      <dgm:spPr/>
      <dgm:t>
        <a:bodyPr/>
        <a:lstStyle/>
        <a:p>
          <a:endParaRPr lang="bs-Latn-BA"/>
        </a:p>
      </dgm:t>
    </dgm:pt>
    <dgm:pt modelId="{AC383FD4-0ABB-4211-8AE4-3ADC4593FDD7}" type="sibTrans" cxnId="{DC81AC81-CCFD-49AD-BD3D-65FEC27A0B7C}">
      <dgm:prSet/>
      <dgm:spPr/>
      <dgm:t>
        <a:bodyPr/>
        <a:lstStyle/>
        <a:p>
          <a:endParaRPr lang="bs-Latn-BA"/>
        </a:p>
      </dgm:t>
    </dgm:pt>
    <dgm:pt modelId="{200D9902-C802-41EC-83C4-BD6E1B1F2087}">
      <dgm:prSet phldrT="[Text]"/>
      <dgm:spPr/>
      <dgm:t>
        <a:bodyPr/>
        <a:lstStyle/>
        <a:p>
          <a:r>
            <a:rPr lang="bs-Latn-BA" dirty="0"/>
            <a:t>Kontinuirano poboljšanje</a:t>
          </a:r>
        </a:p>
      </dgm:t>
    </dgm:pt>
    <dgm:pt modelId="{FC17AC4A-36F2-456F-A1FA-5BF276E153BE}" type="parTrans" cxnId="{99D262AB-ACD8-4E46-84FD-E50CD17FA9D4}">
      <dgm:prSet/>
      <dgm:spPr/>
      <dgm:t>
        <a:bodyPr/>
        <a:lstStyle/>
        <a:p>
          <a:endParaRPr lang="bs-Latn-BA"/>
        </a:p>
      </dgm:t>
    </dgm:pt>
    <dgm:pt modelId="{8744CD5A-C13A-4BFB-94D8-F1479FE8FDA5}" type="sibTrans" cxnId="{99D262AB-ACD8-4E46-84FD-E50CD17FA9D4}">
      <dgm:prSet/>
      <dgm:spPr/>
      <dgm:t>
        <a:bodyPr/>
        <a:lstStyle/>
        <a:p>
          <a:endParaRPr lang="bs-Latn-BA"/>
        </a:p>
      </dgm:t>
    </dgm:pt>
    <dgm:pt modelId="{6B735190-BC6D-4F22-9776-ED5A0F775435}">
      <dgm:prSet phldrT="[Text]" custT="1"/>
      <dgm:spPr/>
      <dgm:t>
        <a:bodyPr/>
        <a:lstStyle/>
        <a:p>
          <a:pPr algn="r"/>
          <a:r>
            <a:rPr lang="bs-Latn-BA" sz="1400" dirty="0"/>
            <a:t>Strateški i operativni prioriteti</a:t>
          </a:r>
        </a:p>
        <a:p>
          <a:pPr algn="r"/>
          <a:r>
            <a:rPr lang="bs-Latn-BA" sz="1000" dirty="0"/>
            <a:t>Pristup relevantnim sadržajima</a:t>
          </a:r>
        </a:p>
        <a:p>
          <a:pPr algn="r"/>
          <a:r>
            <a:rPr lang="bs-Latn-BA" sz="1000" dirty="0"/>
            <a:t>Tehnologija učenja</a:t>
          </a:r>
        </a:p>
        <a:p>
          <a:pPr algn="r"/>
          <a:r>
            <a:rPr lang="bs-Latn-BA" sz="1000" dirty="0"/>
            <a:t>MIP</a:t>
          </a:r>
        </a:p>
      </dgm:t>
    </dgm:pt>
    <dgm:pt modelId="{D796A729-D195-4E37-BF35-4EC04E8DD548}" type="parTrans" cxnId="{F3DAF540-E5F5-4FA9-BEEA-1468E3CAF957}">
      <dgm:prSet/>
      <dgm:spPr/>
      <dgm:t>
        <a:bodyPr/>
        <a:lstStyle/>
        <a:p>
          <a:endParaRPr lang="bs-Latn-BA"/>
        </a:p>
      </dgm:t>
    </dgm:pt>
    <dgm:pt modelId="{5D046033-7ACF-450D-AF48-7CB5C938EA9B}" type="sibTrans" cxnId="{F3DAF540-E5F5-4FA9-BEEA-1468E3CAF957}">
      <dgm:prSet/>
      <dgm:spPr/>
      <dgm:t>
        <a:bodyPr/>
        <a:lstStyle/>
        <a:p>
          <a:endParaRPr lang="bs-Latn-BA"/>
        </a:p>
      </dgm:t>
    </dgm:pt>
    <dgm:pt modelId="{500F268B-F81E-41FD-8FDC-8A46CF75CD11}">
      <dgm:prSet phldrT="[Text]"/>
      <dgm:spPr/>
      <dgm:t>
        <a:bodyPr/>
        <a:lstStyle/>
        <a:p>
          <a:r>
            <a:rPr lang="bs-Latn-BA" dirty="0"/>
            <a:t>Prikaz vrijednosti</a:t>
          </a:r>
        </a:p>
      </dgm:t>
    </dgm:pt>
    <dgm:pt modelId="{BF7A1992-625D-4FFD-A01C-96DE40F7D915}" type="parTrans" cxnId="{F99AE913-DC29-4B6D-B993-ECD827E20A3C}">
      <dgm:prSet/>
      <dgm:spPr/>
      <dgm:t>
        <a:bodyPr/>
        <a:lstStyle/>
        <a:p>
          <a:endParaRPr lang="bs-Latn-BA"/>
        </a:p>
      </dgm:t>
    </dgm:pt>
    <dgm:pt modelId="{DDD117CB-ED20-47A3-BAEC-544ECB66D2B6}" type="sibTrans" cxnId="{F99AE913-DC29-4B6D-B993-ECD827E20A3C}">
      <dgm:prSet/>
      <dgm:spPr/>
      <dgm:t>
        <a:bodyPr/>
        <a:lstStyle/>
        <a:p>
          <a:endParaRPr lang="bs-Latn-BA"/>
        </a:p>
      </dgm:t>
    </dgm:pt>
    <dgm:pt modelId="{B728AAB3-9D9E-41F2-AF50-9F29DA2B9DED}">
      <dgm:prSet phldrT="[Text]" custT="1"/>
      <dgm:spPr/>
      <dgm:t>
        <a:bodyPr/>
        <a:lstStyle/>
        <a:p>
          <a:pPr algn="ctr"/>
          <a:r>
            <a:rPr lang="bs-Latn-BA" sz="1600" dirty="0"/>
            <a:t>Obečenje</a:t>
          </a:r>
        </a:p>
        <a:p>
          <a:pPr algn="l"/>
          <a:r>
            <a:rPr lang="bs-Latn-BA" sz="1200" dirty="0"/>
            <a:t>Izvrsnost uslge</a:t>
          </a:r>
        </a:p>
        <a:p>
          <a:pPr algn="l"/>
          <a:r>
            <a:rPr lang="bs-Latn-BA" sz="1200" dirty="0"/>
            <a:t>Usmjerenost na učenika</a:t>
          </a:r>
        </a:p>
        <a:p>
          <a:pPr algn="l"/>
          <a:r>
            <a:rPr lang="bs-Latn-BA" sz="1200" dirty="0"/>
            <a:t>Evaluacija</a:t>
          </a:r>
        </a:p>
      </dgm:t>
    </dgm:pt>
    <dgm:pt modelId="{98F03DB0-92DE-4512-9D28-64A30CBFFD76}" type="parTrans" cxnId="{7B6C7C92-297A-4DCC-BA07-D567693F9B64}">
      <dgm:prSet/>
      <dgm:spPr/>
      <dgm:t>
        <a:bodyPr/>
        <a:lstStyle/>
        <a:p>
          <a:endParaRPr lang="bs-Latn-BA"/>
        </a:p>
      </dgm:t>
    </dgm:pt>
    <dgm:pt modelId="{1956148D-1CB6-474E-A7C7-25034D4767F5}" type="sibTrans" cxnId="{7B6C7C92-297A-4DCC-BA07-D567693F9B64}">
      <dgm:prSet/>
      <dgm:spPr/>
      <dgm:t>
        <a:bodyPr/>
        <a:lstStyle/>
        <a:p>
          <a:endParaRPr lang="bs-Latn-BA"/>
        </a:p>
      </dgm:t>
    </dgm:pt>
    <dgm:pt modelId="{785647A4-9FDF-47E1-9A61-F33D2C4DBD31}">
      <dgm:prSet phldrT="[Text]"/>
      <dgm:spPr/>
      <dgm:t>
        <a:bodyPr/>
        <a:lstStyle/>
        <a:p>
          <a:r>
            <a:rPr lang="bs-Latn-BA" dirty="0"/>
            <a:t>Poticanje cjeloživotnog učenja </a:t>
          </a:r>
        </a:p>
      </dgm:t>
    </dgm:pt>
    <dgm:pt modelId="{6B189292-0E41-4E60-9D34-50CDCDA55707}" type="parTrans" cxnId="{2AE638FB-1EBB-4A5B-8BF9-A5DE89835740}">
      <dgm:prSet/>
      <dgm:spPr/>
      <dgm:t>
        <a:bodyPr/>
        <a:lstStyle/>
        <a:p>
          <a:endParaRPr lang="bs-Latn-BA"/>
        </a:p>
      </dgm:t>
    </dgm:pt>
    <dgm:pt modelId="{99A5AEC2-F27A-4109-8C8A-7B5B27D9CA22}" type="sibTrans" cxnId="{2AE638FB-1EBB-4A5B-8BF9-A5DE89835740}">
      <dgm:prSet/>
      <dgm:spPr/>
      <dgm:t>
        <a:bodyPr/>
        <a:lstStyle/>
        <a:p>
          <a:endParaRPr lang="bs-Latn-BA"/>
        </a:p>
      </dgm:t>
    </dgm:pt>
    <dgm:pt modelId="{977D3470-ADB8-4AD1-931D-19FD04DA20F3}" type="pres">
      <dgm:prSet presAssocID="{E3062CEB-882C-4DCA-926F-343374BCC07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42E229-1342-4660-9628-28C842108282}" type="pres">
      <dgm:prSet presAssocID="{E3062CEB-882C-4DCA-926F-343374BCC074}" presName="children" presStyleCnt="0"/>
      <dgm:spPr/>
    </dgm:pt>
    <dgm:pt modelId="{32469460-28FF-4F32-8071-37F5C25005FA}" type="pres">
      <dgm:prSet presAssocID="{E3062CEB-882C-4DCA-926F-343374BCC074}" presName="child1group" presStyleCnt="0"/>
      <dgm:spPr/>
    </dgm:pt>
    <dgm:pt modelId="{04D3635D-5BF7-49EF-B823-76B63CF3EBD9}" type="pres">
      <dgm:prSet presAssocID="{E3062CEB-882C-4DCA-926F-343374BCC074}" presName="child1" presStyleLbl="bgAcc1" presStyleIdx="0" presStyleCnt="4"/>
      <dgm:spPr/>
      <dgm:t>
        <a:bodyPr/>
        <a:lstStyle/>
        <a:p>
          <a:endParaRPr lang="en-US"/>
        </a:p>
      </dgm:t>
    </dgm:pt>
    <dgm:pt modelId="{B76E3CA7-E341-4E22-9A78-F2E8DFED03FD}" type="pres">
      <dgm:prSet presAssocID="{E3062CEB-882C-4DCA-926F-343374BCC07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378594-A37E-4575-B1E4-50EF1781FA45}" type="pres">
      <dgm:prSet presAssocID="{E3062CEB-882C-4DCA-926F-343374BCC074}" presName="child2group" presStyleCnt="0"/>
      <dgm:spPr/>
    </dgm:pt>
    <dgm:pt modelId="{390764A1-2E74-48BB-8B32-4DCCC8EAC9D6}" type="pres">
      <dgm:prSet presAssocID="{E3062CEB-882C-4DCA-926F-343374BCC074}" presName="child2" presStyleLbl="bgAcc1" presStyleIdx="1" presStyleCnt="4"/>
      <dgm:spPr/>
      <dgm:t>
        <a:bodyPr/>
        <a:lstStyle/>
        <a:p>
          <a:endParaRPr lang="en-US"/>
        </a:p>
      </dgm:t>
    </dgm:pt>
    <dgm:pt modelId="{EF001EE5-5FEE-4848-8192-569A47C28D18}" type="pres">
      <dgm:prSet presAssocID="{E3062CEB-882C-4DCA-926F-343374BCC07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2D90A8-A4A3-4309-84A4-09691C81532A}" type="pres">
      <dgm:prSet presAssocID="{E3062CEB-882C-4DCA-926F-343374BCC074}" presName="child3group" presStyleCnt="0"/>
      <dgm:spPr/>
    </dgm:pt>
    <dgm:pt modelId="{5846D337-ADBE-4314-AC1D-ACD5175F8F12}" type="pres">
      <dgm:prSet presAssocID="{E3062CEB-882C-4DCA-926F-343374BCC074}" presName="child3" presStyleLbl="bgAcc1" presStyleIdx="2" presStyleCnt="4"/>
      <dgm:spPr/>
      <dgm:t>
        <a:bodyPr/>
        <a:lstStyle/>
        <a:p>
          <a:endParaRPr lang="en-US"/>
        </a:p>
      </dgm:t>
    </dgm:pt>
    <dgm:pt modelId="{4134208B-4336-4D48-ADB7-4688C19AAFC7}" type="pres">
      <dgm:prSet presAssocID="{E3062CEB-882C-4DCA-926F-343374BCC07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A92D01-5743-4FD2-9866-ECDFD94C3F00}" type="pres">
      <dgm:prSet presAssocID="{E3062CEB-882C-4DCA-926F-343374BCC074}" presName="child4group" presStyleCnt="0"/>
      <dgm:spPr/>
    </dgm:pt>
    <dgm:pt modelId="{A4F517B6-F10D-4F4D-A89B-B380B5FD23F1}" type="pres">
      <dgm:prSet presAssocID="{E3062CEB-882C-4DCA-926F-343374BCC074}" presName="child4" presStyleLbl="bgAcc1" presStyleIdx="3" presStyleCnt="4"/>
      <dgm:spPr/>
      <dgm:t>
        <a:bodyPr/>
        <a:lstStyle/>
        <a:p>
          <a:endParaRPr lang="en-US"/>
        </a:p>
      </dgm:t>
    </dgm:pt>
    <dgm:pt modelId="{6B1AD85E-669F-4F8B-B32F-15B557C60CEA}" type="pres">
      <dgm:prSet presAssocID="{E3062CEB-882C-4DCA-926F-343374BCC07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A1E0C1-C1F3-416C-9171-6A37673C9632}" type="pres">
      <dgm:prSet presAssocID="{E3062CEB-882C-4DCA-926F-343374BCC074}" presName="childPlaceholder" presStyleCnt="0"/>
      <dgm:spPr/>
    </dgm:pt>
    <dgm:pt modelId="{2757DFC8-D682-4476-A4CB-245E60B8A843}" type="pres">
      <dgm:prSet presAssocID="{E3062CEB-882C-4DCA-926F-343374BCC074}" presName="circle" presStyleCnt="0"/>
      <dgm:spPr/>
    </dgm:pt>
    <dgm:pt modelId="{2C25CD0C-36F5-4AC2-9BD2-0E827B8ABB12}" type="pres">
      <dgm:prSet presAssocID="{E3062CEB-882C-4DCA-926F-343374BCC074}" presName="quadrant1" presStyleLbl="node1" presStyleIdx="0" presStyleCnt="4" custLinFactNeighborX="-1482" custLinFactNeighborY="-329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A1FA4D-C4B3-4975-86BC-4D8B48A94E53}" type="pres">
      <dgm:prSet presAssocID="{E3062CEB-882C-4DCA-926F-343374BCC074}" presName="quadrant2" presStyleLbl="node1" presStyleIdx="1" presStyleCnt="4" custLinFactNeighborX="3195" custLinFactNeighborY="-465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7CBB5A-0560-438C-B41C-DDD53EDE2F53}" type="pres">
      <dgm:prSet presAssocID="{E3062CEB-882C-4DCA-926F-343374BCC074}" presName="quadrant3" presStyleLbl="node1" presStyleIdx="2" presStyleCnt="4" custLinFactNeighborX="4044" custLinFactNeighborY="-30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194849-8258-4D1F-B530-386D1D59C8CA}" type="pres">
      <dgm:prSet presAssocID="{E3062CEB-882C-4DCA-926F-343374BCC074}" presName="quadrant4" presStyleLbl="node1" presStyleIdx="3" presStyleCnt="4" custLinFactNeighborX="-4550" custLinFactNeighborY="151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76D716-41FB-44A1-8305-936A270339F8}" type="pres">
      <dgm:prSet presAssocID="{E3062CEB-882C-4DCA-926F-343374BCC074}" presName="quadrantPlaceholder" presStyleCnt="0"/>
      <dgm:spPr/>
    </dgm:pt>
    <dgm:pt modelId="{73A9BAD5-642B-4E5E-AA2C-1B210B8B5848}" type="pres">
      <dgm:prSet presAssocID="{E3062CEB-882C-4DCA-926F-343374BCC074}" presName="center1" presStyleLbl="fgShp" presStyleIdx="0" presStyleCnt="2"/>
      <dgm:spPr/>
    </dgm:pt>
    <dgm:pt modelId="{F6243FC9-33F2-42FD-BBED-5E41D33D04E7}" type="pres">
      <dgm:prSet presAssocID="{E3062CEB-882C-4DCA-926F-343374BCC074}" presName="center2" presStyleLbl="fgShp" presStyleIdx="1" presStyleCnt="2"/>
      <dgm:spPr/>
    </dgm:pt>
  </dgm:ptLst>
  <dgm:cxnLst>
    <dgm:cxn modelId="{DC81AC81-CCFD-49AD-BD3D-65FEC27A0B7C}" srcId="{E3062CEB-882C-4DCA-926F-343374BCC074}" destId="{83CACCB8-AA52-465F-87A7-465195A1FFE6}" srcOrd="1" destOrd="0" parTransId="{E0CADFA3-2D62-499C-A924-4E9D35C8B913}" sibTransId="{AC383FD4-0ABB-4211-8AE4-3ADC4593FDD7}"/>
    <dgm:cxn modelId="{F3DAF540-E5F5-4FA9-BEEA-1468E3CAF957}" srcId="{E3062CEB-882C-4DCA-926F-343374BCC074}" destId="{6B735190-BC6D-4F22-9776-ED5A0F775435}" srcOrd="2" destOrd="0" parTransId="{D796A729-D195-4E37-BF35-4EC04E8DD548}" sibTransId="{5D046033-7ACF-450D-AF48-7CB5C938EA9B}"/>
    <dgm:cxn modelId="{05C8B680-EAD7-4BD9-861D-0C8F1BBE9577}" type="presOf" srcId="{83CACCB8-AA52-465F-87A7-465195A1FFE6}" destId="{35A1FA4D-C4B3-4975-86BC-4D8B48A94E53}" srcOrd="0" destOrd="0" presId="urn:microsoft.com/office/officeart/2005/8/layout/cycle4"/>
    <dgm:cxn modelId="{1126D4A1-3BA2-479D-A193-6C1E183285CC}" type="presOf" srcId="{785647A4-9FDF-47E1-9A61-F33D2C4DBD31}" destId="{6B1AD85E-669F-4F8B-B32F-15B557C60CEA}" srcOrd="1" destOrd="0" presId="urn:microsoft.com/office/officeart/2005/8/layout/cycle4"/>
    <dgm:cxn modelId="{0F4B1685-857B-435D-8A29-3ECE6F7E5C87}" type="presOf" srcId="{77DF77ED-5217-419E-9C3B-94A1F3D4A8AA}" destId="{B76E3CA7-E341-4E22-9A78-F2E8DFED03FD}" srcOrd="1" destOrd="0" presId="urn:microsoft.com/office/officeart/2005/8/layout/cycle4"/>
    <dgm:cxn modelId="{2FB33E61-3DD0-48E5-A6F1-E9204B4529BE}" type="presOf" srcId="{B728AAB3-9D9E-41F2-AF50-9F29DA2B9DED}" destId="{7A194849-8258-4D1F-B530-386D1D59C8CA}" srcOrd="0" destOrd="0" presId="urn:microsoft.com/office/officeart/2005/8/layout/cycle4"/>
    <dgm:cxn modelId="{C9F0538D-E299-4F11-BCC8-6A2357AD567E}" type="presOf" srcId="{77DF77ED-5217-419E-9C3B-94A1F3D4A8AA}" destId="{04D3635D-5BF7-49EF-B823-76B63CF3EBD9}" srcOrd="0" destOrd="0" presId="urn:microsoft.com/office/officeart/2005/8/layout/cycle4"/>
    <dgm:cxn modelId="{A75A8891-7ACE-45F4-ACAA-3882B0F12B06}" type="presOf" srcId="{785647A4-9FDF-47E1-9A61-F33D2C4DBD31}" destId="{A4F517B6-F10D-4F4D-A89B-B380B5FD23F1}" srcOrd="0" destOrd="0" presId="urn:microsoft.com/office/officeart/2005/8/layout/cycle4"/>
    <dgm:cxn modelId="{99D262AB-ACD8-4E46-84FD-E50CD17FA9D4}" srcId="{83CACCB8-AA52-465F-87A7-465195A1FFE6}" destId="{200D9902-C802-41EC-83C4-BD6E1B1F2087}" srcOrd="0" destOrd="0" parTransId="{FC17AC4A-36F2-456F-A1FA-5BF276E153BE}" sibTransId="{8744CD5A-C13A-4BFB-94D8-F1479FE8FDA5}"/>
    <dgm:cxn modelId="{4C966612-AC9A-44F5-9E92-32A3195CDB61}" type="presOf" srcId="{500F268B-F81E-41FD-8FDC-8A46CF75CD11}" destId="{5846D337-ADBE-4314-AC1D-ACD5175F8F12}" srcOrd="0" destOrd="0" presId="urn:microsoft.com/office/officeart/2005/8/layout/cycle4"/>
    <dgm:cxn modelId="{69787261-B26D-4051-BD45-BC2D7E91D4A5}" type="presOf" srcId="{E5DBF2FE-9883-4AF1-9386-11AAC9B68FB2}" destId="{2C25CD0C-36F5-4AC2-9BD2-0E827B8ABB12}" srcOrd="0" destOrd="0" presId="urn:microsoft.com/office/officeart/2005/8/layout/cycle4"/>
    <dgm:cxn modelId="{F99AE913-DC29-4B6D-B993-ECD827E20A3C}" srcId="{6B735190-BC6D-4F22-9776-ED5A0F775435}" destId="{500F268B-F81E-41FD-8FDC-8A46CF75CD11}" srcOrd="0" destOrd="0" parTransId="{BF7A1992-625D-4FFD-A01C-96DE40F7D915}" sibTransId="{DDD117CB-ED20-47A3-BAEC-544ECB66D2B6}"/>
    <dgm:cxn modelId="{C1799636-1AB1-45A7-A02B-321F80A18E2D}" type="presOf" srcId="{6B735190-BC6D-4F22-9776-ED5A0F775435}" destId="{C27CBB5A-0560-438C-B41C-DDD53EDE2F53}" srcOrd="0" destOrd="0" presId="urn:microsoft.com/office/officeart/2005/8/layout/cycle4"/>
    <dgm:cxn modelId="{7E4235BE-1A75-4866-BD02-0FC40C75765A}" type="presOf" srcId="{E3062CEB-882C-4DCA-926F-343374BCC074}" destId="{977D3470-ADB8-4AD1-931D-19FD04DA20F3}" srcOrd="0" destOrd="0" presId="urn:microsoft.com/office/officeart/2005/8/layout/cycle4"/>
    <dgm:cxn modelId="{985A5644-4A33-46BE-B7CF-9F62EAF4E44A}" srcId="{E5DBF2FE-9883-4AF1-9386-11AAC9B68FB2}" destId="{77DF77ED-5217-419E-9C3B-94A1F3D4A8AA}" srcOrd="0" destOrd="0" parTransId="{F82D6802-4C6A-419B-B239-011B5C87258B}" sibTransId="{19FF85B5-C7D5-4FD7-938A-4FD8372DC7FC}"/>
    <dgm:cxn modelId="{4183F079-AC3A-4987-A7C5-A7174CBD0802}" type="presOf" srcId="{200D9902-C802-41EC-83C4-BD6E1B1F2087}" destId="{390764A1-2E74-48BB-8B32-4DCCC8EAC9D6}" srcOrd="0" destOrd="0" presId="urn:microsoft.com/office/officeart/2005/8/layout/cycle4"/>
    <dgm:cxn modelId="{400097F5-2EEC-42DD-AC18-FC5553EF3CC0}" type="presOf" srcId="{500F268B-F81E-41FD-8FDC-8A46CF75CD11}" destId="{4134208B-4336-4D48-ADB7-4688C19AAFC7}" srcOrd="1" destOrd="0" presId="urn:microsoft.com/office/officeart/2005/8/layout/cycle4"/>
    <dgm:cxn modelId="{7B6C7C92-297A-4DCC-BA07-D567693F9B64}" srcId="{E3062CEB-882C-4DCA-926F-343374BCC074}" destId="{B728AAB3-9D9E-41F2-AF50-9F29DA2B9DED}" srcOrd="3" destOrd="0" parTransId="{98F03DB0-92DE-4512-9D28-64A30CBFFD76}" sibTransId="{1956148D-1CB6-474E-A7C7-25034D4767F5}"/>
    <dgm:cxn modelId="{2AE638FB-1EBB-4A5B-8BF9-A5DE89835740}" srcId="{B728AAB3-9D9E-41F2-AF50-9F29DA2B9DED}" destId="{785647A4-9FDF-47E1-9A61-F33D2C4DBD31}" srcOrd="0" destOrd="0" parTransId="{6B189292-0E41-4E60-9D34-50CDCDA55707}" sibTransId="{99A5AEC2-F27A-4109-8C8A-7B5B27D9CA22}"/>
    <dgm:cxn modelId="{A7A9614A-22E7-4571-B7A2-B0D7BC18143A}" type="presOf" srcId="{200D9902-C802-41EC-83C4-BD6E1B1F2087}" destId="{EF001EE5-5FEE-4848-8192-569A47C28D18}" srcOrd="1" destOrd="0" presId="urn:microsoft.com/office/officeart/2005/8/layout/cycle4"/>
    <dgm:cxn modelId="{AD00BD28-7C86-4CC2-90AB-08032E7AEA9A}" srcId="{E3062CEB-882C-4DCA-926F-343374BCC074}" destId="{E5DBF2FE-9883-4AF1-9386-11AAC9B68FB2}" srcOrd="0" destOrd="0" parTransId="{E04DCD83-1B46-4343-AD19-1B5B4BD4D822}" sibTransId="{12C31B8B-75F4-477F-AB99-EA7E3C651006}"/>
    <dgm:cxn modelId="{7063A018-1594-47C1-B160-BB18F8194974}" type="presParOf" srcId="{977D3470-ADB8-4AD1-931D-19FD04DA20F3}" destId="{2742E229-1342-4660-9628-28C842108282}" srcOrd="0" destOrd="0" presId="urn:microsoft.com/office/officeart/2005/8/layout/cycle4"/>
    <dgm:cxn modelId="{079D57D0-6A2B-495D-8B9F-4616E6DF5FAD}" type="presParOf" srcId="{2742E229-1342-4660-9628-28C842108282}" destId="{32469460-28FF-4F32-8071-37F5C25005FA}" srcOrd="0" destOrd="0" presId="urn:microsoft.com/office/officeart/2005/8/layout/cycle4"/>
    <dgm:cxn modelId="{C5879697-3BF8-489A-B03E-8FDE283678C1}" type="presParOf" srcId="{32469460-28FF-4F32-8071-37F5C25005FA}" destId="{04D3635D-5BF7-49EF-B823-76B63CF3EBD9}" srcOrd="0" destOrd="0" presId="urn:microsoft.com/office/officeart/2005/8/layout/cycle4"/>
    <dgm:cxn modelId="{C40F0F6D-048F-4245-9E83-54399BC2C539}" type="presParOf" srcId="{32469460-28FF-4F32-8071-37F5C25005FA}" destId="{B76E3CA7-E341-4E22-9A78-F2E8DFED03FD}" srcOrd="1" destOrd="0" presId="urn:microsoft.com/office/officeart/2005/8/layout/cycle4"/>
    <dgm:cxn modelId="{08CADA68-EAD8-49DD-82BF-2FF39F473D0D}" type="presParOf" srcId="{2742E229-1342-4660-9628-28C842108282}" destId="{93378594-A37E-4575-B1E4-50EF1781FA45}" srcOrd="1" destOrd="0" presId="urn:microsoft.com/office/officeart/2005/8/layout/cycle4"/>
    <dgm:cxn modelId="{17B18F36-9B95-43F4-A76A-E07F7D21FDD5}" type="presParOf" srcId="{93378594-A37E-4575-B1E4-50EF1781FA45}" destId="{390764A1-2E74-48BB-8B32-4DCCC8EAC9D6}" srcOrd="0" destOrd="0" presId="urn:microsoft.com/office/officeart/2005/8/layout/cycle4"/>
    <dgm:cxn modelId="{161EEEFC-4CEC-423C-95BE-225A93F69BAD}" type="presParOf" srcId="{93378594-A37E-4575-B1E4-50EF1781FA45}" destId="{EF001EE5-5FEE-4848-8192-569A47C28D18}" srcOrd="1" destOrd="0" presId="urn:microsoft.com/office/officeart/2005/8/layout/cycle4"/>
    <dgm:cxn modelId="{A93E9C55-70DF-407B-8143-5B5653FE70EB}" type="presParOf" srcId="{2742E229-1342-4660-9628-28C842108282}" destId="{C22D90A8-A4A3-4309-84A4-09691C81532A}" srcOrd="2" destOrd="0" presId="urn:microsoft.com/office/officeart/2005/8/layout/cycle4"/>
    <dgm:cxn modelId="{05818CB6-CAE3-4EC6-A85E-24CFC0E426C0}" type="presParOf" srcId="{C22D90A8-A4A3-4309-84A4-09691C81532A}" destId="{5846D337-ADBE-4314-AC1D-ACD5175F8F12}" srcOrd="0" destOrd="0" presId="urn:microsoft.com/office/officeart/2005/8/layout/cycle4"/>
    <dgm:cxn modelId="{5E360075-312B-4A60-867B-7A9C96382969}" type="presParOf" srcId="{C22D90A8-A4A3-4309-84A4-09691C81532A}" destId="{4134208B-4336-4D48-ADB7-4688C19AAFC7}" srcOrd="1" destOrd="0" presId="urn:microsoft.com/office/officeart/2005/8/layout/cycle4"/>
    <dgm:cxn modelId="{BEA6F5E3-2DF8-4E46-B1F3-67FD6B954E1D}" type="presParOf" srcId="{2742E229-1342-4660-9628-28C842108282}" destId="{3EA92D01-5743-4FD2-9866-ECDFD94C3F00}" srcOrd="3" destOrd="0" presId="urn:microsoft.com/office/officeart/2005/8/layout/cycle4"/>
    <dgm:cxn modelId="{C43200FF-8BF5-4492-B2F9-B392196DF5B6}" type="presParOf" srcId="{3EA92D01-5743-4FD2-9866-ECDFD94C3F00}" destId="{A4F517B6-F10D-4F4D-A89B-B380B5FD23F1}" srcOrd="0" destOrd="0" presId="urn:microsoft.com/office/officeart/2005/8/layout/cycle4"/>
    <dgm:cxn modelId="{9A037A92-40AE-4859-8CF4-A815BAFB8675}" type="presParOf" srcId="{3EA92D01-5743-4FD2-9866-ECDFD94C3F00}" destId="{6B1AD85E-669F-4F8B-B32F-15B557C60CEA}" srcOrd="1" destOrd="0" presId="urn:microsoft.com/office/officeart/2005/8/layout/cycle4"/>
    <dgm:cxn modelId="{6E547599-F03B-451A-AACE-AF53CE3CA755}" type="presParOf" srcId="{2742E229-1342-4660-9628-28C842108282}" destId="{81A1E0C1-C1F3-416C-9171-6A37673C9632}" srcOrd="4" destOrd="0" presId="urn:microsoft.com/office/officeart/2005/8/layout/cycle4"/>
    <dgm:cxn modelId="{CD397BE8-8CCC-4426-9147-F9F30D1D9670}" type="presParOf" srcId="{977D3470-ADB8-4AD1-931D-19FD04DA20F3}" destId="{2757DFC8-D682-4476-A4CB-245E60B8A843}" srcOrd="1" destOrd="0" presId="urn:microsoft.com/office/officeart/2005/8/layout/cycle4"/>
    <dgm:cxn modelId="{ED5BBB64-D7F1-48E0-817F-890702851082}" type="presParOf" srcId="{2757DFC8-D682-4476-A4CB-245E60B8A843}" destId="{2C25CD0C-36F5-4AC2-9BD2-0E827B8ABB12}" srcOrd="0" destOrd="0" presId="urn:microsoft.com/office/officeart/2005/8/layout/cycle4"/>
    <dgm:cxn modelId="{0A529887-AE0F-431B-A314-952597E238A3}" type="presParOf" srcId="{2757DFC8-D682-4476-A4CB-245E60B8A843}" destId="{35A1FA4D-C4B3-4975-86BC-4D8B48A94E53}" srcOrd="1" destOrd="0" presId="urn:microsoft.com/office/officeart/2005/8/layout/cycle4"/>
    <dgm:cxn modelId="{9648AEA7-EF34-473D-817B-57FC615273B8}" type="presParOf" srcId="{2757DFC8-D682-4476-A4CB-245E60B8A843}" destId="{C27CBB5A-0560-438C-B41C-DDD53EDE2F53}" srcOrd="2" destOrd="0" presId="urn:microsoft.com/office/officeart/2005/8/layout/cycle4"/>
    <dgm:cxn modelId="{3876224A-C4D1-4EC8-946F-C9B8B7B6B4EF}" type="presParOf" srcId="{2757DFC8-D682-4476-A4CB-245E60B8A843}" destId="{7A194849-8258-4D1F-B530-386D1D59C8CA}" srcOrd="3" destOrd="0" presId="urn:microsoft.com/office/officeart/2005/8/layout/cycle4"/>
    <dgm:cxn modelId="{6C98A589-9626-4C55-9D61-91F37D81F33E}" type="presParOf" srcId="{2757DFC8-D682-4476-A4CB-245E60B8A843}" destId="{6476D716-41FB-44A1-8305-936A270339F8}" srcOrd="4" destOrd="0" presId="urn:microsoft.com/office/officeart/2005/8/layout/cycle4"/>
    <dgm:cxn modelId="{80EDA7B1-3D30-4691-A049-89485163260E}" type="presParOf" srcId="{977D3470-ADB8-4AD1-931D-19FD04DA20F3}" destId="{73A9BAD5-642B-4E5E-AA2C-1B210B8B5848}" srcOrd="2" destOrd="0" presId="urn:microsoft.com/office/officeart/2005/8/layout/cycle4"/>
    <dgm:cxn modelId="{222FED0C-3B6F-4FB8-9BCE-1B995FD9D4D9}" type="presParOf" srcId="{977D3470-ADB8-4AD1-931D-19FD04DA20F3}" destId="{F6243FC9-33F2-42FD-BBED-5E41D33D04E7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6D337-ADBE-4314-AC1D-ACD5175F8F12}">
      <dsp:nvSpPr>
        <dsp:cNvPr id="0" name=""/>
        <dsp:cNvSpPr/>
      </dsp:nvSpPr>
      <dsp:spPr>
        <a:xfrm>
          <a:off x="5936608" y="2958909"/>
          <a:ext cx="2149560" cy="1392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600" kern="1200" dirty="0"/>
            <a:t>Prikaz vrijednosti</a:t>
          </a:r>
        </a:p>
      </dsp:txBody>
      <dsp:txXfrm>
        <a:off x="6612064" y="3337603"/>
        <a:ext cx="1443518" cy="983147"/>
      </dsp:txXfrm>
    </dsp:sp>
    <dsp:sp modelId="{A4F517B6-F10D-4F4D-A89B-B380B5FD23F1}">
      <dsp:nvSpPr>
        <dsp:cNvPr id="0" name=""/>
        <dsp:cNvSpPr/>
      </dsp:nvSpPr>
      <dsp:spPr>
        <a:xfrm>
          <a:off x="2429430" y="2958909"/>
          <a:ext cx="2149560" cy="1392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600" kern="1200" dirty="0"/>
            <a:t>Poticanje cjeloživotnog učenja </a:t>
          </a:r>
        </a:p>
      </dsp:txBody>
      <dsp:txXfrm>
        <a:off x="2460017" y="3337603"/>
        <a:ext cx="1443518" cy="983147"/>
      </dsp:txXfrm>
    </dsp:sp>
    <dsp:sp modelId="{390764A1-2E74-48BB-8B32-4DCCC8EAC9D6}">
      <dsp:nvSpPr>
        <dsp:cNvPr id="0" name=""/>
        <dsp:cNvSpPr/>
      </dsp:nvSpPr>
      <dsp:spPr>
        <a:xfrm>
          <a:off x="5936608" y="0"/>
          <a:ext cx="2149560" cy="1392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600" kern="1200" dirty="0"/>
            <a:t>Kontinuirano poboljšanje</a:t>
          </a:r>
        </a:p>
      </dsp:txBody>
      <dsp:txXfrm>
        <a:off x="6612064" y="30587"/>
        <a:ext cx="1443518" cy="983147"/>
      </dsp:txXfrm>
    </dsp:sp>
    <dsp:sp modelId="{04D3635D-5BF7-49EF-B823-76B63CF3EBD9}">
      <dsp:nvSpPr>
        <dsp:cNvPr id="0" name=""/>
        <dsp:cNvSpPr/>
      </dsp:nvSpPr>
      <dsp:spPr>
        <a:xfrm>
          <a:off x="2429430" y="0"/>
          <a:ext cx="2149560" cy="1392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600" kern="1200" dirty="0"/>
            <a:t>Osnaživanje bibliotekara</a:t>
          </a:r>
        </a:p>
      </dsp:txBody>
      <dsp:txXfrm>
        <a:off x="2460017" y="30587"/>
        <a:ext cx="1443518" cy="983147"/>
      </dsp:txXfrm>
    </dsp:sp>
    <dsp:sp modelId="{2C25CD0C-36F5-4AC2-9BD2-0E827B8ABB12}">
      <dsp:nvSpPr>
        <dsp:cNvPr id="0" name=""/>
        <dsp:cNvSpPr/>
      </dsp:nvSpPr>
      <dsp:spPr>
        <a:xfrm>
          <a:off x="3302234" y="185963"/>
          <a:ext cx="1884129" cy="188412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700" kern="1200" dirty="0"/>
            <a:t>Vizija i misija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200" kern="1200" dirty="0"/>
            <a:t>Upitnik za vrednovanje </a:t>
          </a:r>
        </a:p>
      </dsp:txBody>
      <dsp:txXfrm>
        <a:off x="3854083" y="737812"/>
        <a:ext cx="1332280" cy="1332280"/>
      </dsp:txXfrm>
    </dsp:sp>
    <dsp:sp modelId="{35A1FA4D-C4B3-4975-86BC-4D8B48A94E53}">
      <dsp:nvSpPr>
        <dsp:cNvPr id="0" name=""/>
        <dsp:cNvSpPr/>
      </dsp:nvSpPr>
      <dsp:spPr>
        <a:xfrm rot="5400000">
          <a:off x="5361511" y="160338"/>
          <a:ext cx="1884129" cy="188412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600" kern="1200" dirty="0"/>
            <a:t>Temeljne vrijednosti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050" kern="1200" dirty="0"/>
            <a:t>Kvalieta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050" kern="1200" dirty="0"/>
            <a:t>Integriet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050" kern="1200" dirty="0"/>
            <a:t>Odgovornost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050" kern="1200" dirty="0"/>
            <a:t>Intelektualna sloboda </a:t>
          </a:r>
        </a:p>
      </dsp:txBody>
      <dsp:txXfrm rot="-5400000">
        <a:off x="5361511" y="712187"/>
        <a:ext cx="1332280" cy="1332280"/>
      </dsp:txXfrm>
    </dsp:sp>
    <dsp:sp modelId="{C27CBB5A-0560-438C-B41C-DDD53EDE2F53}">
      <dsp:nvSpPr>
        <dsp:cNvPr id="0" name=""/>
        <dsp:cNvSpPr/>
      </dsp:nvSpPr>
      <dsp:spPr>
        <a:xfrm rot="10800000">
          <a:off x="5377507" y="2162036"/>
          <a:ext cx="1884129" cy="188412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400" kern="1200" dirty="0"/>
            <a:t>Strateški i operativni prioriteti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000" kern="1200" dirty="0"/>
            <a:t>Pristup relevantnim sadržajima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000" kern="1200" dirty="0"/>
            <a:t>Tehnologija učenja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000" kern="1200" dirty="0"/>
            <a:t>MIP</a:t>
          </a:r>
        </a:p>
      </dsp:txBody>
      <dsp:txXfrm rot="10800000">
        <a:off x="5377507" y="2162036"/>
        <a:ext cx="1332280" cy="1332280"/>
      </dsp:txXfrm>
    </dsp:sp>
    <dsp:sp modelId="{7A194849-8258-4D1F-B530-386D1D59C8CA}">
      <dsp:nvSpPr>
        <dsp:cNvPr id="0" name=""/>
        <dsp:cNvSpPr/>
      </dsp:nvSpPr>
      <dsp:spPr>
        <a:xfrm rot="16200000">
          <a:off x="3244429" y="2247764"/>
          <a:ext cx="1884129" cy="188412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600" kern="1200" dirty="0"/>
            <a:t>Obečenje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200" kern="1200" dirty="0"/>
            <a:t>Izvrsnost uslge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200" kern="1200" dirty="0"/>
            <a:t>Usmjerenost na učenika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200" kern="1200" dirty="0"/>
            <a:t>Evaluacija</a:t>
          </a:r>
        </a:p>
      </dsp:txBody>
      <dsp:txXfrm rot="5400000">
        <a:off x="3796278" y="2247764"/>
        <a:ext cx="1332280" cy="1332280"/>
      </dsp:txXfrm>
    </dsp:sp>
    <dsp:sp modelId="{73A9BAD5-642B-4E5E-AA2C-1B210B8B5848}">
      <dsp:nvSpPr>
        <dsp:cNvPr id="0" name=""/>
        <dsp:cNvSpPr/>
      </dsp:nvSpPr>
      <dsp:spPr>
        <a:xfrm>
          <a:off x="4932537" y="1784048"/>
          <a:ext cx="650525" cy="56567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243FC9-33F2-42FD-BBED-5E41D33D04E7}">
      <dsp:nvSpPr>
        <dsp:cNvPr id="0" name=""/>
        <dsp:cNvSpPr/>
      </dsp:nvSpPr>
      <dsp:spPr>
        <a:xfrm rot="10800000">
          <a:off x="4932537" y="2001615"/>
          <a:ext cx="650525" cy="56567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1F5A1-81B5-4FDE-850B-89731DA90B56}" type="datetimeFigureOut">
              <a:rPr lang="bs-Latn-BA" smtClean="0"/>
              <a:t>5. 6. 2023.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498FA-C907-43A0-822F-6AC7E17B9668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733064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105aad17dc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105aad17dc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4F6FC-36C5-4F9F-8886-236F6497430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101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43C35-5134-4BE5-F31C-BFB5D1DFD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D25E9F-EE1A-9B1F-2BBD-308FD768E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313D8-22BB-B36D-8B5D-0E490D473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535D-8459-40D1-9073-9159CC8EBDE5}" type="datetime1">
              <a:rPr lang="bs-Latn-BA" smtClean="0"/>
              <a:t>5. 6. 2023.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531E3-0423-377B-293A-8E84F34D6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A10B9-8501-D3BA-9FE6-A32EFECB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8A81-CF3B-4956-BA0C-2695F45F982B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08669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2FCCF-4B41-859E-AA7A-1FA3CF0EE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3DC26-E1B2-B935-C9A6-F1E77BA9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E8616-A0DA-E3CC-24F9-AD1470A3F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D9FD-0530-4479-BCF5-1972AD278959}" type="datetime1">
              <a:rPr lang="bs-Latn-BA" smtClean="0"/>
              <a:t>5. 6. 2023.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901AE-B9C7-F30B-77B3-B594D4CCD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00609-2EB5-8828-4215-27BA4372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8A81-CF3B-4956-BA0C-2695F45F982B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2698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FF62CC-6608-E920-ED80-6324EE9F6B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FB79A7-4BA9-9D48-974C-B1B42D62F3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0B46E-36E3-24B5-5C55-A29CE725D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9EBA-34D5-4A9D-9273-CB379C2E1F98}" type="datetime1">
              <a:rPr lang="bs-Latn-BA" smtClean="0"/>
              <a:t>5. 6. 2023.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18F8C-9680-BD6E-35FF-52F222B2D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B9020-77D5-B13D-AE42-4D796FC8F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8A81-CF3B-4956-BA0C-2695F45F982B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898333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960000" y="2236291"/>
            <a:ext cx="31152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title" idx="2" hasCustomPrompt="1"/>
          </p:nvPr>
        </p:nvSpPr>
        <p:spPr>
          <a:xfrm>
            <a:off x="1976800" y="1460433"/>
            <a:ext cx="108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067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r>
              <a:t>xx%</a:t>
            </a:r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960000" y="2774932"/>
            <a:ext cx="311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title" idx="3"/>
          </p:nvPr>
        </p:nvSpPr>
        <p:spPr>
          <a:xfrm>
            <a:off x="4538400" y="2236291"/>
            <a:ext cx="31152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title" idx="4" hasCustomPrompt="1"/>
          </p:nvPr>
        </p:nvSpPr>
        <p:spPr>
          <a:xfrm>
            <a:off x="5555200" y="1460433"/>
            <a:ext cx="108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067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r>
              <a:t>xx%</a:t>
            </a:r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5"/>
          </p:nvPr>
        </p:nvSpPr>
        <p:spPr>
          <a:xfrm>
            <a:off x="4538400" y="2774944"/>
            <a:ext cx="311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title" idx="6"/>
          </p:nvPr>
        </p:nvSpPr>
        <p:spPr>
          <a:xfrm>
            <a:off x="8116800" y="2236291"/>
            <a:ext cx="31152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 idx="7" hasCustomPrompt="1"/>
          </p:nvPr>
        </p:nvSpPr>
        <p:spPr>
          <a:xfrm>
            <a:off x="9133600" y="1460433"/>
            <a:ext cx="108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067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r>
              <a:t>xx%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8"/>
          </p:nvPr>
        </p:nvSpPr>
        <p:spPr>
          <a:xfrm>
            <a:off x="8116800" y="2774944"/>
            <a:ext cx="311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title" idx="9"/>
          </p:nvPr>
        </p:nvSpPr>
        <p:spPr>
          <a:xfrm>
            <a:off x="960000" y="4418105"/>
            <a:ext cx="31152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title" idx="13" hasCustomPrompt="1"/>
          </p:nvPr>
        </p:nvSpPr>
        <p:spPr>
          <a:xfrm>
            <a:off x="1976800" y="3618783"/>
            <a:ext cx="108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067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r>
              <a:t>xx%</a:t>
            </a:r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14"/>
          </p:nvPr>
        </p:nvSpPr>
        <p:spPr>
          <a:xfrm>
            <a:off x="960000" y="4941151"/>
            <a:ext cx="311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 idx="15"/>
          </p:nvPr>
        </p:nvSpPr>
        <p:spPr>
          <a:xfrm>
            <a:off x="4538400" y="4418105"/>
            <a:ext cx="31152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 idx="16" hasCustomPrompt="1"/>
          </p:nvPr>
        </p:nvSpPr>
        <p:spPr>
          <a:xfrm>
            <a:off x="5555200" y="3618783"/>
            <a:ext cx="108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067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r>
              <a:t>xx%</a:t>
            </a:r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17"/>
          </p:nvPr>
        </p:nvSpPr>
        <p:spPr>
          <a:xfrm>
            <a:off x="4538400" y="4941151"/>
            <a:ext cx="311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 idx="18"/>
          </p:nvPr>
        </p:nvSpPr>
        <p:spPr>
          <a:xfrm>
            <a:off x="8116800" y="4418105"/>
            <a:ext cx="31152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title" idx="19" hasCustomPrompt="1"/>
          </p:nvPr>
        </p:nvSpPr>
        <p:spPr>
          <a:xfrm>
            <a:off x="9133600" y="3618783"/>
            <a:ext cx="108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067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r>
              <a:t>xx%</a:t>
            </a:r>
          </a:p>
        </p:txBody>
      </p:sp>
      <p:sp>
        <p:nvSpPr>
          <p:cNvPr id="107" name="Google Shape;107;p14"/>
          <p:cNvSpPr txBox="1">
            <a:spLocks noGrp="1"/>
          </p:cNvSpPr>
          <p:nvPr>
            <p:ph type="subTitle" idx="20"/>
          </p:nvPr>
        </p:nvSpPr>
        <p:spPr>
          <a:xfrm>
            <a:off x="8116800" y="4941151"/>
            <a:ext cx="311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title" idx="21"/>
          </p:nvPr>
        </p:nvSpPr>
        <p:spPr>
          <a:xfrm>
            <a:off x="3109867" y="593367"/>
            <a:ext cx="597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710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CD6CE-89A3-0106-F654-D609DBBE5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A25AB-73D1-BF57-1F4D-562CA6903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9F4BA-1760-A583-5CEE-D50E839E9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4E76-7B23-4E27-B5F4-8B29935AB8D2}" type="datetime1">
              <a:rPr lang="bs-Latn-BA" smtClean="0"/>
              <a:t>5. 6. 2023.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0FD40-B5D0-16BA-D6EE-B94EBC930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DE856-9D4D-02AD-ED80-931CE9F67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8A81-CF3B-4956-BA0C-2695F45F982B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59501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04BC7-1957-195F-793A-394853223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8706A-3ACF-7685-CCD1-7A263A61D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DC6AC-A5C7-3CF2-1C1B-04A79F3E6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4CBD-1F23-4B2F-8608-0F39EEB48EB7}" type="datetime1">
              <a:rPr lang="bs-Latn-BA" smtClean="0"/>
              <a:t>5. 6. 2023.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FBA2F-1BAC-6784-DAC6-D7AAFEFF3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71036-91EB-E059-6E19-0C7E9A026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8A81-CF3B-4956-BA0C-2695F45F982B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145837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9DB9-7C83-8A51-555B-913A3D8B7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87BCB-77E9-A161-5249-0CC1483C80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2B308-7B22-8DB4-1773-2D9A17A16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8C361-E070-C95D-5CBA-A141141CD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5493-61D4-4E3A-A251-A06693ED056A}" type="datetime1">
              <a:rPr lang="bs-Latn-BA" smtClean="0"/>
              <a:t>5. 6. 2023.</a:t>
            </a:fld>
            <a:endParaRPr lang="bs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E4BF7-FFD1-2C02-17BF-1D149FDCE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63704-0A49-8C86-DC45-CEC56BF5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8A81-CF3B-4956-BA0C-2695F45F982B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99229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B470-14A7-82F9-8023-910B5CB54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76F7D-A387-F96E-92C2-1EB301BAD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8EEDD-4D59-C831-CEB3-5C2154924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A4C570-505E-D77F-7B55-F4642C401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5D72C4-578A-411C-3792-7CB9DB324B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BF673A-8006-4876-5A2C-57AA7D1EC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85682-5D6D-4667-85E1-67D5B138CFC9}" type="datetime1">
              <a:rPr lang="bs-Latn-BA" smtClean="0"/>
              <a:t>5. 6. 2023.</a:t>
            </a:fld>
            <a:endParaRPr lang="bs-Latn-B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4A146B-FAC9-AFCA-10DF-8612011D0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B6D135-4EA4-6D85-8718-6024A8466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8A81-CF3B-4956-BA0C-2695F45F982B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278020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5976E-1334-AF9B-5A81-9782D2F5F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FBEB4B-7713-1B09-2CD1-BFF18178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F5A1-2857-4BDA-8B50-AB26EEA54497}" type="datetime1">
              <a:rPr lang="bs-Latn-BA" smtClean="0"/>
              <a:t>5. 6. 2023.</a:t>
            </a:fld>
            <a:endParaRPr lang="bs-Latn-B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CA3D32-3885-A85A-2E9D-746CB5038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864946-BC58-7893-4B5F-D15623F2F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8A81-CF3B-4956-BA0C-2695F45F982B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08122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4D3F34-612E-6354-49A3-30C71E19E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4A0E-0436-4414-A2EB-46F3B159DFAE}" type="datetime1">
              <a:rPr lang="bs-Latn-BA" smtClean="0"/>
              <a:t>5. 6. 2023.</a:t>
            </a:fld>
            <a:endParaRPr lang="bs-Latn-B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7E756-51F5-4891-6396-076DF213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40B83-C4F6-77F0-0652-5A0FBE995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8A81-CF3B-4956-BA0C-2695F45F982B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7842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9723-DFEE-9293-C83E-A9A0C93D5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226DA-0468-3132-81A8-F7ACF1A3F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58D417-EF4D-441B-E9A2-44F9C5D58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3B8F0-9BC1-7B90-AAB2-BE9125106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4E5D-BFA1-46C8-AC06-E9A4FA119E3B}" type="datetime1">
              <a:rPr lang="bs-Latn-BA" smtClean="0"/>
              <a:t>5. 6. 2023.</a:t>
            </a:fld>
            <a:endParaRPr lang="bs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AC39D4-3538-2CD9-3BD1-1316256F3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A3A0CC-0A84-4A8C-9674-42971DD4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8A81-CF3B-4956-BA0C-2695F45F982B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647160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293D-4314-E42D-3C3F-F694523AD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759337-BC7E-A1D6-47BE-F7741CD201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2A7485-0A1F-E30E-64CE-88875382A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685675-9A6C-7899-BA98-EC5649E1F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F011-3C31-44F2-A4E2-379AA307815D}" type="datetime1">
              <a:rPr lang="bs-Latn-BA" smtClean="0"/>
              <a:t>5. 6. 2023.</a:t>
            </a:fld>
            <a:endParaRPr lang="bs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D1381-E87B-BE1E-6FF4-15351B42A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0354D-6F37-5F2A-2176-E895E2509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8A81-CF3B-4956-BA0C-2695F45F982B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2364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FA4BEC-D6F5-7045-B020-7E775EE09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D1D5E-0412-9FD9-015F-4753C0674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6346D-622E-77A5-02F4-045AF7E1E4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6362A-C261-4B5C-A01C-EA090F50F284}" type="datetime1">
              <a:rPr lang="bs-Latn-BA" smtClean="0"/>
              <a:t>5. 6. 2023.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D28A5-B5E4-94D1-8996-B28AC5250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3E1D6-6923-1B4A-AC8C-F22DB088F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68A81-CF3B-4956-BA0C-2695F45F982B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5108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DB47A-1A86-DAEF-D00E-D3FF02B82B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s-Latn-BA" sz="4000" dirty="0">
                <a:latin typeface="+mn-lt"/>
              </a:rPr>
              <a:t>Analiza ankete „Samovrednovanje kvaliteta rada školskog bibliotekara/bibliotekarke u osnovnoškolskim i srednjoškolskim bibliotekama Kantona Sarajevo</a:t>
            </a:r>
            <a:r>
              <a:rPr lang="bs-Latn-BA" sz="3200" dirty="0">
                <a:latin typeface="+mn-lt"/>
              </a:rPr>
              <a:t>“ </a:t>
            </a:r>
            <a:r>
              <a:rPr lang="bs-Latn-BA" sz="2800" dirty="0">
                <a:latin typeface="+mn-lt"/>
              </a:rPr>
              <a:t>	</a:t>
            </a:r>
            <a:r>
              <a:rPr lang="bs-Latn-BA" sz="2800" dirty="0"/>
              <a:t/>
            </a:r>
            <a:br>
              <a:rPr lang="bs-Latn-BA" sz="2800" dirty="0"/>
            </a:br>
            <a:endParaRPr lang="bs-Latn-BA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F37FE3-93DF-28E2-9BB3-15467DC6F8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s-Latn-BA" sz="1800" dirty="0"/>
              <a:t>Prof. dr. Senada Dizdar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s-Latn-BA" sz="1800" dirty="0"/>
              <a:t>Univerzitet u Sarajevu-Filozofski fakultet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93BF3-630F-237A-94B3-BD4BD9148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96D2-FEA7-4635-84AE-0346BD788A30}" type="datetime1">
              <a:rPr lang="bs-Latn-BA" smtClean="0"/>
              <a:t>5. 6. 2023.</a:t>
            </a:fld>
            <a:endParaRPr lang="bs-Latn-B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713BB-2D97-F98A-386A-FCABCFAD2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8A81-CF3B-4956-BA0C-2695F45F982B}" type="slidenum">
              <a:rPr lang="bs-Latn-BA" smtClean="0"/>
              <a:t>1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558965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A4CF-E158-E9C4-F86E-D782D1432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s-Latn-BA" sz="4000" dirty="0"/>
              <a:t>Pitanja grupirana u pet kategorija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4C81-7A4C-1471-F0E4-68011302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s-Latn-BA" sz="2800" dirty="0"/>
              <a:t>(1) Profil škole </a:t>
            </a:r>
            <a:br>
              <a:rPr lang="bs-Latn-BA" sz="2800" dirty="0"/>
            </a:br>
            <a:r>
              <a:rPr lang="bs-Latn-BA" sz="2800" dirty="0"/>
              <a:t>(2) Profesionalnost stručnog saradnika školskoga    bibliotekara/bibliotekarke u Kantonu Sarajevo </a:t>
            </a:r>
            <a:br>
              <a:rPr lang="bs-Latn-BA" sz="2800" dirty="0"/>
            </a:br>
            <a:r>
              <a:rPr lang="bs-Latn-BA" sz="2800" dirty="0"/>
              <a:t>(3) Stručno usavršavanje i stjecanje kompetencija  </a:t>
            </a:r>
            <a:br>
              <a:rPr lang="bs-Latn-BA" sz="2800" dirty="0"/>
            </a:br>
            <a:r>
              <a:rPr lang="bs-Latn-BA" sz="2800" dirty="0"/>
              <a:t>(4) Informacijsko-komunikacijska tehnologija i školski bibliotekar/bibliotekarka</a:t>
            </a:r>
            <a:br>
              <a:rPr lang="bs-Latn-BA" sz="2800" dirty="0"/>
            </a:br>
            <a:r>
              <a:rPr lang="bs-Latn-BA" sz="2800" dirty="0"/>
              <a:t> (5) Pedagoška koordinacija i interdisciplinarno povezivanje</a:t>
            </a:r>
            <a:endParaRPr lang="bs-Latn-B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6F5B1-0B62-46D4-2888-1B4C2590F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982F-E549-44F6-A069-E3AF765A1FAE}" type="datetime1">
              <a:rPr lang="bs-Latn-BA" smtClean="0"/>
              <a:t>5. 6. 2023.</a:t>
            </a:fld>
            <a:endParaRPr lang="bs-Latn-B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50AA6-3670-1765-E228-1068341F0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8A81-CF3B-4956-BA0C-2695F45F982B}" type="slidenum">
              <a:rPr lang="bs-Latn-BA" smtClean="0"/>
              <a:t>10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52956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6EF5C-113F-9343-B182-75BFFB149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dirty="0"/>
              <a:t>Radno iskustvo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B870604-F2C9-B9A1-78F6-55AC729AE0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0082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D457CB-A4FE-B7FD-45D3-FE13A3650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F5586-E873-4060-8FF5-5AD59CA67053}" type="datetime1">
              <a:rPr lang="bs-Latn-BA" smtClean="0"/>
              <a:t>5. 6. 2023.</a:t>
            </a:fld>
            <a:endParaRPr lang="bs-Latn-BA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438DC2F-B9F2-718F-A128-A6C2ECE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8A81-CF3B-4956-BA0C-2695F45F982B}" type="slidenum">
              <a:rPr lang="bs-Latn-BA" smtClean="0"/>
              <a:t>11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064513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41E0C6-6501-AA3D-3FF5-47CB25D9F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4747196" cy="627529"/>
          </a:xfrm>
        </p:spPr>
        <p:txBody>
          <a:bodyPr>
            <a:normAutofit/>
          </a:bodyPr>
          <a:lstStyle/>
          <a:p>
            <a:pPr algn="ctr"/>
            <a:r>
              <a:rPr lang="bs-Latn-BA" sz="3600" dirty="0"/>
              <a:t>Paradoks zanimanja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FA557104-121C-5D5C-FB11-8586AD5AB4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7068060"/>
              </p:ext>
            </p:extLst>
          </p:nvPr>
        </p:nvGraphicFramePr>
        <p:xfrm>
          <a:off x="7801761" y="988485"/>
          <a:ext cx="3554156" cy="324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116636-CAC7-048C-BE16-97CF639C8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085" y="1470213"/>
            <a:ext cx="6881451" cy="4398776"/>
          </a:xfrm>
        </p:spPr>
        <p:txBody>
          <a:bodyPr/>
          <a:lstStyle/>
          <a:p>
            <a:r>
              <a:rPr lang="bs-Latn-BA" sz="2000" dirty="0">
                <a:solidFill>
                  <a:srgbClr val="20202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Je li bibliotekar učitelj obrazovan za bibliotekara ili je bibliotekar obrazovan za učitelja?</a:t>
            </a:r>
          </a:p>
          <a:p>
            <a:r>
              <a:rPr lang="bs-Latn-BA" sz="2000" dirty="0">
                <a:solidFill>
                  <a:srgbClr val="20202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lang="en-US" sz="2000" dirty="0">
                <a:solidFill>
                  <a:srgbClr val="20202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kolsko bibliotekarstvo pripada složenoj klasifika</a:t>
            </a:r>
            <a:r>
              <a:rPr lang="bs-Latn-BA" sz="2000" dirty="0">
                <a:solidFill>
                  <a:srgbClr val="20202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solidFill>
                  <a:srgbClr val="20202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ijskoj skupini poslova,</a:t>
            </a:r>
            <a:r>
              <a:rPr lang="bs-Latn-BA" sz="2000" dirty="0">
                <a:solidFill>
                  <a:srgbClr val="20202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gdje su </a:t>
            </a:r>
            <a:r>
              <a:rPr lang="en-US" sz="2000" dirty="0">
                <a:solidFill>
                  <a:srgbClr val="20202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bs-Latn-BA" sz="2000" dirty="0">
                <a:solidFill>
                  <a:srgbClr val="20202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velikom broju </a:t>
            </a:r>
            <a:r>
              <a:rPr lang="en-US" sz="2000" dirty="0">
                <a:solidFill>
                  <a:srgbClr val="20202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</a:t>
            </a:r>
            <a:r>
              <a:rPr lang="bs-Latn-BA" sz="2000" dirty="0">
                <a:solidFill>
                  <a:srgbClr val="20202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solidFill>
                  <a:srgbClr val="20202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liotekari  “učitelji” u nekom edukacijskom području</a:t>
            </a:r>
            <a:r>
              <a:rPr lang="bs-Latn-BA" sz="2000" dirty="0">
                <a:solidFill>
                  <a:srgbClr val="20202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20202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Aplikativni doprinos ovog istraživanja bio bi poticanje ujednačavanja obrazovanja za profesiju školskog bibliotekara</a:t>
            </a:r>
            <a:endParaRPr lang="bs-Latn-BA" sz="2000" dirty="0">
              <a:solidFill>
                <a:srgbClr val="20202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s-Latn-BA" sz="2000" dirty="0">
                <a:solidFill>
                  <a:srgbClr val="20202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Nove kompetencije školskog bibliotekara: menađer, medijski i informacijski stučnjak, cybwer bibliotekar,  informacijski specijalist...</a:t>
            </a:r>
          </a:p>
          <a:p>
            <a:endParaRPr lang="bs-Latn-B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s-Latn-BA" sz="14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s-Latn-BA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9A302F-2FEE-9E9E-13C6-3C6FF8C4B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CE9C-6F81-4EC5-9C8D-8AA5AFF702F8}" type="datetime1">
              <a:rPr lang="bs-Latn-BA" smtClean="0"/>
              <a:t>5. 6. 2023.</a:t>
            </a:fld>
            <a:endParaRPr lang="bs-Latn-B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1555F-FE58-936E-EE03-C77840DC1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8A81-CF3B-4956-BA0C-2695F45F982B}" type="slidenum">
              <a:rPr lang="bs-Latn-BA" smtClean="0"/>
              <a:t>12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774384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78D18F-DE44-A190-8B4E-08B81B9E1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s-Latn-BA" sz="4000" dirty="0">
                <a:solidFill>
                  <a:srgbClr val="20202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bs-Latn-BA" sz="4000" dirty="0">
                <a:solidFill>
                  <a:srgbClr val="20202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bs-Latn-BA" dirty="0">
                <a:solidFill>
                  <a:srgbClr val="20202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Stručno usavršavanje i stjecanje kompetencija</a:t>
            </a:r>
            <a:r>
              <a:rPr lang="bs-Latn-BA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bs-Latn-BA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bs-Latn-B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965FE-EAF0-E70D-D3CE-E2E4A4461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bs-Latn-BA" sz="1800" dirty="0">
                <a:solidFill>
                  <a:srgbClr val="20202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Učestvujete li na stručnim/naučnim skupovima?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bs-Latn-BA" sz="1800" dirty="0">
                <a:solidFill>
                  <a:srgbClr val="20202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bs-Latn-B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45 (75%)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bs-Latn-B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Veoma mali postotak o</a:t>
            </a:r>
            <a:r>
              <a:rPr lang="bs-Latn-BA" sz="1800" dirty="0">
                <a:solidFill>
                  <a:srgbClr val="20202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bjavljuje svoje radove u časopisima/zbornicima (15,6%)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bs-Latn-BA" sz="1800" dirty="0"/>
              <a:t>U Hrvatskoj (2014.g.) objavljuje 47,3% bibliotekara stručni rad na skupovima</a:t>
            </a:r>
          </a:p>
          <a:p>
            <a:endParaRPr lang="bs-Latn-BA" sz="1600" dirty="0"/>
          </a:p>
          <a:p>
            <a:pPr lvl="2"/>
            <a:r>
              <a:rPr lang="bs-Latn-BA" dirty="0"/>
              <a:t>Objavljivanje radova doprinosi:</a:t>
            </a:r>
          </a:p>
          <a:p>
            <a:pPr lvl="2"/>
            <a:r>
              <a:rPr lang="bs-Latn-BA" dirty="0"/>
              <a:t> snažnijem uticaju profesije u društvu</a:t>
            </a:r>
          </a:p>
          <a:p>
            <a:pPr lvl="2"/>
            <a:r>
              <a:rPr lang="bs-Latn-BA" dirty="0"/>
              <a:t>potiče se uticaj na sociološku i kulturološku pericepciju</a:t>
            </a:r>
          </a:p>
          <a:p>
            <a:pPr lvl="2"/>
            <a:r>
              <a:rPr lang="bs-Latn-BA" dirty="0"/>
              <a:t> kao i uticaj na menadžment škola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bs-Latn-BA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s-Latn-BA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22721A-EC53-41DE-D44C-76681B251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744D-0432-44FA-9A6D-38A498E7FB5F}" type="datetime1">
              <a:rPr lang="bs-Latn-BA" smtClean="0"/>
              <a:t>5. 6. 2023.</a:t>
            </a:fld>
            <a:endParaRPr lang="bs-Latn-BA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B141569-F74F-2109-36DD-9F3E4239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8A81-CF3B-4956-BA0C-2695F45F982B}" type="slidenum">
              <a:rPr lang="bs-Latn-BA" smtClean="0"/>
              <a:t>13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799434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6EF5C-113F-9343-B182-75BFFB149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s-Latn-BA" sz="3200" dirty="0">
                <a:solidFill>
                  <a:srgbClr val="202024"/>
                </a:solidFill>
                <a:effectLst/>
                <a:ea typeface="Calibri" panose="020F0502020204030204" pitchFamily="34" charset="0"/>
              </a:rPr>
              <a:t>Kako procjenjujete profesionalnu zastupljenost školskih bibliotekara u reformskim promjenama (kurikulumu)?</a:t>
            </a:r>
            <a:endParaRPr lang="bs-Latn-BA" sz="32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B870604-F2C9-B9A1-78F6-55AC729AE0B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48255198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D0726-7C7A-E65A-F5A4-48F85B9B91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bs-Latn-BA" sz="2200" dirty="0"/>
              <a:t>Školska biblioteka u kvalitetnoj školi nalazi važno mjesto u novom školskom kurikulumu</a:t>
            </a:r>
          </a:p>
          <a:p>
            <a:r>
              <a:rPr lang="bs-Latn-BA" sz="2200" dirty="0"/>
              <a:t>Potpora nastavnim i vannastavnim aktivnostima</a:t>
            </a:r>
          </a:p>
          <a:p>
            <a:r>
              <a:rPr lang="bs-Latn-BA" sz="2200" dirty="0"/>
              <a:t>Treba omogućiti upotrebu zabilježenog znanja na raznim vrstama medija</a:t>
            </a:r>
          </a:p>
          <a:p>
            <a:r>
              <a:rPr lang="bs-Latn-BA" sz="2200" dirty="0"/>
              <a:t>Uvesti korisnike u metode i tehnike istraživanja i učenja na izvorima informacija i znanja.</a:t>
            </a:r>
          </a:p>
          <a:p>
            <a:endParaRPr lang="bs-Latn-B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30CBC-2589-94E2-3863-1F3DCE529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A3666-3C26-4D63-BD5A-78D4BEBA5006}" type="datetime1">
              <a:rPr lang="bs-Latn-BA" smtClean="0"/>
              <a:t>5. 6. 2023.</a:t>
            </a:fld>
            <a:endParaRPr lang="bs-Latn-B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0D738-1201-37B4-9860-14BD08580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8A81-CF3B-4956-BA0C-2695F45F982B}" type="slidenum">
              <a:rPr lang="bs-Latn-BA" smtClean="0"/>
              <a:t>14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98996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0FCA73-D1FB-1D0C-D614-5F2BD179E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4000" dirty="0">
                <a:solidFill>
                  <a:srgbClr val="202024"/>
                </a:solidFill>
                <a:effectLst/>
                <a:ea typeface="Calibri" panose="020F0502020204030204" pitchFamily="34" charset="0"/>
              </a:rPr>
              <a:t>Informacijsko-komunikacijska tehnologija i školski bibliotekar</a:t>
            </a:r>
            <a:endParaRPr lang="bs-Latn-BA" sz="40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B870604-F2C9-B9A1-78F6-55AC729AE0B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78760218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19FB0-3613-56BC-76EF-F718DF750B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bs-Latn-BA" sz="2600" dirty="0"/>
              <a:t>Pitanje djelotvornog pretraživanja, odabira, vrednovanja i etičkog korištenja informacija iziskuju više od računalnih vještina, traži vještine </a:t>
            </a:r>
            <a:r>
              <a:rPr lang="bs-Latn-BA" sz="2600" dirty="0">
                <a:solidFill>
                  <a:srgbClr val="FF0000"/>
                </a:solidFill>
              </a:rPr>
              <a:t>informacijske pismenosti</a:t>
            </a:r>
            <a:r>
              <a:rPr lang="bs-Latn-BA" sz="2600" dirty="0"/>
              <a:t>.</a:t>
            </a:r>
          </a:p>
          <a:p>
            <a:r>
              <a:rPr lang="bs-Latn-BA" sz="2600" dirty="0"/>
              <a:t>Angažiranost bibliotekara može biti značajna u uvođenju novih tehnologija u nastavu i procese poučavanja </a:t>
            </a:r>
          </a:p>
          <a:p>
            <a:r>
              <a:rPr lang="bs-Latn-BA" sz="2600" dirty="0">
                <a:solidFill>
                  <a:srgbClr val="FF0000"/>
                </a:solidFill>
              </a:rPr>
              <a:t>Problem</a:t>
            </a:r>
            <a:r>
              <a:rPr lang="bs-Latn-BA" sz="2600" dirty="0"/>
              <a:t>: slabiji standard škola i opremljenost biblioteka kao i otpor prema novim načinima poučavanja i kod nastavnog osoblja </a:t>
            </a:r>
          </a:p>
          <a:p>
            <a:endParaRPr lang="bs-Latn-BA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EC562-7EE7-3CDD-2B57-8E586AE66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2E0C5-85E7-4647-BEF0-51E6C799AF3B}" type="datetime1">
              <a:rPr lang="bs-Latn-BA" smtClean="0"/>
              <a:t>5. 6. 2023.</a:t>
            </a:fld>
            <a:endParaRPr lang="bs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41E62-95D9-100D-AE47-4622BE94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8A81-CF3B-4956-BA0C-2695F45F982B}" type="slidenum">
              <a:rPr lang="bs-Latn-BA" smtClean="0"/>
              <a:t>15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958404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08ADC-09AF-7D69-0807-3FA67CE09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s-Latn-BA" sz="4000" dirty="0"/>
              <a:t>Distribucija upotrebe IKT u redovnom obrazovnom procesu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800A4-59DE-CD47-4DFB-56062DA3A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s-Latn-BA" sz="2000" dirty="0"/>
              <a:t>Za prikupljanje elektroničke građe </a:t>
            </a:r>
          </a:p>
          <a:p>
            <a:r>
              <a:rPr lang="bs-Latn-BA" sz="2000" dirty="0"/>
              <a:t>Za digitalizaciju učeničkih radova</a:t>
            </a:r>
          </a:p>
          <a:p>
            <a:r>
              <a:rPr lang="bs-Latn-BA" sz="2000" dirty="0"/>
              <a:t>Za digitalizaciju knjižne građe</a:t>
            </a:r>
          </a:p>
          <a:p>
            <a:r>
              <a:rPr lang="bs-Latn-BA" sz="2000" dirty="0"/>
              <a:t>Za rad u bibliotečkom programu sa građom biblioteke</a:t>
            </a:r>
          </a:p>
          <a:p>
            <a:r>
              <a:rPr lang="bs-Latn-BA" sz="2000" dirty="0"/>
              <a:t>Za nadogradnju i izgradnju mrežne stranice škole</a:t>
            </a:r>
          </a:p>
          <a:p>
            <a:r>
              <a:rPr lang="bs-Latn-BA" sz="2000" dirty="0"/>
              <a:t>Za projekte i istraživački rad u timu </a:t>
            </a:r>
          </a:p>
          <a:p>
            <a:r>
              <a:rPr lang="bs-Latn-BA" sz="2000" dirty="0"/>
              <a:t>Za komunikaciju i rad s učenicima</a:t>
            </a:r>
          </a:p>
          <a:p>
            <a:r>
              <a:rPr lang="bs-Latn-BA" sz="2000" dirty="0"/>
              <a:t>Za pripremu nastavnih sati u biblioteci</a:t>
            </a:r>
          </a:p>
          <a:p>
            <a:r>
              <a:rPr lang="bs-Latn-BA" sz="2000" dirty="0"/>
              <a:t>Za pomoć u pripremi predavanja nastavnicima i učiteljima</a:t>
            </a:r>
          </a:p>
          <a:p>
            <a:r>
              <a:rPr lang="bs-Latn-BA" sz="2000" dirty="0"/>
              <a:t>Za informacijsko i medijsko opismenjavanje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7FA3B-7A6E-64F1-D62B-0DBFDC88A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6441-5A69-453B-BBF2-E92F836F73D8}" type="datetime1">
              <a:rPr lang="bs-Latn-BA" smtClean="0"/>
              <a:t>5. 6. 2023.</a:t>
            </a:fld>
            <a:endParaRPr lang="bs-Latn-B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4AC595-CFF6-1809-95E6-8A9BB03CA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8A81-CF3B-4956-BA0C-2695F45F982B}" type="slidenum">
              <a:rPr lang="bs-Latn-BA" smtClean="0"/>
              <a:t>16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79529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C3A2D-9C2A-67A9-7ED0-68AAAC89C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dirty="0"/>
              <a:t>Obrada fonda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115F5-63CA-7EF0-6905-74E947BFA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2400" dirty="0"/>
              <a:t>Najveći problem nije digitalna pismenost, nego osnovna djelatnost, </a:t>
            </a:r>
            <a:r>
              <a:rPr lang="bs-Latn-BA" sz="2400" b="1" dirty="0">
                <a:solidFill>
                  <a:srgbClr val="FF0000"/>
                </a:solidFill>
              </a:rPr>
              <a:t>USLUGE!</a:t>
            </a:r>
          </a:p>
          <a:p>
            <a:r>
              <a:rPr lang="bs-Latn-BA" sz="2400" dirty="0"/>
              <a:t>Bibliotekari imaju visok stupanj digitalnih kompetencija, a imaju veliki dio fonda neobrađen!?</a:t>
            </a:r>
          </a:p>
          <a:p>
            <a:r>
              <a:rPr lang="bs-Latn-BA" sz="2400" dirty="0"/>
              <a:t>Samo 20% biblioteka ima obrađenu građu, a potpuno neobrađenu 23,4% što je nedopustivo!</a:t>
            </a:r>
          </a:p>
          <a:p>
            <a:pPr lvl="2"/>
            <a:r>
              <a:rPr lang="bs-Latn-BA" sz="2400" dirty="0"/>
              <a:t>Šta se nudi kao bibliotečka usluga? </a:t>
            </a:r>
          </a:p>
          <a:p>
            <a:pPr lvl="2"/>
            <a:r>
              <a:rPr lang="bs-Latn-BA" sz="2400" dirty="0"/>
              <a:t>Šta je sa e-uslugama? </a:t>
            </a:r>
          </a:p>
          <a:p>
            <a:pPr lvl="2"/>
            <a:r>
              <a:rPr lang="bs-Latn-BA" sz="2400" dirty="0"/>
              <a:t>Izgled web stranica i sadržaji (izbornici)?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75326-E78F-648E-88EC-CB68B302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58708-D20E-4AC6-A53B-4C9597578BED}" type="datetime1">
              <a:rPr lang="bs-Latn-BA" smtClean="0"/>
              <a:t>5. 6. 2023.</a:t>
            </a:fld>
            <a:endParaRPr lang="bs-Latn-B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392ACE-C24D-5099-1DEA-30EFE104D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8A81-CF3B-4956-BA0C-2695F45F982B}" type="slidenum">
              <a:rPr lang="bs-Latn-BA" smtClean="0"/>
              <a:t>17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08478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0B8F0-3A00-583A-4425-0CB735F07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s-Latn-BA" sz="4000" dirty="0"/>
              <a:t>Strategija samovrednovanja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AC5B93C-8ED5-B685-745F-BB4FECC673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9059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5805F72-300D-41CD-2E74-CC3E39C156A5}"/>
              </a:ext>
            </a:extLst>
          </p:cNvPr>
          <p:cNvSpPr txBox="1"/>
          <p:nvPr/>
        </p:nvSpPr>
        <p:spPr>
          <a:xfrm>
            <a:off x="5648325" y="3600450"/>
            <a:ext cx="86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/>
              <a:t>SVRHA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07D10E9-2930-4A27-4DE2-FE41746CC736}"/>
              </a:ext>
            </a:extLst>
          </p:cNvPr>
          <p:cNvCxnSpPr/>
          <p:nvPr/>
        </p:nvCxnSpPr>
        <p:spPr>
          <a:xfrm>
            <a:off x="6553200" y="3760788"/>
            <a:ext cx="31908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29E2292-AAE9-5EDB-7F4F-9CFB2032A3CA}"/>
              </a:ext>
            </a:extLst>
          </p:cNvPr>
          <p:cNvSpPr txBox="1"/>
          <p:nvPr/>
        </p:nvSpPr>
        <p:spPr>
          <a:xfrm>
            <a:off x="9744076" y="3667125"/>
            <a:ext cx="17430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600" dirty="0"/>
              <a:t>Svrha:</a:t>
            </a:r>
          </a:p>
          <a:p>
            <a:r>
              <a:rPr lang="bs-Latn-BA" sz="1600" dirty="0"/>
              <a:t>Osigurati izvore informacija, usluga i podršku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B18893-F288-31A7-95DC-DBD9E0CFDF13}"/>
              </a:ext>
            </a:extLst>
          </p:cNvPr>
          <p:cNvSpPr txBox="1"/>
          <p:nvPr/>
        </p:nvSpPr>
        <p:spPr>
          <a:xfrm>
            <a:off x="704849" y="5448300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200" dirty="0"/>
              <a:t>Prema: Hernon, 2014;  Udina, 2015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430BAFE5-BF20-FBAE-9C0E-E460A3B7D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9E71-FD45-43B1-BF45-64C953A9DCC2}" type="datetime1">
              <a:rPr lang="bs-Latn-BA" smtClean="0"/>
              <a:t>5. 6. 2023.</a:t>
            </a:fld>
            <a:endParaRPr lang="bs-Latn-BA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E0CD96E-E051-6B12-380A-556A3BBC3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8A81-CF3B-4956-BA0C-2695F45F982B}" type="slidenum">
              <a:rPr lang="bs-Latn-BA" smtClean="0"/>
              <a:t>18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93688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54CA9-28BE-7DA8-8E33-46A3BB2DC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s-Latn-BA" sz="4000" dirty="0"/>
              <a:t>Zaključak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38143-7981-6A12-3B0B-87A7B54AE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s-Latn-BA" sz="7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Definirati neophodne komepetencije za profesiju škols</a:t>
            </a:r>
            <a:r>
              <a:rPr lang="bs-Latn-BA" sz="7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bs-Latn-BA" sz="7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 bibliotekara u promijenjenom tehnološkom okruženju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s-Latn-BA" sz="7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Prijelog elemenat za kvalitet rada školskog bibliotekara kao pokazatelja direktne koristi za sve sudionike obrazovno odgojnog sistema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bs-Latn-BA" sz="7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učenike: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bs-Latn-BA" sz="7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Neposredna pomoć u različitim izvorima informacija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bs-Latn-BA" sz="7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Usvajanje različitih formata informacija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bs-Latn-BA" sz="7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Djelotvorno i etičko korištenje informacija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bs-Latn-BA" sz="7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Pretraživanje, vrednovanje  sintetiziranje informacija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bs-Latn-BA" sz="7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Informacijska, medijska, multimedijska, kulturološka i čitalačka pismenost </a:t>
            </a:r>
          </a:p>
          <a:p>
            <a:endParaRPr lang="bs-Latn-B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14BFA-05C1-50A1-B33B-3C0A1E50A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4E76-7B23-4E27-B5F4-8B29935AB8D2}" type="datetime1">
              <a:rPr lang="bs-Latn-BA" smtClean="0"/>
              <a:t>5. 6. 2023.</a:t>
            </a:fld>
            <a:endParaRPr lang="bs-Latn-B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2471E9-44B3-BB00-2E5E-12B578D8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8A81-CF3B-4956-BA0C-2695F45F982B}" type="slidenum">
              <a:rPr lang="bs-Latn-BA" smtClean="0"/>
              <a:t>19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690799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bs-Latn-BA" sz="2800" dirty="0"/>
              <a:t>Uvod</a:t>
            </a:r>
            <a:endParaRPr sz="2800" dirty="0"/>
          </a:p>
        </p:txBody>
      </p:sp>
      <p:sp>
        <p:nvSpPr>
          <p:cNvPr id="516" name="Google Shape;516;p62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3600" dirty="0"/>
              <a:t>01</a:t>
            </a:r>
            <a:endParaRPr sz="3600" dirty="0"/>
          </a:p>
        </p:txBody>
      </p:sp>
      <p:sp>
        <p:nvSpPr>
          <p:cNvPr id="512" name="Google Shape;512;p62"/>
          <p:cNvSpPr txBox="1">
            <a:spLocks noGrp="1"/>
          </p:cNvSpPr>
          <p:nvPr>
            <p:ph type="subTitle" idx="1"/>
          </p:nvPr>
        </p:nvSpPr>
        <p:spPr>
          <a:xfrm>
            <a:off x="679508" y="2774931"/>
            <a:ext cx="3395692" cy="89652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l"/>
            <a:r>
              <a:rPr lang="bs-Latn-BA" sz="1600" dirty="0"/>
              <a:t>Kvalitet </a:t>
            </a:r>
          </a:p>
          <a:p>
            <a:pPr marL="0" indent="0" algn="l"/>
            <a:r>
              <a:rPr lang="bs-Latn-BA" sz="1600" dirty="0"/>
              <a:t>Samovrednovanje </a:t>
            </a:r>
          </a:p>
          <a:p>
            <a:pPr marL="0" indent="0" algn="l"/>
            <a:r>
              <a:rPr lang="bs-Latn-BA" sz="1600" dirty="0"/>
              <a:t>Cilj istraživanja </a:t>
            </a:r>
            <a:endParaRPr sz="1600" dirty="0"/>
          </a:p>
        </p:txBody>
      </p:sp>
      <p:sp>
        <p:nvSpPr>
          <p:cNvPr id="517" name="Google Shape;517;p62"/>
          <p:cNvSpPr txBox="1">
            <a:spLocks noGrp="1"/>
          </p:cNvSpPr>
          <p:nvPr>
            <p:ph type="title" idx="3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bs-Latn-BA" sz="2800" dirty="0"/>
              <a:t>Istraživanje</a:t>
            </a:r>
            <a:endParaRPr sz="2800" dirty="0"/>
          </a:p>
        </p:txBody>
      </p:sp>
      <p:sp>
        <p:nvSpPr>
          <p:cNvPr id="514" name="Google Shape;514;p62"/>
          <p:cNvSpPr txBox="1">
            <a:spLocks noGrp="1"/>
          </p:cNvSpPr>
          <p:nvPr>
            <p:ph type="title" idx="4"/>
          </p:nvPr>
        </p:nvSpPr>
        <p:spPr>
          <a:xfrm>
            <a:off x="5833105" y="1454829"/>
            <a:ext cx="10816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3600" dirty="0"/>
              <a:t>02</a:t>
            </a:r>
            <a:endParaRPr sz="3600" dirty="0"/>
          </a:p>
        </p:txBody>
      </p:sp>
      <p:sp>
        <p:nvSpPr>
          <p:cNvPr id="518" name="Google Shape;518;p62"/>
          <p:cNvSpPr txBox="1">
            <a:spLocks noGrp="1"/>
          </p:cNvSpPr>
          <p:nvPr>
            <p:ph type="subTitle" idx="5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bs-Latn-BA" sz="1800" dirty="0"/>
              <a:t>Anketa i anketna pitanja </a:t>
            </a:r>
            <a:endParaRPr sz="1800" dirty="0"/>
          </a:p>
        </p:txBody>
      </p:sp>
      <p:sp>
        <p:nvSpPr>
          <p:cNvPr id="519" name="Google Shape;519;p62"/>
          <p:cNvSpPr txBox="1">
            <a:spLocks noGrp="1"/>
          </p:cNvSpPr>
          <p:nvPr>
            <p:ph type="title" idx="6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bs-Latn-BA" sz="2800" dirty="0"/>
              <a:t>Analiza ankete</a:t>
            </a:r>
            <a:endParaRPr sz="2800" dirty="0"/>
          </a:p>
        </p:txBody>
      </p:sp>
      <p:sp>
        <p:nvSpPr>
          <p:cNvPr id="520" name="Google Shape;520;p62"/>
          <p:cNvSpPr txBox="1">
            <a:spLocks noGrp="1"/>
          </p:cNvSpPr>
          <p:nvPr>
            <p:ph type="title" idx="7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3600" dirty="0"/>
              <a:t>03</a:t>
            </a:r>
            <a:endParaRPr sz="3600" dirty="0"/>
          </a:p>
        </p:txBody>
      </p:sp>
      <p:sp>
        <p:nvSpPr>
          <p:cNvPr id="513" name="Google Shape;513;p62"/>
          <p:cNvSpPr txBox="1">
            <a:spLocks noGrp="1"/>
          </p:cNvSpPr>
          <p:nvPr>
            <p:ph type="subTitle" idx="8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bs-Latn-BA" sz="1800" dirty="0"/>
              <a:t>u formalnoj edukaciji </a:t>
            </a:r>
            <a:endParaRPr sz="1800" dirty="0"/>
          </a:p>
        </p:txBody>
      </p:sp>
      <p:sp>
        <p:nvSpPr>
          <p:cNvPr id="521" name="Google Shape;521;p62"/>
          <p:cNvSpPr txBox="1">
            <a:spLocks noGrp="1"/>
          </p:cNvSpPr>
          <p:nvPr>
            <p:ph type="title" idx="9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SzPts val="1100"/>
            </a:pPr>
            <a:r>
              <a:rPr lang="bs-Latn-BA" sz="2800" dirty="0"/>
              <a:t>Analiza ankete</a:t>
            </a:r>
            <a:r>
              <a:rPr lang="bs-Latn-BA" dirty="0"/>
              <a:t/>
            </a:r>
            <a:br>
              <a:rPr lang="bs-Latn-BA" dirty="0"/>
            </a:br>
            <a:endParaRPr dirty="0"/>
          </a:p>
        </p:txBody>
      </p:sp>
      <p:sp>
        <p:nvSpPr>
          <p:cNvPr id="515" name="Google Shape;515;p62"/>
          <p:cNvSpPr txBox="1">
            <a:spLocks noGrp="1"/>
          </p:cNvSpPr>
          <p:nvPr>
            <p:ph type="title" idx="13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3600" dirty="0"/>
              <a:t>04</a:t>
            </a:r>
            <a:endParaRPr sz="3600" dirty="0"/>
          </a:p>
        </p:txBody>
      </p:sp>
      <p:sp>
        <p:nvSpPr>
          <p:cNvPr id="522" name="Google Shape;522;p62"/>
          <p:cNvSpPr txBox="1">
            <a:spLocks noGrp="1"/>
          </p:cNvSpPr>
          <p:nvPr>
            <p:ph type="subTitle" idx="14"/>
          </p:nvPr>
        </p:nvSpPr>
        <p:spPr>
          <a:xfrm>
            <a:off x="612397" y="4941151"/>
            <a:ext cx="3462804" cy="89652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l"/>
            <a:r>
              <a:rPr lang="bs-Latn-BA" sz="1600" dirty="0"/>
              <a:t>u programima razvoja kompetencija</a:t>
            </a:r>
          </a:p>
          <a:p>
            <a:pPr marL="0" indent="0" algn="l"/>
            <a:r>
              <a:rPr lang="bs-Latn-BA" sz="1600" dirty="0"/>
              <a:t>u digitalnoj pismenosti</a:t>
            </a:r>
            <a:r>
              <a:rPr lang="bs-Latn-BA" sz="1800" dirty="0"/>
              <a:t> </a:t>
            </a:r>
          </a:p>
          <a:p>
            <a:pPr marL="0" indent="0">
              <a:buClr>
                <a:schemeClr val="dk1"/>
              </a:buClr>
              <a:buSzPts val="1100"/>
            </a:pPr>
            <a:endParaRPr dirty="0"/>
          </a:p>
        </p:txBody>
      </p:sp>
      <p:sp>
        <p:nvSpPr>
          <p:cNvPr id="523" name="Google Shape;523;p62"/>
          <p:cNvSpPr txBox="1">
            <a:spLocks noGrp="1"/>
          </p:cNvSpPr>
          <p:nvPr>
            <p:ph type="title" idx="15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SzPts val="1100"/>
            </a:pPr>
            <a:r>
              <a:rPr lang="bs-Latn-BA" sz="2800" dirty="0"/>
              <a:t>Analiza ankete</a:t>
            </a:r>
            <a:r>
              <a:rPr lang="bs-Latn-BA" dirty="0"/>
              <a:t/>
            </a:r>
            <a:br>
              <a:rPr lang="bs-Latn-BA" dirty="0"/>
            </a:br>
            <a:endParaRPr dirty="0"/>
          </a:p>
        </p:txBody>
      </p:sp>
      <p:sp>
        <p:nvSpPr>
          <p:cNvPr id="524" name="Google Shape;524;p62"/>
          <p:cNvSpPr txBox="1">
            <a:spLocks noGrp="1"/>
          </p:cNvSpPr>
          <p:nvPr>
            <p:ph type="title" idx="16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3600" dirty="0"/>
              <a:t>05</a:t>
            </a:r>
            <a:endParaRPr sz="3600" dirty="0"/>
          </a:p>
        </p:txBody>
      </p:sp>
      <p:sp>
        <p:nvSpPr>
          <p:cNvPr id="525" name="Google Shape;525;p62"/>
          <p:cNvSpPr txBox="1">
            <a:spLocks noGrp="1"/>
          </p:cNvSpPr>
          <p:nvPr>
            <p:ph type="subTitle" idx="17"/>
          </p:nvPr>
        </p:nvSpPr>
        <p:spPr>
          <a:xfrm>
            <a:off x="4195483" y="4941151"/>
            <a:ext cx="4114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l"/>
            <a:r>
              <a:rPr lang="bs-Latn-BA" sz="1600" dirty="0"/>
              <a:t>u pedagoškoj koordinaciji, ciljim njihovog uključivanja u e-obrazovanje</a:t>
            </a:r>
            <a:endParaRPr sz="1600" dirty="0"/>
          </a:p>
        </p:txBody>
      </p:sp>
      <p:sp>
        <p:nvSpPr>
          <p:cNvPr id="526" name="Google Shape;526;p62"/>
          <p:cNvSpPr txBox="1">
            <a:spLocks noGrp="1"/>
          </p:cNvSpPr>
          <p:nvPr>
            <p:ph type="title" idx="18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bs-Latn-BA" sz="2800" dirty="0"/>
              <a:t>Zaključak </a:t>
            </a:r>
            <a:endParaRPr sz="2800" dirty="0"/>
          </a:p>
        </p:txBody>
      </p:sp>
      <p:sp>
        <p:nvSpPr>
          <p:cNvPr id="527" name="Google Shape;527;p62"/>
          <p:cNvSpPr txBox="1">
            <a:spLocks noGrp="1"/>
          </p:cNvSpPr>
          <p:nvPr>
            <p:ph type="title" idx="19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3600" dirty="0"/>
              <a:t>06</a:t>
            </a:r>
            <a:endParaRPr sz="3600" dirty="0"/>
          </a:p>
        </p:txBody>
      </p:sp>
      <p:sp>
        <p:nvSpPr>
          <p:cNvPr id="528" name="Google Shape;528;p62"/>
          <p:cNvSpPr txBox="1">
            <a:spLocks noGrp="1"/>
          </p:cNvSpPr>
          <p:nvPr>
            <p:ph type="subTitle" idx="20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bs-Latn-BA" sz="1600" dirty="0"/>
              <a:t>Prijedlog plana samovrednovanja </a:t>
            </a:r>
            <a:endParaRPr sz="1600" dirty="0"/>
          </a:p>
        </p:txBody>
      </p:sp>
      <p:sp>
        <p:nvSpPr>
          <p:cNvPr id="529" name="Google Shape;529;p62"/>
          <p:cNvSpPr txBox="1">
            <a:spLocks noGrp="1"/>
          </p:cNvSpPr>
          <p:nvPr>
            <p:ph type="title" idx="2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bs-Latn-BA" sz="4000" dirty="0"/>
              <a:t>Sadržaj</a:t>
            </a:r>
            <a:endParaRPr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54CA9-28BE-7DA8-8E33-46A3BB2DC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s-Latn-BA" sz="4000" dirty="0"/>
              <a:t>Zaključak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38143-7981-6A12-3B0B-87A7B54AE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s-Latn-BA" sz="7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Prijelog elemenat za kvalitet rada školskog bibliotekara kao pokazatelja direktne koristi za sve sudionike obrazovno odgojnog sistema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bs-Latn-BA" sz="72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bs-Latn-BA" sz="7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učitelje / nastavnike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bs-Latn-BA" sz="7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Istraživačka problematika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bs-Latn-BA" sz="7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Projektna nastava uz informacijsku podršku za nastavnike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bs-Latn-BA" sz="7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Saradnički odnos kroz koordinaciju i korelaciju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bs-Latn-BA" sz="7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školu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bs-Latn-BA" sz="7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Unapređenje školskog kurikuluma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bs-Latn-BA" sz="7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Prepoznatljivost škole i biblioteke u javnosti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bs-Latn-BA" sz="7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Savremenost u procesu učenja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bs-Latn-BA" sz="7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Zadovljstvo učenika, roditelja i zajednice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s-Latn-BA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s-Latn-BA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bibliotekara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s-Latn-BA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Vizija i misija bibliotekara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s-Latn-BA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Profesionalna etika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s-Latn-BA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Unapređenje i vdljivost školske biblioteke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s-Latn-BA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Uključenost školske biblioteke u plan i program rada biblioteke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s-Latn-BA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Angažiranost na uvođenju tehnologije i upotreba IT u procesu učenja u biblioteci i nastavi</a:t>
            </a:r>
          </a:p>
          <a:p>
            <a:endParaRPr lang="bs-Latn-B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14BFA-05C1-50A1-B33B-3C0A1E50A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4E76-7B23-4E27-B5F4-8B29935AB8D2}" type="datetime1">
              <a:rPr lang="bs-Latn-BA" smtClean="0"/>
              <a:t>5. 6. 2023.</a:t>
            </a:fld>
            <a:endParaRPr lang="bs-Latn-B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2471E9-44B3-BB00-2E5E-12B578D8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8A81-CF3B-4956-BA0C-2695F45F982B}" type="slidenum">
              <a:rPr lang="bs-Latn-BA" smtClean="0"/>
              <a:t>20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900163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54CA9-28BE-7DA8-8E33-46A3BB2DC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s-Latn-BA" sz="4000" dirty="0"/>
              <a:t>Zaključak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38143-7981-6A12-3B0B-87A7B54AE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s-Latn-BA" sz="2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bibliotekara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bs-Latn-BA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Vizija i misija bibliotekara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bs-Latn-BA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Profesionalna etika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bs-Latn-BA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Unapređenje i vdljivost školske biblioteke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bs-Latn-BA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Uključenost školske biblioteke u plan i program rada škole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bs-Latn-BA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Angažiranost na uvođenju tehnologije i upotreba IT u procesu učenja u biblioteci i nastavi</a:t>
            </a:r>
          </a:p>
          <a:p>
            <a:endParaRPr lang="bs-Latn-B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14BFA-05C1-50A1-B33B-3C0A1E50A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4E76-7B23-4E27-B5F4-8B29935AB8D2}" type="datetime1">
              <a:rPr lang="bs-Latn-BA" smtClean="0"/>
              <a:t>5. 6. 2023.</a:t>
            </a:fld>
            <a:endParaRPr lang="bs-Latn-B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2471E9-44B3-BB00-2E5E-12B578D8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8A81-CF3B-4956-BA0C-2695F45F982B}" type="slidenum">
              <a:rPr lang="bs-Latn-BA" smtClean="0"/>
              <a:t>21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09282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6360D-0185-343A-53CB-B68EA8BF2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s-Latn-BA" sz="4000" dirty="0"/>
              <a:t>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C8F69-013D-892D-DFA4-E1DD803A2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s-Latn-BA" sz="1700" dirty="0">
                <a:effectLst/>
                <a:ea typeface="Times New Roman" panose="02020603050405020304" pitchFamily="18" charset="0"/>
              </a:rPr>
              <a:t>Dizdar, S.; Musa, M. Istraživanje infomacijske i informatičke pismenosti učenika i studenata u Mostaru: studija slučaja // Asocijacija informacijskih stručnjaka – bibliotekara, arhivista i muzeologa / urednice: L. Kodrić Zaimović, et al. 10. međunarodna konferencija, 2018. Sarajevo : BAM, 2019. Str. 35-56. </a:t>
            </a:r>
          </a:p>
          <a:p>
            <a:r>
              <a:rPr lang="bs-Latn-BA" sz="1700" dirty="0">
                <a:effectLst/>
                <a:ea typeface="Times New Roman" panose="02020603050405020304" pitchFamily="18" charset="0"/>
              </a:rPr>
              <a:t>Dizdar, S. Uloga i značaj kurikuluma u upravljanju kvalitetom u bibliotekama. // 8 međunarodna konferencija Evropske smjernice za saradnju biblioteka, arhiva i muzeja Kvalitet usluga i standardi. / urednice: Dizdar, Rešidbegović, Sabljaković. Sarajevo: Asocijacija informacijskih stručnjaka – bibliotekara, arhivista i muzeologa, 2014. (2015), str. 79-91.</a:t>
            </a:r>
          </a:p>
          <a:p>
            <a:r>
              <a:rPr lang="bs-Latn-BA" sz="1700" dirty="0">
                <a:effectLst/>
                <a:ea typeface="Times New Roman" panose="02020603050405020304" pitchFamily="18" charset="0"/>
              </a:rPr>
              <a:t>Dizdar, S.; Turčilo, L.; Rašidović, B. E.; Hajdarpašić, L. Informacijska pismenost: smjernice za razvoj inovativnih mrežnih modula. 2. izd. Sarajevo : Univerzitet u Sarajevu, 2014. </a:t>
            </a:r>
            <a:endParaRPr lang="bs-Latn-BA" sz="1700" dirty="0"/>
          </a:p>
          <a:p>
            <a:r>
              <a:rPr lang="bs-Latn-BA" sz="1700" dirty="0"/>
              <a:t>Hernon P., Dugan, R.E., Matthews, J.R. Getting Started With Eavluation, ALA, 2014.</a:t>
            </a:r>
          </a:p>
          <a:p>
            <a:r>
              <a:rPr lang="bs-Latn-BA" sz="1700" dirty="0"/>
              <a:t>IFLA-in i UNESCO-ov smjernice za školske knjižnice. Zagreb : Hrvatsko knjižnično društvo, 2004.</a:t>
            </a:r>
          </a:p>
          <a:p>
            <a:r>
              <a:rPr lang="bs-Latn-BA" sz="1700" dirty="0"/>
              <a:t>Kovačević, D., Lovrinčević, J. Školski knjižničar. Zagreb : Zavod za informacijske studije Odsjeka za informacijske i komunikacijske znanosti Filozofskog fakulteta, 2012.</a:t>
            </a:r>
          </a:p>
          <a:p>
            <a:r>
              <a:rPr lang="bs-Latn-BA" sz="1700" dirty="0"/>
              <a:t>Kovačević, D., Lovrinčević, J. Mjerila kvalitete rada u školskom knjižničarstvu, Osijek : Odjel za kulturologiju u sastavu Sveučilišta Josip Jurja Strossmayer</a:t>
            </a:r>
          </a:p>
          <a:p>
            <a:r>
              <a:rPr lang="bs-Latn-BA" sz="1700" dirty="0"/>
              <a:t>Udina, K.  </a:t>
            </a:r>
            <a:r>
              <a:rPr lang="bs-Latn-BA" sz="1700" b="0" i="0" dirty="0">
                <a:effectLst/>
              </a:rPr>
              <a:t>Utjecaj samovrednovanja kvalitete rada školskog knjižničara na vrednovanje knjižničarske profesije, doktorska disertacija. Osijek :  Sveučilište Josipa Jurja Strossmayera, 2015. </a:t>
            </a:r>
            <a:endParaRPr lang="bs-Latn-BA" sz="1700" dirty="0"/>
          </a:p>
          <a:p>
            <a:endParaRPr lang="bs-Latn-B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38AD1-7F61-9B55-5D55-D9B3706C4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4E76-7B23-4E27-B5F4-8B29935AB8D2}" type="datetime1">
              <a:rPr lang="bs-Latn-BA" smtClean="0"/>
              <a:t>5. 6. 2023.</a:t>
            </a:fld>
            <a:endParaRPr lang="bs-Latn-B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21DB7-1B7E-3ED7-580F-FE1B127EB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8A81-CF3B-4956-BA0C-2695F45F982B}" type="slidenum">
              <a:rPr lang="bs-Latn-BA" smtClean="0"/>
              <a:t>22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691732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Hvala!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2EE-7827-4EA8-B2B0-7DEA6FBA9C18}" type="datetime1">
              <a:rPr lang="bs-Latn-BA" smtClean="0"/>
              <a:t>5. 6. 2023.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CF32-41D8-4AB4-8888-36ED8239C97C}" type="slidenum">
              <a:rPr lang="hr-HR" smtClean="0"/>
              <a:t>23</a:t>
            </a:fld>
            <a:endParaRPr lang="hr-H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1A7D88-5F77-AC5F-E915-3A5513822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586921"/>
            <a:ext cx="8075240" cy="461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86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13C02B-26BA-37F4-3EE8-57868574AD37}"/>
              </a:ext>
            </a:extLst>
          </p:cNvPr>
          <p:cNvSpPr txBox="1"/>
          <p:nvPr/>
        </p:nvSpPr>
        <p:spPr>
          <a:xfrm>
            <a:off x="1157681" y="1468073"/>
            <a:ext cx="94627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s-Latn-BA" sz="2400" dirty="0"/>
              <a:t>Uticaj tehnologije i promijenjene potrebe društva zasnovanog na konceptu društva znanja iziskuju prilagodbu odojno-obrazovnih institucija u svim sferama pa tako i u školskoj biblioteci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EC616-5900-623F-AD61-44671D8C4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641" y="3371976"/>
            <a:ext cx="7785267" cy="2017951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FCEEA6-CB15-771B-7B4B-7F6598CF1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F22F-02A7-4666-B946-206A4B007D71}" type="datetime1">
              <a:rPr lang="bs-Latn-BA" smtClean="0"/>
              <a:t>5. 6. 2023.</a:t>
            </a:fld>
            <a:endParaRPr lang="bs-Latn-BA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B2DDDB-E141-0DF5-F331-7D33F4C4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8A81-CF3B-4956-BA0C-2695F45F982B}" type="slidenum">
              <a:rPr lang="bs-Latn-BA" smtClean="0"/>
              <a:t>3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856424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70F3A-E794-5D99-BCC8-D8FACB383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s-Latn-BA" sz="4000" dirty="0"/>
              <a:t>Svrha istraživanja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9597F-6342-979D-30FD-B9BEDA464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sz="2800" dirty="0"/>
              <a:t>Temeljna namjera ovog istraživanja je pokazati da li su školske biblioteke i školski bibliotekari/bibliotekarke spremni da u online okruženju naprave kvantitativni i kvalitativni iskorak u osavremenjavanju bibliotečkih stručnih poslova, usluga i na taj način unaprijede školsko bibliotekarstvo u Kantonu Sarajevo</a:t>
            </a:r>
            <a:endParaRPr lang="bs-Latn-BA" sz="2800" dirty="0">
              <a:latin typeface="Vidaloka" panose="020B0604020202020204" charset="0"/>
            </a:endParaRPr>
          </a:p>
          <a:p>
            <a:endParaRPr lang="bs-Latn-B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D368D-329A-FDD4-F33A-935BE9FDF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E967B-A267-442A-A4BE-45620821B1D8}" type="datetime1">
              <a:rPr lang="bs-Latn-BA" smtClean="0"/>
              <a:t>5. 6. 2023.</a:t>
            </a:fld>
            <a:endParaRPr lang="bs-Latn-B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8B53E-E044-192C-90F4-4057D9B9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8A81-CF3B-4956-BA0C-2695F45F982B}" type="slidenum">
              <a:rPr lang="bs-Latn-BA" smtClean="0"/>
              <a:t>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58974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3F373-AE2B-0D0D-7F45-96A175574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s-Latn-BA" sz="4000" dirty="0"/>
              <a:t>Pitanja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AB8A8-6E1A-C9C4-8086-E18F04C657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dirty="0"/>
              <a:t>Da li školska biblioteka ima ulogu u e-obrazovanju učenika?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s-Latn-B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dirty="0"/>
              <a:t>Da li je potpora cjelokupnom odgojno-obrazovnom sistemu i unaprjeđenju školskog  kurikuluma?</a:t>
            </a:r>
          </a:p>
          <a:p>
            <a:endParaRPr lang="bs-Latn-B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5C30A1-B571-D360-05C1-280F487702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52735" y="1524821"/>
            <a:ext cx="3676207" cy="356037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9A716A1-74CE-AD25-484D-FFC7A2471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67AA-A252-4BAF-8E32-0EC8E1C378E3}" type="datetime1">
              <a:rPr lang="bs-Latn-BA" smtClean="0"/>
              <a:t>5. 6. 2023.</a:t>
            </a:fld>
            <a:endParaRPr lang="bs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63316C-444D-59D2-2D82-FF083A850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8A81-CF3B-4956-BA0C-2695F45F982B}" type="slidenum">
              <a:rPr lang="bs-Latn-BA" smtClean="0"/>
              <a:t>5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042092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E9C55A-B292-4B24-D480-47E9FCEDF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s-Latn-BA" sz="4000" dirty="0"/>
              <a:t>Kvalitet rada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C5BB40-9F78-D27D-AD93-BFA1068D1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28215" cy="4351338"/>
          </a:xfrm>
        </p:spPr>
        <p:txBody>
          <a:bodyPr>
            <a:normAutofit/>
          </a:bodyPr>
          <a:lstStyle/>
          <a:p>
            <a:r>
              <a:rPr lang="bs-Latn-BA" sz="2400" dirty="0"/>
              <a:t>Kvaliteta rada </a:t>
            </a:r>
            <a:r>
              <a:rPr lang="bs-Latn-BA" sz="2400" dirty="0">
                <a:solidFill>
                  <a:srgbClr val="FF0000"/>
                </a:solidFill>
              </a:rPr>
              <a:t>u školi </a:t>
            </a:r>
            <a:r>
              <a:rPr lang="bs-Latn-BA" sz="2400" dirty="0"/>
              <a:t>može se definirati organizacijskom kulturom koja teži konstruktivnim i kvalitativnim promjenama i unapređenju vlasite djelatnosti.</a:t>
            </a:r>
          </a:p>
          <a:p>
            <a:r>
              <a:rPr lang="bs-Latn-BA" sz="2400" dirty="0"/>
              <a:t>Definicija kvaliteta </a:t>
            </a:r>
            <a:r>
              <a:rPr lang="bs-Latn-BA" sz="2400" dirty="0">
                <a:solidFill>
                  <a:srgbClr val="FF0000"/>
                </a:solidFill>
              </a:rPr>
              <a:t>u bibliotekarstvu </a:t>
            </a:r>
            <a:r>
              <a:rPr lang="bs-Latn-BA" sz="2400" dirty="0"/>
              <a:t>bi bila bibliotečka usluga ili prozvod koji odgovara potrebama korisnika, a upravljanje kvalitetom je planiranje i poboljšanje kvalitete.</a:t>
            </a:r>
          </a:p>
          <a:p>
            <a:r>
              <a:rPr lang="bs-Latn-BA" sz="2400" dirty="0"/>
              <a:t>Kvalitet </a:t>
            </a:r>
            <a:r>
              <a:rPr lang="bs-Latn-BA" sz="2400" dirty="0">
                <a:solidFill>
                  <a:srgbClr val="FF0000"/>
                </a:solidFill>
              </a:rPr>
              <a:t>u školskoj biblioteci </a:t>
            </a:r>
            <a:r>
              <a:rPr lang="bs-Latn-BA" sz="2400" dirty="0"/>
              <a:t>odnosi se na bibliotečke usluge, kontrolu i poboljšanje kontrole usluga. </a:t>
            </a:r>
          </a:p>
          <a:p>
            <a:pPr marL="0" indent="0">
              <a:buNone/>
            </a:pPr>
            <a:endParaRPr lang="bs-Latn-BA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7ECA30-74E7-A2F6-7E5D-1ABE2C924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334B-899D-407C-AD45-C0EC052340C0}" type="datetime1">
              <a:rPr lang="bs-Latn-BA" smtClean="0"/>
              <a:t>5. 6. 2023.</a:t>
            </a:fld>
            <a:endParaRPr lang="bs-Latn-BA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30373E-B8A6-3E98-C21C-EE89887CE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8A81-CF3B-4956-BA0C-2695F45F982B}" type="slidenum">
              <a:rPr lang="bs-Latn-BA" smtClean="0"/>
              <a:t>6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063931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B7417-2893-39E6-C2EA-28FEE5FAD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s-Latn-BA" sz="4000" dirty="0"/>
              <a:t>Kvalitet i samovrednovanje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75C49-435E-57BE-896E-191FEBD6D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s-Latn-BA" sz="2000" dirty="0"/>
              <a:t>Samovrednovanje se smatra procesom za utvrđivanje i prikupljanje podataka o specifičnim uslugama i aktivnostima, ustanovljenim kriterijima prema kojima je uspješnost mjerljiva, ako je to proces koji može utvrditi kvalitetu usluga i aktivnosti određenog stupnja prema postavljenim ciljevima misije biblioteke, tada se može utvrditi način evaluacije koji će školskom bibliotekaru omogućiti kontinuirano i kvalitetno unapređenje postojećih programa i usluga. </a:t>
            </a:r>
          </a:p>
          <a:p>
            <a:endParaRPr lang="bs-Latn-BA" dirty="0"/>
          </a:p>
          <a:p>
            <a:pPr lvl="2">
              <a:buClr>
                <a:schemeClr val="dk1"/>
              </a:buClr>
              <a:buSzPts val="1100"/>
            </a:pPr>
            <a:r>
              <a:rPr lang="bs-Latn-BA" sz="2400" dirty="0"/>
              <a:t>Koliko sam dobar bibliotekar?</a:t>
            </a:r>
          </a:p>
          <a:p>
            <a:pPr lvl="2">
              <a:buClr>
                <a:schemeClr val="dk1"/>
              </a:buClr>
              <a:buSzPts val="1100"/>
            </a:pPr>
            <a:r>
              <a:rPr lang="bs-Latn-BA" sz="2400" dirty="0"/>
              <a:t>Kako to znam?</a:t>
            </a:r>
          </a:p>
          <a:p>
            <a:pPr lvl="2">
              <a:buClr>
                <a:schemeClr val="dk1"/>
              </a:buClr>
              <a:buSzPts val="1100"/>
            </a:pPr>
            <a:r>
              <a:rPr lang="bs-Latn-BA" sz="2400" dirty="0"/>
              <a:t>Šta mogu učiniti da budem bolji?</a:t>
            </a:r>
          </a:p>
          <a:p>
            <a:endParaRPr lang="bs-Latn-B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9A9A8-CDDF-3152-A3DD-4FA9D993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3750-696A-462C-A23B-296125222C1D}" type="datetime1">
              <a:rPr lang="bs-Latn-BA" smtClean="0"/>
              <a:t>5. 6. 2023.</a:t>
            </a:fld>
            <a:endParaRPr lang="bs-Latn-B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9DEDB6-5B01-D401-2D8B-E30F23D5E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8A81-CF3B-4956-BA0C-2695F45F982B}" type="slidenum">
              <a:rPr lang="bs-Latn-BA" smtClean="0"/>
              <a:t>7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854407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552C2C-D58D-A4F1-BAB0-0B4E0C09B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s-Latn-BA" sz="4000" dirty="0"/>
              <a:t>Cilj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699D85-D7EA-54E0-33F0-7E7E46755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bs-Latn-BA" sz="2400" dirty="0"/>
              <a:t>Glavni cilj istraživanja je bio utvrditi elemente samovrednovanja kvalitete rada školskih bibliotekara/bibliotekarki kroz slijedeće varijable: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s-Latn-BA" sz="2400" dirty="0"/>
              <a:t>u formalnoj edukaciji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s-Latn-BA" sz="2400" dirty="0"/>
              <a:t>u programima razvoja kompetencija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s-Latn-BA" sz="2400" dirty="0"/>
              <a:t>u digitalnoj pismenosti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s-Latn-BA" sz="2400" dirty="0"/>
              <a:t>u pedagoškoj koordinaciji, korelaciji i kooperativnosti sa ciljim njihovog uključivanja u e-obrazovanje </a:t>
            </a:r>
          </a:p>
          <a:p>
            <a:endParaRPr lang="bs-Latn-BA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8BFAB4D-5B80-0CF8-43B0-E4152847D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C8C40-2BC7-4DC6-B8BB-C7C787A6FE8D}" type="datetime1">
              <a:rPr lang="bs-Latn-BA" smtClean="0"/>
              <a:t>5. 6. 2023.</a:t>
            </a:fld>
            <a:endParaRPr lang="bs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6301F-A387-6B70-7A90-3E348F52D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8A81-CF3B-4956-BA0C-2695F45F982B}" type="slidenum">
              <a:rPr lang="bs-Latn-BA" smtClean="0"/>
              <a:t>8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061844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945B0-F97C-6F5E-0972-781C1C113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sz="4000" dirty="0"/>
              <a:t>Istraživanje</a:t>
            </a:r>
            <a:r>
              <a:rPr lang="bs-Latn-BA" sz="4400" dirty="0"/>
              <a:t/>
            </a:r>
            <a:br>
              <a:rPr lang="bs-Latn-BA" sz="4400" dirty="0"/>
            </a:br>
            <a:endParaRPr lang="bs-Latn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AE0A3-23DE-4DDD-35C0-395E8BF74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spcBef>
                <a:spcPts val="0"/>
              </a:spcBef>
              <a:buClr>
                <a:schemeClr val="dk1"/>
              </a:buClr>
              <a:buSzPts val="1100"/>
            </a:pPr>
            <a:endParaRPr lang="bs-Latn-BA" sz="2800" dirty="0"/>
          </a:p>
          <a:p>
            <a:pPr lvl="2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bs-Latn-BA" sz="2800" dirty="0"/>
              <a:t>Ukupno 35 pitanja, većina pitanja su pitanja zatvorenog tipa. </a:t>
            </a:r>
          </a:p>
          <a:p>
            <a:pPr lvl="2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bs-Latn-BA" sz="2800" dirty="0"/>
              <a:t>Anketa provedena korištenjem Google Forms-a. </a:t>
            </a:r>
          </a:p>
          <a:p>
            <a:pPr lvl="2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bs-Latn-BA" sz="2800" dirty="0"/>
              <a:t>Anketu proveo i vizualizaciju podataka uradio Institut za razvoj  preduniverzitetskog obrazovanja. </a:t>
            </a:r>
          </a:p>
          <a:p>
            <a:pPr lvl="2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bs-Latn-BA" sz="2800" dirty="0"/>
              <a:t>Učestvovalo 63 ispitanika.</a:t>
            </a:r>
          </a:p>
          <a:p>
            <a:pPr lvl="2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pl-PL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Anketa provedena u martu mjesecu 2023.</a:t>
            </a:r>
            <a:endParaRPr lang="bs-Latn-BA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85646-DA0B-D61C-1F91-A63F0E3E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61C0-0E16-46FC-BFC3-64485CD17D75}" type="datetime1">
              <a:rPr lang="bs-Latn-BA" smtClean="0"/>
              <a:t>5. 6. 2023.</a:t>
            </a:fld>
            <a:endParaRPr lang="bs-Latn-B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93888-AA47-E572-BCF5-72F4B2824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8A81-CF3B-4956-BA0C-2695F45F982B}" type="slidenum">
              <a:rPr lang="bs-Latn-BA" smtClean="0"/>
              <a:t>9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950099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1328</Words>
  <Application>Microsoft Office PowerPoint</Application>
  <PresentationFormat>Widescreen</PresentationFormat>
  <Paragraphs>218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Symbol</vt:lpstr>
      <vt:lpstr>Times New Roman</vt:lpstr>
      <vt:lpstr>Vidaloka</vt:lpstr>
      <vt:lpstr>Office Theme</vt:lpstr>
      <vt:lpstr>Analiza ankete „Samovrednovanje kvaliteta rada školskog bibliotekara/bibliotekarke u osnovnoškolskim i srednjoškolskim bibliotekama Kantona Sarajevo“   </vt:lpstr>
      <vt:lpstr>Uvod</vt:lpstr>
      <vt:lpstr>PowerPoint Presentation</vt:lpstr>
      <vt:lpstr>Svrha istraživanja </vt:lpstr>
      <vt:lpstr>Pitanja</vt:lpstr>
      <vt:lpstr>Kvalitet rada </vt:lpstr>
      <vt:lpstr>Kvalitet i samovrednovanje </vt:lpstr>
      <vt:lpstr>Cilj</vt:lpstr>
      <vt:lpstr>Istraživanje </vt:lpstr>
      <vt:lpstr>Pitanja grupirana u pet kategorija</vt:lpstr>
      <vt:lpstr>Radno iskustvo</vt:lpstr>
      <vt:lpstr>Paradoks zanimanja</vt:lpstr>
      <vt:lpstr> Stručno usavršavanje i stjecanje kompetencija </vt:lpstr>
      <vt:lpstr>Kako procjenjujete profesionalnu zastupljenost školskih bibliotekara u reformskim promjenama (kurikulumu)?</vt:lpstr>
      <vt:lpstr>Informacijsko-komunikacijska tehnologija i školski bibliotekar</vt:lpstr>
      <vt:lpstr>Distribucija upotrebe IKT u redovnom obrazovnom procesu</vt:lpstr>
      <vt:lpstr>Obrada fonda</vt:lpstr>
      <vt:lpstr>Strategija samovrednovanja</vt:lpstr>
      <vt:lpstr>Zaključak</vt:lpstr>
      <vt:lpstr>Zaključak</vt:lpstr>
      <vt:lpstr>Zaključak</vt:lpstr>
      <vt:lpstr>Literatura</vt:lpstr>
      <vt:lpstr>Hvala!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PC</cp:lastModifiedBy>
  <cp:revision>6</cp:revision>
  <dcterms:created xsi:type="dcterms:W3CDTF">2023-05-28T11:20:54Z</dcterms:created>
  <dcterms:modified xsi:type="dcterms:W3CDTF">2023-06-05T09:39:54Z</dcterms:modified>
</cp:coreProperties>
</file>