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Roboto" charset="1" panose="02000000000000000000"/>
      <p:regular r:id="rId10"/>
    </p:embeddedFont>
    <p:embeddedFont>
      <p:font typeface="Roboto Bold" charset="1" panose="02000000000000000000"/>
      <p:regular r:id="rId11"/>
    </p:embeddedFont>
    <p:embeddedFont>
      <p:font typeface="Roboto Italics" charset="1" panose="02000000000000000000"/>
      <p:regular r:id="rId12"/>
    </p:embeddedFont>
    <p:embeddedFont>
      <p:font typeface="Roboto Bold Italics" charset="1" panose="02000000000000000000"/>
      <p:regular r:id="rId13"/>
    </p:embeddedFont>
    <p:embeddedFont>
      <p:font typeface="Roboto Slab Regular" charset="1" panose="00000000000000000000"/>
      <p:regular r:id="rId14"/>
    </p:embeddedFont>
    <p:embeddedFont>
      <p:font typeface="Roboto Slab Regular Bold" charset="1" panose="00000000000000000000"/>
      <p:regular r:id="rId15"/>
    </p:embeddedFont>
    <p:embeddedFont>
      <p:font typeface="Canva Sans 2" charset="1" panose="020B0503030501040103"/>
      <p:regular r:id="rId16"/>
    </p:embeddedFont>
    <p:embeddedFont>
      <p:font typeface="Canva Sans 2 Bold" charset="1" panose="020B0803030501040103"/>
      <p:regular r:id="rId17"/>
    </p:embeddedFont>
    <p:embeddedFont>
      <p:font typeface="Canva Sans 2 Italics" charset="1" panose="020B0503030501040103"/>
      <p:regular r:id="rId18"/>
    </p:embeddedFont>
    <p:embeddedFont>
      <p:font typeface="Canva Sans 2 Bold Italics" charset="1" panose="020B0803030501040103"/>
      <p:regular r:id="rId19"/>
    </p:embeddedFont>
    <p:embeddedFont>
      <p:font typeface="Canva Sans 1" charset="1" panose="020B0503030501040103"/>
      <p:regular r:id="rId20"/>
    </p:embeddedFont>
    <p:embeddedFont>
      <p:font typeface="Canva Sans 1 Bold" charset="1" panose="020B0803030501040103"/>
      <p:regular r:id="rId21"/>
    </p:embeddedFont>
    <p:embeddedFont>
      <p:font typeface="Canva Sans 1 Italics" charset="1" panose="020B0503030501040103"/>
      <p:regular r:id="rId22"/>
    </p:embeddedFont>
    <p:embeddedFont>
      <p:font typeface="Canva Sans 1 Bold Italics" charset="1" panose="020B0803030501040103"/>
      <p:regular r:id="rId23"/>
    </p:embeddedFont>
    <p:embeddedFont>
      <p:font typeface="Canva Sans 1 Medium" charset="1" panose="020B0603030501040103"/>
      <p:regular r:id="rId24"/>
    </p:embeddedFont>
    <p:embeddedFont>
      <p:font typeface="Canva Sans 1 Medium Italics" charset="1" panose="020B060303050104010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42" Target="slides/slide17.xml" Type="http://schemas.openxmlformats.org/officeDocument/2006/relationships/slide"/><Relationship Id="rId43" Target="slides/slide18.xml" Type="http://schemas.openxmlformats.org/officeDocument/2006/relationships/slide"/><Relationship Id="rId44" Target="slides/slide19.xml" Type="http://schemas.openxmlformats.org/officeDocument/2006/relationships/slide"/><Relationship Id="rId45" Target="slides/slide20.xml" Type="http://schemas.openxmlformats.org/officeDocument/2006/relationships/slide"/><Relationship Id="rId46" Target="slides/slide21.xml" Type="http://schemas.openxmlformats.org/officeDocument/2006/relationships/slide"/><Relationship Id="rId47" Target="slides/slide22.xml" Type="http://schemas.openxmlformats.org/officeDocument/2006/relationships/slide"/><Relationship Id="rId48" Target="slides/slide23.xml" Type="http://schemas.openxmlformats.org/officeDocument/2006/relationships/slide"/><Relationship Id="rId49" Target="slides/slide24.xml" Type="http://schemas.openxmlformats.org/officeDocument/2006/relationships/slide"/><Relationship Id="rId5" Target="tableStyles.xml" Type="http://schemas.openxmlformats.org/officeDocument/2006/relationships/tableStyles"/><Relationship Id="rId50" Target="slides/slide25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media/image28.jpeg" Type="http://schemas.openxmlformats.org/officeDocument/2006/relationships/image"/><Relationship Id="rId7" Target="../media/image29.jpeg" Type="http://schemas.openxmlformats.org/officeDocument/2006/relationships/image"/><Relationship Id="rId8" Target="../media/image30.jpeg" Type="http://schemas.openxmlformats.org/officeDocument/2006/relationships/image"/><Relationship Id="rId9" Target="../media/image31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png" Type="http://schemas.openxmlformats.org/officeDocument/2006/relationships/image"/><Relationship Id="rId4" Target="../media/image34.jpeg" Type="http://schemas.openxmlformats.org/officeDocument/2006/relationships/image"/><Relationship Id="rId5" Target="../media/image35.jpeg" Type="http://schemas.openxmlformats.org/officeDocument/2006/relationships/image"/><Relationship Id="rId6" Target="../media/image36.jpeg" Type="http://schemas.openxmlformats.org/officeDocument/2006/relationships/image"/><Relationship Id="rId7" Target="../media/image37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.png" Type="http://schemas.openxmlformats.org/officeDocument/2006/relationships/image"/><Relationship Id="rId9" Target="../media/image1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002459" y="3223892"/>
            <a:ext cx="12283083" cy="3724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79"/>
              </a:lnSpc>
              <a:spcBef>
                <a:spcPct val="0"/>
              </a:spcBef>
            </a:pPr>
            <a:r>
              <a:rPr lang="en-US" sz="6199">
                <a:solidFill>
                  <a:srgbClr val="000000"/>
                </a:solidFill>
                <a:latin typeface="Canva Sans 1"/>
              </a:rPr>
              <a:t>Od obuke do implementacije: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Uloga školskih bibliotekara u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Strategiji i Akcionom planu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anva Sans 1"/>
              </a:rPr>
              <a:t>medijske i informacijske pismenosti u KS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473914" y="1117929"/>
            <a:ext cx="2329716" cy="797560"/>
          </a:xfrm>
          <a:custGeom>
            <a:avLst/>
            <a:gdLst/>
            <a:ahLst/>
            <a:cxnLst/>
            <a:rect r="r" b="b" t="t" l="l"/>
            <a:pathLst>
              <a:path h="797560" w="2329716">
                <a:moveTo>
                  <a:pt x="0" y="0"/>
                </a:moveTo>
                <a:lnTo>
                  <a:pt x="2329716" y="0"/>
                </a:lnTo>
                <a:lnTo>
                  <a:pt x="2329716" y="797560"/>
                </a:lnTo>
                <a:lnTo>
                  <a:pt x="0" y="797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028700"/>
            <a:ext cx="1014441" cy="1014441"/>
          </a:xfrm>
          <a:custGeom>
            <a:avLst/>
            <a:gdLst/>
            <a:ahLst/>
            <a:cxnLst/>
            <a:rect r="r" b="b" t="t" l="l"/>
            <a:pathLst>
              <a:path h="1014441" w="1014441">
                <a:moveTo>
                  <a:pt x="0" y="0"/>
                </a:moveTo>
                <a:lnTo>
                  <a:pt x="1014441" y="0"/>
                </a:lnTo>
                <a:lnTo>
                  <a:pt x="1014441" y="1014441"/>
                </a:lnTo>
                <a:lnTo>
                  <a:pt x="0" y="1014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37330" y="1297806"/>
            <a:ext cx="2412711" cy="456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763"/>
              </a:lnSpc>
            </a:pPr>
            <a:r>
              <a:rPr lang="en-US" sz="1654">
                <a:solidFill>
                  <a:srgbClr val="000000"/>
                </a:solidFill>
                <a:latin typeface="Canva Sans 1"/>
              </a:rPr>
              <a:t>Univerzitet u Sarajevu University of Sarajevo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778031" y="1028700"/>
            <a:ext cx="938624" cy="939813"/>
          </a:xfrm>
          <a:custGeom>
            <a:avLst/>
            <a:gdLst/>
            <a:ahLst/>
            <a:cxnLst/>
            <a:rect r="r" b="b" t="t" l="l"/>
            <a:pathLst>
              <a:path h="939813" w="938624">
                <a:moveTo>
                  <a:pt x="0" y="0"/>
                </a:moveTo>
                <a:lnTo>
                  <a:pt x="938623" y="0"/>
                </a:lnTo>
                <a:lnTo>
                  <a:pt x="938623" y="939813"/>
                </a:lnTo>
                <a:lnTo>
                  <a:pt x="0" y="939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23923" y="1079128"/>
            <a:ext cx="1253044" cy="839138"/>
          </a:xfrm>
          <a:custGeom>
            <a:avLst/>
            <a:gdLst/>
            <a:ahLst/>
            <a:cxnLst/>
            <a:rect r="r" b="b" t="t" l="l"/>
            <a:pathLst>
              <a:path h="839138" w="1253044">
                <a:moveTo>
                  <a:pt x="0" y="0"/>
                </a:moveTo>
                <a:lnTo>
                  <a:pt x="1253045" y="0"/>
                </a:lnTo>
                <a:lnTo>
                  <a:pt x="1253045" y="839139"/>
                </a:lnTo>
                <a:lnTo>
                  <a:pt x="0" y="839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37330" y="8301358"/>
            <a:ext cx="4174331" cy="5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2 Bold"/>
              </a:rPr>
              <a:t>Emina Adilović, MA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206027" y="8301358"/>
            <a:ext cx="4483894" cy="596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nva Sans 2 Bold"/>
              </a:rPr>
              <a:t>02. juni 2023. godine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94021" y="3713721"/>
            <a:ext cx="3952875" cy="2962275"/>
          </a:xfrm>
          <a:custGeom>
            <a:avLst/>
            <a:gdLst/>
            <a:ahLst/>
            <a:cxnLst/>
            <a:rect r="r" b="b" t="t" l="l"/>
            <a:pathLst>
              <a:path h="2962275" w="3952875">
                <a:moveTo>
                  <a:pt x="0" y="0"/>
                </a:moveTo>
                <a:lnTo>
                  <a:pt x="3952875" y="0"/>
                </a:lnTo>
                <a:lnTo>
                  <a:pt x="3952875" y="2962275"/>
                </a:lnTo>
                <a:lnTo>
                  <a:pt x="0" y="296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769671"/>
            <a:ext cx="3962400" cy="2962275"/>
          </a:xfrm>
          <a:custGeom>
            <a:avLst/>
            <a:gdLst/>
            <a:ahLst/>
            <a:cxnLst/>
            <a:rect r="r" b="b" t="t" l="l"/>
            <a:pathLst>
              <a:path h="2962275" w="3962400">
                <a:moveTo>
                  <a:pt x="0" y="0"/>
                </a:moveTo>
                <a:lnTo>
                  <a:pt x="3962400" y="0"/>
                </a:lnTo>
                <a:lnTo>
                  <a:pt x="3962400" y="2962275"/>
                </a:lnTo>
                <a:lnTo>
                  <a:pt x="0" y="29622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53550" y="3713721"/>
            <a:ext cx="3819525" cy="2962275"/>
          </a:xfrm>
          <a:custGeom>
            <a:avLst/>
            <a:gdLst/>
            <a:ahLst/>
            <a:cxnLst/>
            <a:rect r="r" b="b" t="t" l="l"/>
            <a:pathLst>
              <a:path h="2962275" w="3819525">
                <a:moveTo>
                  <a:pt x="0" y="0"/>
                </a:moveTo>
                <a:lnTo>
                  <a:pt x="3819525" y="0"/>
                </a:lnTo>
                <a:lnTo>
                  <a:pt x="3819525" y="2962275"/>
                </a:lnTo>
                <a:lnTo>
                  <a:pt x="0" y="2962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383778" y="3657771"/>
            <a:ext cx="3876675" cy="2905125"/>
          </a:xfrm>
          <a:custGeom>
            <a:avLst/>
            <a:gdLst/>
            <a:ahLst/>
            <a:cxnLst/>
            <a:rect r="r" b="b" t="t" l="l"/>
            <a:pathLst>
              <a:path h="2905125" w="3876675">
                <a:moveTo>
                  <a:pt x="0" y="0"/>
                </a:moveTo>
                <a:lnTo>
                  <a:pt x="3876675" y="0"/>
                </a:lnTo>
                <a:lnTo>
                  <a:pt x="3876675" y="2905125"/>
                </a:lnTo>
                <a:lnTo>
                  <a:pt x="0" y="2905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83778" y="6936095"/>
            <a:ext cx="4029075" cy="2912088"/>
          </a:xfrm>
          <a:custGeom>
            <a:avLst/>
            <a:gdLst/>
            <a:ahLst/>
            <a:cxnLst/>
            <a:rect r="r" b="b" t="t" l="l"/>
            <a:pathLst>
              <a:path h="2912088" w="4029075">
                <a:moveTo>
                  <a:pt x="0" y="0"/>
                </a:moveTo>
                <a:lnTo>
                  <a:pt x="4029075" y="0"/>
                </a:lnTo>
                <a:lnTo>
                  <a:pt x="4029075" y="2912088"/>
                </a:lnTo>
                <a:lnTo>
                  <a:pt x="0" y="2912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976" t="-14152" r="-2952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194021" y="6962765"/>
            <a:ext cx="3952875" cy="2914650"/>
          </a:xfrm>
          <a:custGeom>
            <a:avLst/>
            <a:gdLst/>
            <a:ahLst/>
            <a:cxnLst/>
            <a:rect r="r" b="b" t="t" l="l"/>
            <a:pathLst>
              <a:path h="2914650" w="3952875">
                <a:moveTo>
                  <a:pt x="0" y="0"/>
                </a:moveTo>
                <a:lnTo>
                  <a:pt x="3952875" y="0"/>
                </a:lnTo>
                <a:lnTo>
                  <a:pt x="3952875" y="2914650"/>
                </a:lnTo>
                <a:lnTo>
                  <a:pt x="0" y="2914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5060" b="-1372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15450" y="6962765"/>
            <a:ext cx="3857625" cy="2914650"/>
          </a:xfrm>
          <a:custGeom>
            <a:avLst/>
            <a:gdLst/>
            <a:ahLst/>
            <a:cxnLst/>
            <a:rect r="r" b="b" t="t" l="l"/>
            <a:pathLst>
              <a:path h="2914650" w="3857625">
                <a:moveTo>
                  <a:pt x="0" y="0"/>
                </a:moveTo>
                <a:lnTo>
                  <a:pt x="3857625" y="0"/>
                </a:lnTo>
                <a:lnTo>
                  <a:pt x="3857625" y="2914650"/>
                </a:lnTo>
                <a:lnTo>
                  <a:pt x="0" y="29146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6783" r="-7407" b="-79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6962765"/>
            <a:ext cx="3748554" cy="2943225"/>
          </a:xfrm>
          <a:custGeom>
            <a:avLst/>
            <a:gdLst/>
            <a:ahLst/>
            <a:cxnLst/>
            <a:rect r="r" b="b" t="t" l="l"/>
            <a:pathLst>
              <a:path h="2943225" w="3748554">
                <a:moveTo>
                  <a:pt x="0" y="0"/>
                </a:moveTo>
                <a:lnTo>
                  <a:pt x="3748554" y="0"/>
                </a:lnTo>
                <a:lnTo>
                  <a:pt x="3748554" y="2943225"/>
                </a:lnTo>
                <a:lnTo>
                  <a:pt x="0" y="29432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040" t="-2649" r="0" b="-3499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64267" y="816064"/>
            <a:ext cx="12809420" cy="1283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>
                <a:solidFill>
                  <a:srgbClr val="317E94"/>
                </a:solidFill>
                <a:latin typeface="Canva Sans 1"/>
              </a:rPr>
              <a:t>Međuprofesionalna suradnja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43095" y="6642002"/>
            <a:ext cx="5724525" cy="3209925"/>
          </a:xfrm>
          <a:custGeom>
            <a:avLst/>
            <a:gdLst/>
            <a:ahLst/>
            <a:cxnLst/>
            <a:rect r="r" b="b" t="t" l="l"/>
            <a:pathLst>
              <a:path h="3209925" w="5724525">
                <a:moveTo>
                  <a:pt x="0" y="0"/>
                </a:moveTo>
                <a:lnTo>
                  <a:pt x="5724525" y="0"/>
                </a:lnTo>
                <a:lnTo>
                  <a:pt x="5724525" y="3209925"/>
                </a:lnTo>
                <a:lnTo>
                  <a:pt x="0" y="3209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40" r="0" b="-416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181200" y="6712306"/>
            <a:ext cx="4362450" cy="3143250"/>
          </a:xfrm>
          <a:custGeom>
            <a:avLst/>
            <a:gdLst/>
            <a:ahLst/>
            <a:cxnLst/>
            <a:rect r="r" b="b" t="t" l="l"/>
            <a:pathLst>
              <a:path h="3143250" w="4362450">
                <a:moveTo>
                  <a:pt x="0" y="0"/>
                </a:moveTo>
                <a:lnTo>
                  <a:pt x="4362450" y="0"/>
                </a:lnTo>
                <a:lnTo>
                  <a:pt x="4362450" y="3143250"/>
                </a:lnTo>
                <a:lnTo>
                  <a:pt x="0" y="3143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99" t="-20555" r="-18040" b="-2217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621948"/>
            <a:ext cx="6153150" cy="2886075"/>
          </a:xfrm>
          <a:custGeom>
            <a:avLst/>
            <a:gdLst/>
            <a:ahLst/>
            <a:cxnLst/>
            <a:rect r="r" b="b" t="t" l="l"/>
            <a:pathLst>
              <a:path h="2886075" w="6153150">
                <a:moveTo>
                  <a:pt x="0" y="0"/>
                </a:moveTo>
                <a:lnTo>
                  <a:pt x="6153150" y="0"/>
                </a:lnTo>
                <a:lnTo>
                  <a:pt x="6153150" y="2886075"/>
                </a:lnTo>
                <a:lnTo>
                  <a:pt x="0" y="28860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938" r="0" b="-359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47391" y="3621948"/>
            <a:ext cx="6334125" cy="2819400"/>
          </a:xfrm>
          <a:custGeom>
            <a:avLst/>
            <a:gdLst/>
            <a:ahLst/>
            <a:cxnLst/>
            <a:rect r="r" b="b" t="t" l="l"/>
            <a:pathLst>
              <a:path h="2819400" w="6334125">
                <a:moveTo>
                  <a:pt x="0" y="0"/>
                </a:moveTo>
                <a:lnTo>
                  <a:pt x="6334125" y="0"/>
                </a:lnTo>
                <a:lnTo>
                  <a:pt x="6334125" y="2819400"/>
                </a:lnTo>
                <a:lnTo>
                  <a:pt x="0" y="281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6645" r="0" b="-11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22473" y="2019548"/>
            <a:ext cx="3314700" cy="4429125"/>
          </a:xfrm>
          <a:custGeom>
            <a:avLst/>
            <a:gdLst/>
            <a:ahLst/>
            <a:cxnLst/>
            <a:rect r="r" b="b" t="t" l="l"/>
            <a:pathLst>
              <a:path h="4429125" w="3314700">
                <a:moveTo>
                  <a:pt x="0" y="0"/>
                </a:moveTo>
                <a:lnTo>
                  <a:pt x="3314700" y="0"/>
                </a:lnTo>
                <a:lnTo>
                  <a:pt x="3314700" y="4429125"/>
                </a:lnTo>
                <a:lnTo>
                  <a:pt x="0" y="4429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202843" y="6712306"/>
            <a:ext cx="5591175" cy="3143250"/>
          </a:xfrm>
          <a:custGeom>
            <a:avLst/>
            <a:gdLst/>
            <a:ahLst/>
            <a:cxnLst/>
            <a:rect r="r" b="b" t="t" l="l"/>
            <a:pathLst>
              <a:path h="3143250" w="5591175">
                <a:moveTo>
                  <a:pt x="0" y="0"/>
                </a:moveTo>
                <a:lnTo>
                  <a:pt x="5591175" y="0"/>
                </a:lnTo>
                <a:lnTo>
                  <a:pt x="5591175" y="3143250"/>
                </a:lnTo>
                <a:lnTo>
                  <a:pt x="0" y="31432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57692" y="816064"/>
            <a:ext cx="11052058" cy="1283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>
                <a:solidFill>
                  <a:srgbClr val="8E2C29"/>
                </a:solidFill>
                <a:latin typeface="Canva Sans 1"/>
              </a:rPr>
              <a:t> MIP u otvorenoj učionici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77664" y="1228611"/>
            <a:ext cx="12532804" cy="2977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5599">
                <a:solidFill>
                  <a:srgbClr val="FFFFFF"/>
                </a:solidFill>
                <a:latin typeface="Canva Sans 1 Bold"/>
              </a:rPr>
              <a:t>BUDUĆNOST</a:t>
            </a:r>
          </a:p>
          <a:p>
            <a:pPr algn="ctr">
              <a:lnSpc>
                <a:spcPts val="7800"/>
              </a:lnSpc>
            </a:pPr>
            <a:r>
              <a:rPr lang="en-US" sz="5599">
                <a:solidFill>
                  <a:srgbClr val="FFFFFF"/>
                </a:solidFill>
                <a:latin typeface="Canva Sans 1 Bold"/>
              </a:rPr>
              <a:t>medijske i informacijske pismenosti u školi?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72539" y="5395426"/>
            <a:ext cx="700577" cy="593580"/>
          </a:xfrm>
          <a:custGeom>
            <a:avLst/>
            <a:gdLst/>
            <a:ahLst/>
            <a:cxnLst/>
            <a:rect r="r" b="b" t="t" l="l"/>
            <a:pathLst>
              <a:path h="593580" w="700577">
                <a:moveTo>
                  <a:pt x="0" y="0"/>
                </a:moveTo>
                <a:lnTo>
                  <a:pt x="700577" y="0"/>
                </a:lnTo>
                <a:lnTo>
                  <a:pt x="700577" y="593580"/>
                </a:lnTo>
                <a:lnTo>
                  <a:pt x="0" y="593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2539" y="6245863"/>
            <a:ext cx="700577" cy="593580"/>
          </a:xfrm>
          <a:custGeom>
            <a:avLst/>
            <a:gdLst/>
            <a:ahLst/>
            <a:cxnLst/>
            <a:rect r="r" b="b" t="t" l="l"/>
            <a:pathLst>
              <a:path h="593580" w="700577">
                <a:moveTo>
                  <a:pt x="0" y="0"/>
                </a:moveTo>
                <a:lnTo>
                  <a:pt x="700577" y="0"/>
                </a:lnTo>
                <a:lnTo>
                  <a:pt x="700577" y="593580"/>
                </a:lnTo>
                <a:lnTo>
                  <a:pt x="0" y="593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2539" y="7006573"/>
            <a:ext cx="700577" cy="593580"/>
          </a:xfrm>
          <a:custGeom>
            <a:avLst/>
            <a:gdLst/>
            <a:ahLst/>
            <a:cxnLst/>
            <a:rect r="r" b="b" t="t" l="l"/>
            <a:pathLst>
              <a:path h="593580" w="700577">
                <a:moveTo>
                  <a:pt x="0" y="0"/>
                </a:moveTo>
                <a:lnTo>
                  <a:pt x="700577" y="0"/>
                </a:lnTo>
                <a:lnTo>
                  <a:pt x="700577" y="593580"/>
                </a:lnTo>
                <a:lnTo>
                  <a:pt x="0" y="593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50226" y="4092025"/>
            <a:ext cx="973254" cy="995656"/>
          </a:xfrm>
          <a:custGeom>
            <a:avLst/>
            <a:gdLst/>
            <a:ahLst/>
            <a:cxnLst/>
            <a:rect r="r" b="b" t="t" l="l"/>
            <a:pathLst>
              <a:path h="995656" w="973254">
                <a:moveTo>
                  <a:pt x="0" y="0"/>
                </a:moveTo>
                <a:lnTo>
                  <a:pt x="973254" y="0"/>
                </a:lnTo>
                <a:lnTo>
                  <a:pt x="973254" y="995656"/>
                </a:lnTo>
                <a:lnTo>
                  <a:pt x="0" y="995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740172" y="5300176"/>
            <a:ext cx="3169741" cy="229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33"/>
              </a:lnSpc>
              <a:spcBef>
                <a:spcPct val="0"/>
              </a:spcBef>
            </a:pPr>
            <a:r>
              <a:rPr lang="en-US" sz="4390">
                <a:solidFill>
                  <a:srgbClr val="000000"/>
                </a:solidFill>
                <a:latin typeface="Canva Sans 1"/>
              </a:rPr>
              <a:t>5 Kategorija</a:t>
            </a:r>
          </a:p>
          <a:p>
            <a:pPr>
              <a:lnSpc>
                <a:spcPts val="6133"/>
              </a:lnSpc>
              <a:spcBef>
                <a:spcPct val="0"/>
              </a:spcBef>
            </a:pPr>
            <a:r>
              <a:rPr lang="en-US" sz="4390">
                <a:solidFill>
                  <a:srgbClr val="000000"/>
                </a:solidFill>
                <a:latin typeface="Canva Sans 1"/>
              </a:rPr>
              <a:t>7 Ciljeva</a:t>
            </a:r>
          </a:p>
          <a:p>
            <a:pPr>
              <a:lnSpc>
                <a:spcPts val="6133"/>
              </a:lnSpc>
              <a:spcBef>
                <a:spcPct val="0"/>
              </a:spcBef>
            </a:pPr>
            <a:r>
              <a:rPr lang="en-US" sz="4390">
                <a:solidFill>
                  <a:srgbClr val="000000"/>
                </a:solidFill>
                <a:latin typeface="Canva Sans 1"/>
              </a:rPr>
              <a:t>19 Mjera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29538" y="652230"/>
            <a:ext cx="16629762" cy="27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STRATEGIJA RAZVOJA MEDIJSKE I INFORMACIJSKE PISMENOSTI U SISTEMIMA OBRAZOVANJA U KANTONU SARAJEVU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550226" y="5484482"/>
            <a:ext cx="11172974" cy="1013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 Bold"/>
              </a:rPr>
              <a:t>CILJ 2:</a:t>
            </a:r>
            <a:r>
              <a:rPr lang="en-US" sz="2899">
                <a:solidFill>
                  <a:srgbClr val="000000"/>
                </a:solidFill>
                <a:latin typeface="Canva Sans 1"/>
              </a:rPr>
              <a:t> UNAPRIJEDITI POTENCIJAL </a:t>
            </a:r>
          </a:p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"/>
              </a:rPr>
              <a:t>ODGOJNO-OBRAZOVNIH USTANOVA ZA PODUČAVANJE MIP-A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550226" y="6954989"/>
            <a:ext cx="973254" cy="995656"/>
          </a:xfrm>
          <a:custGeom>
            <a:avLst/>
            <a:gdLst/>
            <a:ahLst/>
            <a:cxnLst/>
            <a:rect r="r" b="b" t="t" l="l"/>
            <a:pathLst>
              <a:path h="995656" w="973254">
                <a:moveTo>
                  <a:pt x="0" y="0"/>
                </a:moveTo>
                <a:lnTo>
                  <a:pt x="973254" y="0"/>
                </a:lnTo>
                <a:lnTo>
                  <a:pt x="973254" y="995657"/>
                </a:lnTo>
                <a:lnTo>
                  <a:pt x="0" y="995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550226" y="8244993"/>
            <a:ext cx="12845379" cy="1013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 Bold"/>
              </a:rPr>
              <a:t>CILJ 3:</a:t>
            </a:r>
            <a:r>
              <a:rPr lang="en-US" sz="2899">
                <a:solidFill>
                  <a:srgbClr val="000000"/>
                </a:solidFill>
                <a:latin typeface="Canva Sans 1"/>
              </a:rPr>
              <a:t> RAZVITI DIGITALNE OBRAZOVNE SADRŽAJE, </a:t>
            </a:r>
          </a:p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"/>
              </a:rPr>
              <a:t>ALATE I METODE KORIŠTENJA IKT-A U UČENJU I PODUČAVANJU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2166911" y="2533799"/>
          <a:ext cx="13954177" cy="7191375"/>
        </p:xfrm>
        <a:graphic>
          <a:graphicData uri="http://schemas.openxmlformats.org/drawingml/2006/table">
            <a:tbl>
              <a:tblPr/>
              <a:tblGrid>
                <a:gridCol w="3646232"/>
                <a:gridCol w="10307945"/>
              </a:tblGrid>
              <a:tr h="205193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Canva Sans 1"/>
                        </a:rPr>
                        <a:t>MJERA 2.1.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Canva Sans 1"/>
                        </a:rPr>
                        <a:t>Osigurati profesionalno usavršavanje iz medijske i informacijske pismenosti za sve odgojno-obrazovne i administrativne uposlenike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27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Canva Sans 1"/>
                        </a:rPr>
                        <a:t>MJERA 2.2.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Canva Sans 1"/>
                        </a:rPr>
                        <a:t>Osigurati odgojno-obrazovnim ustanovama: (1) specifičnu edukaciju zaposlenika, (2) mogućnost kontinuirane suradnje, razmjene iskustava i primjera dobre prakse te (3) stručnu i finansijsku podršku u koncipiranju, provođenju i vrednovanju projekata medijske i informacijske pismenosti.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416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Canva Sans 1"/>
                        </a:rPr>
                        <a:t>MJERA 2.3.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Canva Sans 1"/>
                        </a:rPr>
                        <a:t>Omogućiti razvoj biblioteka kao centara integracije i razvoja medijske i informacijske pismenosti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2166911" y="1294978"/>
            <a:ext cx="1964382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CILJ 2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638888" y="1853411"/>
          <a:ext cx="14582962" cy="7696106"/>
        </p:xfrm>
        <a:graphic>
          <a:graphicData uri="http://schemas.openxmlformats.org/drawingml/2006/table">
            <a:tbl>
              <a:tblPr/>
              <a:tblGrid>
                <a:gridCol w="3398269"/>
                <a:gridCol w="11184694"/>
              </a:tblGrid>
              <a:tr h="273479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886"/>
                        </a:lnSpc>
                        <a:defRPr/>
                      </a:pPr>
                      <a:r>
                        <a:rPr lang="en-US" sz="3490">
                          <a:solidFill>
                            <a:srgbClr val="000000"/>
                          </a:solidFill>
                          <a:latin typeface="Canva Sans 1"/>
                        </a:rPr>
                        <a:t>MJERA 3.1.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86"/>
                        </a:lnSpc>
                        <a:defRPr/>
                      </a:pPr>
                      <a:r>
                        <a:rPr lang="en-US" sz="2990">
                          <a:solidFill>
                            <a:srgbClr val="000000"/>
                          </a:solidFill>
                          <a:latin typeface="Canva Sans 1"/>
                        </a:rPr>
                        <a:t>Razviti standarde za digitalne obrazovne sadržaja i koristiti IKT-a u učenju i podučavanju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13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886"/>
                        </a:lnSpc>
                        <a:defRPr/>
                      </a:pPr>
                      <a:r>
                        <a:rPr lang="en-US" sz="3490">
                          <a:solidFill>
                            <a:srgbClr val="000000"/>
                          </a:solidFill>
                          <a:latin typeface="Canva Sans 1"/>
                        </a:rPr>
                        <a:t>MJERA 3.2.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186"/>
                        </a:lnSpc>
                        <a:defRPr/>
                      </a:pPr>
                      <a:r>
                        <a:rPr lang="en-US" sz="2990">
                          <a:solidFill>
                            <a:srgbClr val="000000"/>
                          </a:solidFill>
                          <a:latin typeface="Canva Sans 1"/>
                        </a:rPr>
                        <a:t>Izraditi programe i obrazovati odgojno-obrazovne i administrativne uposlenike u obrazovnim sistemima za korištenje IKT-a u učenju i podučavanju, uključujući i za izradu digitalnih obrazovnih sadržaja u Kantonu Sarajevo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71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638888" y="736253"/>
            <a:ext cx="1986707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CILJ 3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9538" y="652230"/>
            <a:ext cx="16629762" cy="27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AKCIONI PLAN RAZVOJA MEDIJSKE I INFORMACIJSKE PISMENOSTI U SISTEMIMA OBRAZOVANJA U KANTONU SARAJEVU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4401549"/>
            <a:ext cx="13822561" cy="1269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6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Canva Sans 1 Bold"/>
              </a:rPr>
              <a:t>Strateški cilj 2:</a:t>
            </a:r>
            <a:r>
              <a:rPr lang="en-US" sz="3699">
                <a:solidFill>
                  <a:srgbClr val="000000"/>
                </a:solidFill>
                <a:latin typeface="Canva Sans 1"/>
              </a:rPr>
              <a:t> Unaprijediti potencijal odgojno-obrazovnih </a:t>
            </a:r>
          </a:p>
          <a:p>
            <a:pPr>
              <a:lnSpc>
                <a:spcPts val="516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Canva Sans 1"/>
              </a:rPr>
              <a:t>ustanova za podučavanje medijske i informacijske pismenosti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6110593"/>
            <a:ext cx="13262074" cy="1269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6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Canva Sans 1 Bold"/>
              </a:rPr>
              <a:t>Strateški cilj 3:</a:t>
            </a:r>
            <a:r>
              <a:rPr lang="en-US" sz="3699">
                <a:solidFill>
                  <a:srgbClr val="000000"/>
                </a:solidFill>
                <a:latin typeface="Canva Sans 1"/>
              </a:rPr>
              <a:t> Razviti digitalne obrazovne sadržaje, alate i </a:t>
            </a:r>
          </a:p>
          <a:p>
            <a:pPr>
              <a:lnSpc>
                <a:spcPts val="516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Canva Sans 1"/>
              </a:rPr>
              <a:t>metode korištenja IKT-a u učenju i podučavanju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851261" y="8460740"/>
            <a:ext cx="2329716" cy="797560"/>
          </a:xfrm>
          <a:custGeom>
            <a:avLst/>
            <a:gdLst/>
            <a:ahLst/>
            <a:cxnLst/>
            <a:rect r="r" b="b" t="t" l="l"/>
            <a:pathLst>
              <a:path h="797560" w="2329716">
                <a:moveTo>
                  <a:pt x="0" y="0"/>
                </a:moveTo>
                <a:lnTo>
                  <a:pt x="2329716" y="0"/>
                </a:lnTo>
                <a:lnTo>
                  <a:pt x="2329716" y="797560"/>
                </a:lnTo>
                <a:lnTo>
                  <a:pt x="0" y="797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62025"/>
            <a:ext cx="3207097" cy="621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6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Canva Sans 1 Bold"/>
              </a:rPr>
              <a:t>Strateški cilj 2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2550871"/>
            <a:ext cx="15888693" cy="5128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"/>
              </a:rPr>
              <a:t>2.1 Osigurati profesionalno usavršavanje iz medijske i informacijske pismenosti za sve odgojno-obrazovne i administrativne uposlenike</a:t>
            </a:r>
          </a:p>
          <a:p>
            <a:pPr>
              <a:lnSpc>
                <a:spcPts val="4050"/>
              </a:lnSpc>
              <a:spcBef>
                <a:spcPct val="0"/>
              </a:spcBef>
            </a:pPr>
          </a:p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"/>
              </a:rPr>
              <a:t>2.2 Osigurati odgojno-obrazovnim ustanovama: (1) specifičnu edukaciju zaposlenika, (2) mogućnost kontinuirane suradnje, razmjene iskustava i primjera dobre prakse te </a:t>
            </a:r>
          </a:p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"/>
              </a:rPr>
              <a:t>(3) stručnu i finansijsku podršku u koncipiranju, provođenju i vrednovanju projekata medijske i informacijske pismenosti</a:t>
            </a:r>
          </a:p>
          <a:p>
            <a:pPr>
              <a:lnSpc>
                <a:spcPts val="4050"/>
              </a:lnSpc>
              <a:spcBef>
                <a:spcPct val="0"/>
              </a:spcBef>
            </a:pPr>
          </a:p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"/>
              </a:rPr>
              <a:t>2.3 Omogućiti razvoj biblioteka kao centara integracije i razvoja medijske i informacijske pismenosti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851261" y="8460740"/>
            <a:ext cx="2329716" cy="797560"/>
          </a:xfrm>
          <a:custGeom>
            <a:avLst/>
            <a:gdLst/>
            <a:ahLst/>
            <a:cxnLst/>
            <a:rect r="r" b="b" t="t" l="l"/>
            <a:pathLst>
              <a:path h="797560" w="2329716">
                <a:moveTo>
                  <a:pt x="0" y="0"/>
                </a:moveTo>
                <a:lnTo>
                  <a:pt x="2329716" y="0"/>
                </a:lnTo>
                <a:lnTo>
                  <a:pt x="2329716" y="797560"/>
                </a:lnTo>
                <a:lnTo>
                  <a:pt x="0" y="797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962025"/>
            <a:ext cx="13262074" cy="1269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6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Canva Sans 1 Bold"/>
              </a:rPr>
              <a:t>Strateški cilj 3:</a:t>
            </a:r>
            <a:r>
              <a:rPr lang="en-US" sz="3699">
                <a:solidFill>
                  <a:srgbClr val="000000"/>
                </a:solidFill>
                <a:latin typeface="Canva Sans 1"/>
              </a:rPr>
              <a:t> Razviti digitalne obrazovne sadržaje, alate i </a:t>
            </a:r>
          </a:p>
          <a:p>
            <a:pPr>
              <a:lnSpc>
                <a:spcPts val="5168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Canva Sans 1"/>
              </a:rPr>
              <a:t>metode korištenja IKT-a u učenju i podučavanju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2796537"/>
            <a:ext cx="14934193" cy="3871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79"/>
              </a:lnSpc>
              <a:spcBef>
                <a:spcPct val="0"/>
              </a:spcBef>
            </a:pPr>
            <a:r>
              <a:rPr lang="en-US" sz="3135">
                <a:solidFill>
                  <a:srgbClr val="000000"/>
                </a:solidFill>
                <a:latin typeface="Canva Sans 1"/>
              </a:rPr>
              <a:t>.1 Razviti standarde za digitalne obrazovne sadržaja i koristiti IKT-a u učenju i podučavanju</a:t>
            </a:r>
          </a:p>
          <a:p>
            <a:pPr>
              <a:lnSpc>
                <a:spcPts val="4379"/>
              </a:lnSpc>
              <a:spcBef>
                <a:spcPct val="0"/>
              </a:spcBef>
            </a:pPr>
          </a:p>
          <a:p>
            <a:pPr>
              <a:lnSpc>
                <a:spcPts val="4379"/>
              </a:lnSpc>
              <a:spcBef>
                <a:spcPct val="0"/>
              </a:spcBef>
            </a:pPr>
            <a:r>
              <a:rPr lang="en-US" sz="3135">
                <a:solidFill>
                  <a:srgbClr val="000000"/>
                </a:solidFill>
                <a:latin typeface="Canva Sans 1"/>
              </a:rPr>
              <a:t>3.2 Izraditi programe i obrazovati odgojno-obrazovne i administrativne uposlenike u obrazovnim sistemima za korištenje IKT-a u učenju i podučavanju, uključujući i za izradu digitalnih obrazovnih sadržaja u Kantonu Sarajevo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851261" y="8460740"/>
            <a:ext cx="2329716" cy="797560"/>
          </a:xfrm>
          <a:custGeom>
            <a:avLst/>
            <a:gdLst/>
            <a:ahLst/>
            <a:cxnLst/>
            <a:rect r="r" b="b" t="t" l="l"/>
            <a:pathLst>
              <a:path h="797560" w="2329716">
                <a:moveTo>
                  <a:pt x="0" y="0"/>
                </a:moveTo>
                <a:lnTo>
                  <a:pt x="2329716" y="0"/>
                </a:lnTo>
                <a:lnTo>
                  <a:pt x="2329716" y="797560"/>
                </a:lnTo>
                <a:lnTo>
                  <a:pt x="0" y="797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4000" y="160784"/>
            <a:ext cx="7506712" cy="9965432"/>
          </a:xfrm>
          <a:custGeom>
            <a:avLst/>
            <a:gdLst/>
            <a:ahLst/>
            <a:cxnLst/>
            <a:rect r="r" b="b" t="t" l="l"/>
            <a:pathLst>
              <a:path h="9965432" w="7506712">
                <a:moveTo>
                  <a:pt x="0" y="0"/>
                </a:moveTo>
                <a:lnTo>
                  <a:pt x="7506712" y="0"/>
                </a:lnTo>
                <a:lnTo>
                  <a:pt x="7506712" y="9965432"/>
                </a:lnTo>
                <a:lnTo>
                  <a:pt x="0" y="9965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84571" y="1431502"/>
            <a:ext cx="657924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JESMO LI SPREMNI?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784623" y="2808046"/>
            <a:ext cx="6376468" cy="4613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"/>
              </a:rPr>
              <a:t>Analiza kvaliteta i procjena utjecaja programa obuke  u cjelini [II etapa]: </a:t>
            </a:r>
          </a:p>
          <a:p>
            <a:pPr>
              <a:lnSpc>
                <a:spcPts val="4050"/>
              </a:lnSpc>
              <a:spcBef>
                <a:spcPct val="0"/>
              </a:spcBef>
            </a:pPr>
          </a:p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"/>
              </a:rPr>
              <a:t>Četiri (4) fokus grupe (sa 37 učesnika) održane  23.11. 2021. neposredno pred kraj obuke, sa ciljem propitivanja efekata obuke, kao i kvaliteta u cjelini sa tematskim fokusom na: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29681" y="2245971"/>
            <a:ext cx="15428638" cy="7521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 Bold"/>
              </a:rPr>
              <a:t>Strategija razvoja medijske i informacijske pismenosti u oblasti obrazovanja u Kantonu Sarajevo (2022)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Savjetovanja o strategijama i politikama medijske i informacijske pismenosti u Bosni i Hercegovini (2018, 2020, 2021)​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Savjetovanje o budućnosti visokog obrazovanja: Obrazovanje za održivi razvoj 2030 (2022)​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Pregledna studija o medijskoj i informacijskoj pismenosti u Bosni i Hercegovini (2018)​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Pregledna studija o medijskoj i informacijskoj pismenosti u Bosni i Hercegovini Ver 2.0 (2020)​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Pozicijska studija o politikama i strategijama medijske i informacijske pismenosti u Bosni i Hercegovini (2018)​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Pozicijska studija o politikama i strategijama medijske i informacijske pismenosti u Bosni i Hercegovini – Ver 2.0 (2020): Medijska i informacijska pismenost: Vrijeme je za implementaciju usvojenih principa 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Pozicijska studija – uloga organizacija civilnog društva u provedbi strategija medijske i informacijske pismenosti u Bosni i Hercegovini (2021) 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Pozicijska studija – Hibridni model višekomponentne integracije MIP (2021)​</a:t>
            </a:r>
          </a:p>
          <a:p>
            <a:pPr marL="518055" indent="-259027" lvl="1">
              <a:lnSpc>
                <a:spcPts val="3352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Edicija: Medijska i informacijska pismenost (4 knjige)​</a:t>
            </a:r>
          </a:p>
          <a:p>
            <a:pPr>
              <a:lnSpc>
                <a:spcPts val="3352"/>
              </a:lnSpc>
            </a:pPr>
          </a:p>
          <a:p>
            <a:pPr>
              <a:lnSpc>
                <a:spcPts val="3352"/>
              </a:lnSpc>
            </a:pPr>
            <a:r>
              <a:rPr lang="en-US" sz="2399">
                <a:solidFill>
                  <a:srgbClr val="000000"/>
                </a:solidFill>
                <a:latin typeface="Canva Sans 1"/>
              </a:rPr>
              <a:t>Svi materijali dostupni u slobodnom pristupu na: https://institut.fpn.unsa.ba/​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29681" y="933450"/>
            <a:ext cx="7877473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ISTRAŽIVANJE I RAZVOJ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817489" y="2076059"/>
          <a:ext cx="14007803" cy="6792207"/>
        </p:xfrm>
        <a:graphic>
          <a:graphicData uri="http://schemas.openxmlformats.org/drawingml/2006/table">
            <a:tbl>
              <a:tblPr/>
              <a:tblGrid>
                <a:gridCol w="14007803"/>
              </a:tblGrid>
              <a:tr h="191574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804"/>
                        </a:lnSpc>
                        <a:defRPr/>
                      </a:pPr>
                      <a:r>
                        <a:rPr lang="en-US" sz="2717">
                          <a:solidFill>
                            <a:srgbClr val="000000"/>
                          </a:solidFill>
                          <a:latin typeface="Canva Sans 1"/>
                        </a:rPr>
                        <a:t>Koja je </a:t>
                      </a:r>
                      <a:r>
                        <a:rPr lang="en-US" sz="2717">
                          <a:solidFill>
                            <a:srgbClr val="000000"/>
                          </a:solidFill>
                          <a:latin typeface="Canva Sans 1 Bold"/>
                        </a:rPr>
                        <a:t>primarna uloga polaznika programa obuke  u integraciji medijske i informacijske pismenosti u školi</a:t>
                      </a:r>
                      <a:r>
                        <a:rPr lang="en-US" sz="2717">
                          <a:solidFill>
                            <a:srgbClr val="000000"/>
                          </a:solidFill>
                          <a:latin typeface="Canva Sans 1"/>
                        </a:rPr>
                        <a:t> u kojoj djeluju (liderska, medijatorska, mentorska ili neka druga uloga)?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916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944"/>
                        </a:lnSpc>
                        <a:defRPr/>
                      </a:pPr>
                      <a:r>
                        <a:rPr lang="en-US" sz="2817">
                          <a:solidFill>
                            <a:srgbClr val="000000"/>
                          </a:solidFill>
                          <a:latin typeface="Canva Sans 1"/>
                        </a:rPr>
                        <a:t>Koje su</a:t>
                      </a:r>
                      <a:r>
                        <a:rPr lang="en-US" sz="2817">
                          <a:solidFill>
                            <a:srgbClr val="000000"/>
                          </a:solidFill>
                          <a:latin typeface="Canva Sans 1 Bold"/>
                        </a:rPr>
                        <a:t> potrebe ili prepreke</a:t>
                      </a:r>
                      <a:r>
                        <a:rPr lang="en-US" sz="2817">
                          <a:solidFill>
                            <a:srgbClr val="000000"/>
                          </a:solidFill>
                          <a:latin typeface="Canva Sans 1"/>
                        </a:rPr>
                        <a:t> u integraciji medijske i informacijske pismenosti u školama; saradnja, podrška menadžmenta?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813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804"/>
                        </a:lnSpc>
                        <a:defRPr/>
                      </a:pPr>
                      <a:r>
                        <a:rPr lang="en-US" sz="2717">
                          <a:solidFill>
                            <a:srgbClr val="000000"/>
                          </a:solidFill>
                          <a:latin typeface="Canva Sans 1"/>
                        </a:rPr>
                        <a:t>Kakve su mogućnosti implementacije modela</a:t>
                      </a:r>
                      <a:r>
                        <a:rPr lang="en-US" sz="2717">
                          <a:solidFill>
                            <a:srgbClr val="000000"/>
                          </a:solidFill>
                          <a:latin typeface="Canva Sans 1 Bold"/>
                        </a:rPr>
                        <a:t> vođenog istraživačkog učenja</a:t>
                      </a:r>
                      <a:r>
                        <a:rPr lang="en-US" sz="2717">
                          <a:solidFill>
                            <a:srgbClr val="000000"/>
                          </a:solidFill>
                          <a:latin typeface="Canva Sans 1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916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804"/>
                        </a:lnSpc>
                        <a:defRPr/>
                      </a:pPr>
                      <a:r>
                        <a:rPr lang="en-US" sz="2717">
                          <a:solidFill>
                            <a:srgbClr val="000000"/>
                          </a:solidFill>
                          <a:latin typeface="Canva Sans 1"/>
                        </a:rPr>
                        <a:t>Koliko je OER pomogao i koliko ispitanici misle da će pomoći i procjena zadovoljstva</a:t>
                      </a:r>
                      <a:r>
                        <a:rPr lang="en-US" sz="2717">
                          <a:solidFill>
                            <a:srgbClr val="000000"/>
                          </a:solidFill>
                          <a:latin typeface="Canva Sans 1 Bold"/>
                        </a:rPr>
                        <a:t> kvalitetom sadržaja na OER platformi</a:t>
                      </a:r>
                      <a:r>
                        <a:rPr lang="en-US" sz="2717">
                          <a:solidFill>
                            <a:srgbClr val="000000"/>
                          </a:solidFill>
                          <a:latin typeface="Canva Sans 1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05069" y="1028700"/>
            <a:ext cx="14787672" cy="10942877"/>
          </a:xfrm>
          <a:custGeom>
            <a:avLst/>
            <a:gdLst/>
            <a:ahLst/>
            <a:cxnLst/>
            <a:rect r="r" b="b" t="t" l="l"/>
            <a:pathLst>
              <a:path h="10942877" w="14787672">
                <a:moveTo>
                  <a:pt x="0" y="0"/>
                </a:moveTo>
                <a:lnTo>
                  <a:pt x="14787672" y="0"/>
                </a:lnTo>
                <a:lnTo>
                  <a:pt x="14787672" y="10942877"/>
                </a:lnTo>
                <a:lnTo>
                  <a:pt x="0" y="1094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089425" y="2650161"/>
            <a:ext cx="11418959" cy="4862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4"/>
              </a:lnSpc>
            </a:pPr>
            <a:r>
              <a:rPr lang="en-US" sz="3099">
                <a:solidFill>
                  <a:srgbClr val="FFFFFE"/>
                </a:solidFill>
                <a:latin typeface="Roboto Italics"/>
              </a:rPr>
              <a:t>Što se tiče snaga i slabosti, prilika i prijetnji, sve je do moje lične motivacije. Mi se oduvijek borimo jer smo u takvoj poziciji, na marginama i kod nas je stalna borba, nametanje, vidljivost onoga što radimo. Kada vidim reakcije i odgovore kolega i menadžmenta i drugih bibliotekara, izgubim motivaciju i vratim je ponovo. Potrebe, prepreke, snage i slabosti isključivo moja motivacija koja je uslovljena podrškom kolega, deklarativnom i stvarnom, da neko razumije kada mu predstavimo plan i ishode onoga što radimo.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79796" y="1316470"/>
            <a:ext cx="6454527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GDJE JE PROBLEM?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2615837"/>
            <a:ext cx="16016201" cy="6830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98"/>
              </a:lnSpc>
            </a:pPr>
            <a:r>
              <a:rPr lang="en-US" sz="3219">
                <a:solidFill>
                  <a:srgbClr val="000000"/>
                </a:solidFill>
                <a:latin typeface="Canva Sans 1"/>
              </a:rPr>
              <a:t>Osnovne prepreke za razvijanje informacijskih i komunikacijskih tehnologija su:</a:t>
            </a:r>
          </a:p>
          <a:p>
            <a:pPr>
              <a:lnSpc>
                <a:spcPts val="4498"/>
              </a:lnSpc>
            </a:pPr>
          </a:p>
          <a:p>
            <a:pPr marL="695155" indent="-347578" lvl="1">
              <a:lnSpc>
                <a:spcPts val="4498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Canva Sans 1"/>
              </a:rPr>
              <a:t>nedostatak obrazovanja i shvatanja neophodnosti i prednosti upotrebe IKT-a; nedostatak institucionalne podrške, nepostojanje efikasne konkurencije na broadband tržištu, nedostatak širokopojasne infrastrukture; </a:t>
            </a:r>
          </a:p>
          <a:p>
            <a:pPr marL="695155" indent="-347578" lvl="1">
              <a:lnSpc>
                <a:spcPts val="4498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Canva Sans 1"/>
              </a:rPr>
              <a:t>nedovoljna javna ulaganja i investicije u razvoj IKT-a; </a:t>
            </a:r>
          </a:p>
          <a:p>
            <a:pPr marL="695155" indent="-347578" lvl="1">
              <a:lnSpc>
                <a:spcPts val="4498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Canva Sans 1"/>
              </a:rPr>
              <a:t>nedostatak legislative za zaštitu podataka na pojedinim nivoima vlasti i neadekvatnost postojeće IKT legislative; </a:t>
            </a:r>
          </a:p>
          <a:p>
            <a:pPr marL="695155" indent="-347578" lvl="1">
              <a:lnSpc>
                <a:spcPts val="4498"/>
              </a:lnSpc>
              <a:buFont typeface="Arial"/>
              <a:buChar char="•"/>
            </a:pPr>
            <a:r>
              <a:rPr lang="en-US" sz="3219">
                <a:solidFill>
                  <a:srgbClr val="000000"/>
                </a:solidFill>
                <a:latin typeface="Canva Sans 1"/>
              </a:rPr>
              <a:t>neujednačena zastupljenost akademsko-istraživačke mreže i nedostatak IKT radne snage</a:t>
            </a:r>
          </a:p>
          <a:p>
            <a:pPr>
              <a:lnSpc>
                <a:spcPts val="4498"/>
              </a:lnSpc>
            </a:pPr>
          </a:p>
          <a:p>
            <a:pPr>
              <a:lnSpc>
                <a:spcPts val="4498"/>
              </a:lnSpc>
            </a:pPr>
            <a:r>
              <a:rPr lang="en-US" sz="3219">
                <a:solidFill>
                  <a:srgbClr val="000000"/>
                </a:solidFill>
                <a:latin typeface="Canva Sans 1"/>
              </a:rPr>
              <a:t> (Vijeće ministara BiH, 2017).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91630" y="3615843"/>
            <a:ext cx="15165709" cy="1527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0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Canva Sans 1 Bold"/>
              </a:rPr>
              <a:t>Smjernica 9:</a:t>
            </a:r>
            <a:r>
              <a:rPr lang="en-US" sz="2899">
                <a:solidFill>
                  <a:srgbClr val="000000"/>
                </a:solidFill>
                <a:latin typeface="Canva Sans 1"/>
              </a:rPr>
              <a:t> Bibliotekari i biblioteka su nosioci aktivnosti horizontalne i vertikalne integracije medijske i informacijske pismenosti u institucijama formalnog obrazovanja.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91630" y="933450"/>
            <a:ext cx="15165709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NE ZABORAVIMO...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2 Bold"/>
              </a:rPr>
              <a:t>SMJERNICE ZA RAZVOJ MIP STRATEGIJE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91630" y="5601505"/>
            <a:ext cx="14837046" cy="204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Canva Sans 2 Bold"/>
              </a:rPr>
              <a:t>Smjernica 13: </a:t>
            </a:r>
            <a:r>
              <a:rPr lang="en-US" sz="2900">
                <a:solidFill>
                  <a:srgbClr val="000000"/>
                </a:solidFill>
                <a:latin typeface="Canva Sans 2"/>
              </a:rPr>
              <a:t>Medijska i informacijska pismenost se u predškolskom i osnovnoškolskom odgoju i obrazovanju te srednjoškolskom obrazovanju podučava kao kroskurikularna kompetencija i međuprofesionalnom saradnjom bibliotekara i nastavnika.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55195" y="514350"/>
            <a:ext cx="9713302" cy="9258300"/>
          </a:xfrm>
          <a:custGeom>
            <a:avLst/>
            <a:gdLst/>
            <a:ahLst/>
            <a:cxnLst/>
            <a:rect r="r" b="b" t="t" l="l"/>
            <a:pathLst>
              <a:path h="9258300" w="9713302">
                <a:moveTo>
                  <a:pt x="0" y="0"/>
                </a:moveTo>
                <a:lnTo>
                  <a:pt x="9713302" y="0"/>
                </a:lnTo>
                <a:lnTo>
                  <a:pt x="971330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05590" y="1692746"/>
            <a:ext cx="13485227" cy="6901507"/>
          </a:xfrm>
          <a:custGeom>
            <a:avLst/>
            <a:gdLst/>
            <a:ahLst/>
            <a:cxnLst/>
            <a:rect r="r" b="b" t="t" l="l"/>
            <a:pathLst>
              <a:path h="6901507" w="13485227">
                <a:moveTo>
                  <a:pt x="0" y="0"/>
                </a:moveTo>
                <a:lnTo>
                  <a:pt x="13485227" y="0"/>
                </a:lnTo>
                <a:lnTo>
                  <a:pt x="13485227" y="6901508"/>
                </a:lnTo>
                <a:lnTo>
                  <a:pt x="0" y="6901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483146" y="5489127"/>
            <a:ext cx="13485227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29728E"/>
                </a:solidFill>
                <a:latin typeface="Roboto Slab Regular Bold"/>
              </a:rPr>
              <a:t>HVALA NA PAŽNJI!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-483146" y="7529661"/>
            <a:ext cx="13485227" cy="702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29728E"/>
                </a:solidFill>
                <a:latin typeface="Roboto Slab Regular Bold"/>
              </a:rPr>
              <a:t>emina.adilovic@fpn.unsa.ba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850356"/>
            <a:ext cx="6358623" cy="9258300"/>
          </a:xfrm>
          <a:custGeom>
            <a:avLst/>
            <a:gdLst/>
            <a:ahLst/>
            <a:cxnLst/>
            <a:rect r="r" b="b" t="t" l="l"/>
            <a:pathLst>
              <a:path h="9258300" w="6358623">
                <a:moveTo>
                  <a:pt x="0" y="0"/>
                </a:moveTo>
                <a:lnTo>
                  <a:pt x="6358623" y="0"/>
                </a:lnTo>
                <a:lnTo>
                  <a:pt x="6358623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136" t="0" r="0" b="-202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99291" y="2071278"/>
            <a:ext cx="7661272" cy="7661272"/>
          </a:xfrm>
          <a:custGeom>
            <a:avLst/>
            <a:gdLst/>
            <a:ahLst/>
            <a:cxnLst/>
            <a:rect r="r" b="b" t="t" l="l"/>
            <a:pathLst>
              <a:path h="7661272" w="7661272">
                <a:moveTo>
                  <a:pt x="0" y="0"/>
                </a:moveTo>
                <a:lnTo>
                  <a:pt x="7661272" y="0"/>
                </a:lnTo>
                <a:lnTo>
                  <a:pt x="7661272" y="7661272"/>
                </a:lnTo>
                <a:lnTo>
                  <a:pt x="0" y="7661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5400000">
            <a:off x="7122014" y="4350268"/>
            <a:ext cx="2239604" cy="649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317E94"/>
                </a:solidFill>
                <a:latin typeface="Canva Sans 1"/>
              </a:rPr>
              <a:t>vertikalna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493463" y="7066617"/>
            <a:ext cx="3158881" cy="1781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229"/>
              </a:lnSpc>
            </a:pPr>
            <a:r>
              <a:rPr lang="en-US" sz="3699">
                <a:solidFill>
                  <a:srgbClr val="317E94"/>
                </a:solidFill>
                <a:latin typeface="Canva Sans 1"/>
              </a:rPr>
              <a:t>horizontalna </a:t>
            </a:r>
            <a:r>
              <a:rPr lang="en-US" sz="3699">
                <a:solidFill>
                  <a:srgbClr val="317E94"/>
                </a:solidFill>
                <a:latin typeface="Canva Sans 1 Bold"/>
              </a:rPr>
              <a:t>INTEGRACIJA</a:t>
            </a:r>
          </a:p>
        </p:txBody>
      </p:sp>
      <p:sp>
        <p:nvSpPr>
          <p:cNvPr name="TextBox 6" id="6"/>
          <p:cNvSpPr txBox="true"/>
          <p:nvPr/>
        </p:nvSpPr>
        <p:spPr>
          <a:xfrm rot="5400000">
            <a:off x="11152572" y="5564484"/>
            <a:ext cx="7581186" cy="754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4402">
                <a:solidFill>
                  <a:srgbClr val="317E94"/>
                </a:solidFill>
                <a:latin typeface="Canva Sans 1 Bold"/>
              </a:rPr>
              <a:t>TRANSVERZALNO UČENJE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3342" y="537527"/>
            <a:ext cx="3737223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oboto Slab Regular Bold"/>
              </a:rPr>
              <a:t>MIP OBUKE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222" r="0" b="-21185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6298140" y="3273085"/>
            <a:ext cx="1418215" cy="1359856"/>
            <a:chOff x="0" y="0"/>
            <a:chExt cx="1418222" cy="13598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63500" y="66294"/>
              <a:ext cx="1261237" cy="649859"/>
            </a:xfrm>
            <a:custGeom>
              <a:avLst/>
              <a:gdLst/>
              <a:ahLst/>
              <a:cxnLst/>
              <a:rect r="r" b="b" t="t" l="l"/>
              <a:pathLst>
                <a:path h="649859" w="1261237">
                  <a:moveTo>
                    <a:pt x="741172" y="102870"/>
                  </a:moveTo>
                  <a:cubicBezTo>
                    <a:pt x="870204" y="186563"/>
                    <a:pt x="1029208" y="257302"/>
                    <a:pt x="1159002" y="303911"/>
                  </a:cubicBezTo>
                  <a:cubicBezTo>
                    <a:pt x="1034034" y="362331"/>
                    <a:pt x="882142" y="447421"/>
                    <a:pt x="761492" y="542671"/>
                  </a:cubicBezTo>
                  <a:lnTo>
                    <a:pt x="820420" y="353187"/>
                  </a:lnTo>
                  <a:lnTo>
                    <a:pt x="68834" y="387858"/>
                  </a:lnTo>
                  <a:lnTo>
                    <a:pt x="65786" y="320929"/>
                  </a:lnTo>
                  <a:lnTo>
                    <a:pt x="817372" y="286258"/>
                  </a:lnTo>
                  <a:lnTo>
                    <a:pt x="741172" y="102997"/>
                  </a:lnTo>
                  <a:close/>
                  <a:moveTo>
                    <a:pt x="690626" y="0"/>
                  </a:moveTo>
                  <a:cubicBezTo>
                    <a:pt x="681863" y="0"/>
                    <a:pt x="673227" y="2794"/>
                    <a:pt x="665988" y="8382"/>
                  </a:cubicBezTo>
                  <a:cubicBezTo>
                    <a:pt x="651637" y="19431"/>
                    <a:pt x="646557" y="38862"/>
                    <a:pt x="653415" y="55626"/>
                  </a:cubicBezTo>
                  <a:lnTo>
                    <a:pt x="724789" y="227584"/>
                  </a:lnTo>
                  <a:lnTo>
                    <a:pt x="0" y="261112"/>
                  </a:lnTo>
                  <a:lnTo>
                    <a:pt x="8890" y="453517"/>
                  </a:lnTo>
                  <a:lnTo>
                    <a:pt x="733806" y="419989"/>
                  </a:lnTo>
                  <a:lnTo>
                    <a:pt x="678561" y="597789"/>
                  </a:lnTo>
                  <a:cubicBezTo>
                    <a:pt x="677164" y="602361"/>
                    <a:pt x="676656" y="606933"/>
                    <a:pt x="676783" y="611505"/>
                  </a:cubicBezTo>
                  <a:cubicBezTo>
                    <a:pt x="677418" y="624332"/>
                    <a:pt x="684149" y="636524"/>
                    <a:pt x="695325" y="643636"/>
                  </a:cubicBezTo>
                  <a:cubicBezTo>
                    <a:pt x="701929" y="647827"/>
                    <a:pt x="709422" y="649859"/>
                    <a:pt x="716915" y="649859"/>
                  </a:cubicBezTo>
                  <a:cubicBezTo>
                    <a:pt x="726694" y="649859"/>
                    <a:pt x="736346" y="646303"/>
                    <a:pt x="743966" y="639445"/>
                  </a:cubicBezTo>
                  <a:cubicBezTo>
                    <a:pt x="880745" y="515366"/>
                    <a:pt x="1087882" y="402336"/>
                    <a:pt x="1236218" y="337947"/>
                  </a:cubicBezTo>
                  <a:cubicBezTo>
                    <a:pt x="1251712" y="331216"/>
                    <a:pt x="1261237" y="315976"/>
                    <a:pt x="1260475" y="299212"/>
                  </a:cubicBezTo>
                  <a:cubicBezTo>
                    <a:pt x="1259713" y="282448"/>
                    <a:pt x="1248791" y="268097"/>
                    <a:pt x="1232789" y="262890"/>
                  </a:cubicBezTo>
                  <a:cubicBezTo>
                    <a:pt x="1079246" y="212471"/>
                    <a:pt x="862457" y="119126"/>
                    <a:pt x="714883" y="8001"/>
                  </a:cubicBezTo>
                  <a:cubicBezTo>
                    <a:pt x="707771" y="2667"/>
                    <a:pt x="699135" y="0"/>
                    <a:pt x="690626" y="0"/>
                  </a:cubicBez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93599" y="643636"/>
              <a:ext cx="1261110" cy="649732"/>
            </a:xfrm>
            <a:custGeom>
              <a:avLst/>
              <a:gdLst/>
              <a:ahLst/>
              <a:cxnLst/>
              <a:rect r="r" b="b" t="t" l="l"/>
              <a:pathLst>
                <a:path h="649732" w="1261110">
                  <a:moveTo>
                    <a:pt x="499618" y="107315"/>
                  </a:moveTo>
                  <a:lnTo>
                    <a:pt x="440817" y="296799"/>
                  </a:lnTo>
                  <a:lnTo>
                    <a:pt x="1192403" y="262128"/>
                  </a:lnTo>
                  <a:lnTo>
                    <a:pt x="1195451" y="329057"/>
                  </a:lnTo>
                  <a:lnTo>
                    <a:pt x="443865" y="363728"/>
                  </a:lnTo>
                  <a:lnTo>
                    <a:pt x="520065" y="546989"/>
                  </a:lnTo>
                  <a:cubicBezTo>
                    <a:pt x="391033" y="463423"/>
                    <a:pt x="231902" y="392684"/>
                    <a:pt x="102108" y="346075"/>
                  </a:cubicBezTo>
                  <a:cubicBezTo>
                    <a:pt x="227076" y="287655"/>
                    <a:pt x="378968" y="202565"/>
                    <a:pt x="499618" y="107315"/>
                  </a:cubicBezTo>
                  <a:close/>
                  <a:moveTo>
                    <a:pt x="544195" y="0"/>
                  </a:moveTo>
                  <a:cubicBezTo>
                    <a:pt x="534416" y="0"/>
                    <a:pt x="524637" y="3556"/>
                    <a:pt x="517144" y="10414"/>
                  </a:cubicBezTo>
                  <a:cubicBezTo>
                    <a:pt x="380365" y="134620"/>
                    <a:pt x="173228" y="247650"/>
                    <a:pt x="24892" y="311912"/>
                  </a:cubicBezTo>
                  <a:cubicBezTo>
                    <a:pt x="9398" y="318643"/>
                    <a:pt x="0" y="333756"/>
                    <a:pt x="635" y="350647"/>
                  </a:cubicBezTo>
                  <a:lnTo>
                    <a:pt x="635" y="350647"/>
                  </a:lnTo>
                  <a:lnTo>
                    <a:pt x="635" y="350774"/>
                  </a:lnTo>
                  <a:cubicBezTo>
                    <a:pt x="1397" y="367538"/>
                    <a:pt x="12319" y="381762"/>
                    <a:pt x="28321" y="386969"/>
                  </a:cubicBezTo>
                  <a:cubicBezTo>
                    <a:pt x="181864" y="437261"/>
                    <a:pt x="398526" y="530606"/>
                    <a:pt x="546227" y="641731"/>
                  </a:cubicBezTo>
                  <a:cubicBezTo>
                    <a:pt x="553339" y="647065"/>
                    <a:pt x="561848" y="649732"/>
                    <a:pt x="570357" y="649732"/>
                  </a:cubicBezTo>
                  <a:cubicBezTo>
                    <a:pt x="579120" y="649732"/>
                    <a:pt x="587756" y="646938"/>
                    <a:pt x="594995" y="641350"/>
                  </a:cubicBezTo>
                  <a:cubicBezTo>
                    <a:pt x="609346" y="630301"/>
                    <a:pt x="614426" y="610870"/>
                    <a:pt x="607568" y="594106"/>
                  </a:cubicBezTo>
                  <a:lnTo>
                    <a:pt x="536194" y="422275"/>
                  </a:lnTo>
                  <a:lnTo>
                    <a:pt x="1261110" y="388747"/>
                  </a:lnTo>
                  <a:lnTo>
                    <a:pt x="1252220" y="196342"/>
                  </a:lnTo>
                  <a:lnTo>
                    <a:pt x="527304" y="229870"/>
                  </a:lnTo>
                  <a:lnTo>
                    <a:pt x="582549" y="52070"/>
                  </a:lnTo>
                  <a:cubicBezTo>
                    <a:pt x="583946" y="47498"/>
                    <a:pt x="584454" y="42926"/>
                    <a:pt x="584327" y="38354"/>
                  </a:cubicBezTo>
                  <a:cubicBezTo>
                    <a:pt x="583692" y="25527"/>
                    <a:pt x="576961" y="13335"/>
                    <a:pt x="565785" y="6223"/>
                  </a:cubicBezTo>
                  <a:cubicBezTo>
                    <a:pt x="559181" y="2032"/>
                    <a:pt x="551688" y="0"/>
                    <a:pt x="5441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5252952" y="5011522"/>
            <a:ext cx="8271062" cy="2776728"/>
          </a:xfrm>
          <a:custGeom>
            <a:avLst/>
            <a:gdLst/>
            <a:ahLst/>
            <a:cxnLst/>
            <a:rect r="r" b="b" t="t" l="l"/>
            <a:pathLst>
              <a:path h="2776728" w="8271062">
                <a:moveTo>
                  <a:pt x="0" y="0"/>
                </a:moveTo>
                <a:lnTo>
                  <a:pt x="8271062" y="0"/>
                </a:lnTo>
                <a:lnTo>
                  <a:pt x="8271062" y="2776728"/>
                </a:lnTo>
                <a:lnTo>
                  <a:pt x="0" y="2776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-80520">
            <a:off x="5910587" y="2195349"/>
            <a:ext cx="7047100" cy="2024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4"/>
              </a:lnSpc>
            </a:pPr>
            <a:r>
              <a:rPr lang="en-US" sz="5752">
                <a:solidFill>
                  <a:srgbClr val="FFFFFE"/>
                </a:solidFill>
                <a:latin typeface="Canva Sans 1"/>
              </a:rPr>
              <a:t>Međuprofesionalna suradnja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48690"/>
            <a:ext cx="18288000" cy="12182475"/>
          </a:xfrm>
          <a:custGeom>
            <a:avLst/>
            <a:gdLst/>
            <a:ahLst/>
            <a:cxnLst/>
            <a:rect r="r" b="b" t="t" l="l"/>
            <a:pathLst>
              <a:path h="12182475" w="18288000">
                <a:moveTo>
                  <a:pt x="0" y="0"/>
                </a:moveTo>
                <a:lnTo>
                  <a:pt x="18288000" y="0"/>
                </a:lnTo>
                <a:lnTo>
                  <a:pt x="18288000" y="12182475"/>
                </a:lnTo>
                <a:lnTo>
                  <a:pt x="0" y="121824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32421" y="248803"/>
            <a:ext cx="7056491" cy="8496443"/>
          </a:xfrm>
          <a:custGeom>
            <a:avLst/>
            <a:gdLst/>
            <a:ahLst/>
            <a:cxnLst/>
            <a:rect r="r" b="b" t="t" l="l"/>
            <a:pathLst>
              <a:path h="8496443" w="7056491">
                <a:moveTo>
                  <a:pt x="0" y="0"/>
                </a:moveTo>
                <a:lnTo>
                  <a:pt x="7056492" y="0"/>
                </a:lnTo>
                <a:lnTo>
                  <a:pt x="7056492" y="8496442"/>
                </a:lnTo>
                <a:lnTo>
                  <a:pt x="0" y="84964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29165" y="5633437"/>
            <a:ext cx="5715448" cy="1411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1"/>
              </a:lnSpc>
            </a:pPr>
            <a:r>
              <a:rPr lang="en-US" sz="3999">
                <a:solidFill>
                  <a:srgbClr val="000000"/>
                </a:solidFill>
                <a:latin typeface="Canva Sans 1"/>
              </a:rPr>
              <a:t>preko 30 bibliotekara iz RS, HNK i KS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5943" cy="10287000"/>
          </a:xfrm>
          <a:custGeom>
            <a:avLst/>
            <a:gdLst/>
            <a:ahLst/>
            <a:cxnLst/>
            <a:rect r="r" b="b" t="t" l="l"/>
            <a:pathLst>
              <a:path h="10287000" w="18285943">
                <a:moveTo>
                  <a:pt x="0" y="0"/>
                </a:moveTo>
                <a:lnTo>
                  <a:pt x="18285943" y="0"/>
                </a:lnTo>
                <a:lnTo>
                  <a:pt x="182859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8" t="-1387" r="0" b="-1870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17216" y="1152344"/>
            <a:ext cx="7056491" cy="8168764"/>
          </a:xfrm>
          <a:custGeom>
            <a:avLst/>
            <a:gdLst/>
            <a:ahLst/>
            <a:cxnLst/>
            <a:rect r="r" b="b" t="t" l="l"/>
            <a:pathLst>
              <a:path h="8168764" w="7056491">
                <a:moveTo>
                  <a:pt x="0" y="0"/>
                </a:moveTo>
                <a:lnTo>
                  <a:pt x="7056492" y="0"/>
                </a:lnTo>
                <a:lnTo>
                  <a:pt x="7056492" y="8168764"/>
                </a:lnTo>
                <a:lnTo>
                  <a:pt x="0" y="8168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94177" y="6101886"/>
            <a:ext cx="5699570" cy="1411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1"/>
              </a:lnSpc>
            </a:pPr>
            <a:r>
              <a:rPr lang="en-US" sz="3999">
                <a:solidFill>
                  <a:srgbClr val="000000"/>
                </a:solidFill>
                <a:latin typeface="Canva Sans 1"/>
              </a:rPr>
              <a:t>preko 180 nastavnika iz RS, HNK i KS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19903" y="60131"/>
            <a:ext cx="10371687" cy="10166347"/>
          </a:xfrm>
          <a:custGeom>
            <a:avLst/>
            <a:gdLst/>
            <a:ahLst/>
            <a:cxnLst/>
            <a:rect r="r" b="b" t="t" l="l"/>
            <a:pathLst>
              <a:path h="10166347" w="10371687">
                <a:moveTo>
                  <a:pt x="0" y="0"/>
                </a:moveTo>
                <a:lnTo>
                  <a:pt x="10371687" y="0"/>
                </a:lnTo>
                <a:lnTo>
                  <a:pt x="10371687" y="10166347"/>
                </a:lnTo>
                <a:lnTo>
                  <a:pt x="0" y="10166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89312" y="338499"/>
            <a:ext cx="1277903" cy="1279522"/>
          </a:xfrm>
          <a:custGeom>
            <a:avLst/>
            <a:gdLst/>
            <a:ahLst/>
            <a:cxnLst/>
            <a:rect r="r" b="b" t="t" l="l"/>
            <a:pathLst>
              <a:path h="1279522" w="1277903">
                <a:moveTo>
                  <a:pt x="0" y="0"/>
                </a:moveTo>
                <a:lnTo>
                  <a:pt x="1277903" y="0"/>
                </a:lnTo>
                <a:lnTo>
                  <a:pt x="1277903" y="1279522"/>
                </a:lnTo>
                <a:lnTo>
                  <a:pt x="0" y="127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977111" y="407156"/>
            <a:ext cx="1705975" cy="1142457"/>
          </a:xfrm>
          <a:custGeom>
            <a:avLst/>
            <a:gdLst/>
            <a:ahLst/>
            <a:cxnLst/>
            <a:rect r="r" b="b" t="t" l="l"/>
            <a:pathLst>
              <a:path h="1142457" w="1705975">
                <a:moveTo>
                  <a:pt x="0" y="0"/>
                </a:moveTo>
                <a:lnTo>
                  <a:pt x="1705975" y="0"/>
                </a:lnTo>
                <a:lnTo>
                  <a:pt x="1705975" y="1142457"/>
                </a:lnTo>
                <a:lnTo>
                  <a:pt x="0" y="11424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36204" y="336204"/>
            <a:ext cx="1101215" cy="1101215"/>
          </a:xfrm>
          <a:custGeom>
            <a:avLst/>
            <a:gdLst/>
            <a:ahLst/>
            <a:cxnLst/>
            <a:rect r="r" b="b" t="t" l="l"/>
            <a:pathLst>
              <a:path h="1101215" w="1101215">
                <a:moveTo>
                  <a:pt x="0" y="0"/>
                </a:moveTo>
                <a:lnTo>
                  <a:pt x="1101215" y="0"/>
                </a:lnTo>
                <a:lnTo>
                  <a:pt x="1101215" y="1101215"/>
                </a:lnTo>
                <a:lnTo>
                  <a:pt x="0" y="1101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44015" y="8850449"/>
            <a:ext cx="3171825" cy="1085850"/>
          </a:xfrm>
          <a:custGeom>
            <a:avLst/>
            <a:gdLst/>
            <a:ahLst/>
            <a:cxnLst/>
            <a:rect r="r" b="b" t="t" l="l"/>
            <a:pathLst>
              <a:path h="1085850" w="3171825">
                <a:moveTo>
                  <a:pt x="0" y="0"/>
                </a:moveTo>
                <a:lnTo>
                  <a:pt x="3171825" y="0"/>
                </a:lnTo>
                <a:lnTo>
                  <a:pt x="3171825" y="1085850"/>
                </a:lnTo>
                <a:lnTo>
                  <a:pt x="0" y="1085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825349" y="4053973"/>
            <a:ext cx="2165004" cy="1767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3906">
                <a:solidFill>
                  <a:srgbClr val="000000"/>
                </a:solidFill>
                <a:latin typeface="Canva Sans 1"/>
              </a:rPr>
              <a:t>MIP program obuke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83413" y="3826564"/>
            <a:ext cx="1713824" cy="1542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50"/>
              </a:lnSpc>
            </a:pPr>
            <a:r>
              <a:rPr lang="en-US" sz="2899">
                <a:solidFill>
                  <a:srgbClr val="708896"/>
                </a:solidFill>
                <a:latin typeface="Canva Sans 1"/>
              </a:rPr>
              <a:t>Plan aktivnosti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30384" y="6132443"/>
            <a:ext cx="2374030" cy="1028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50"/>
              </a:lnSpc>
            </a:pPr>
            <a:r>
              <a:rPr lang="en-US" sz="2899">
                <a:solidFill>
                  <a:srgbClr val="D47C68"/>
                </a:solidFill>
                <a:latin typeface="Canva Sans 1"/>
              </a:rPr>
              <a:t>Transferzalno učenje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255260" y="7198928"/>
            <a:ext cx="1338020" cy="1527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50"/>
              </a:lnSpc>
            </a:pPr>
            <a:r>
              <a:rPr lang="en-US" sz="2899">
                <a:solidFill>
                  <a:srgbClr val="7A832E"/>
                </a:solidFill>
                <a:latin typeface="Canva Sans 1"/>
              </a:rPr>
              <a:t>MIP u učionici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152" y="1838935"/>
            <a:ext cx="2158165" cy="1028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899">
                <a:solidFill>
                  <a:srgbClr val="495560"/>
                </a:solidFill>
                <a:latin typeface="Canva Sans 1"/>
              </a:rPr>
              <a:t>Propitivanje  praxisa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48427" y="6380093"/>
            <a:ext cx="1477404" cy="513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>
                <a:solidFill>
                  <a:srgbClr val="725399"/>
                </a:solidFill>
                <a:latin typeface="Canva Sans 1"/>
              </a:rPr>
              <a:t>Saradnja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73372" y="3826564"/>
            <a:ext cx="1167374" cy="1028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899">
                <a:solidFill>
                  <a:srgbClr val="3F85C5"/>
                </a:solidFill>
                <a:latin typeface="Canva Sans 1"/>
              </a:rPr>
              <a:t>MIP MOOC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48434" y="1834639"/>
            <a:ext cx="1955702" cy="993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00"/>
              </a:lnSpc>
            </a:pPr>
            <a:r>
              <a:rPr lang="en-US" sz="2799">
                <a:solidFill>
                  <a:srgbClr val="D59476"/>
                </a:solidFill>
                <a:latin typeface="Canva Sans 1"/>
              </a:rPr>
              <a:t>Bibliotekari i nastavnici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39665" y="636225"/>
            <a:ext cx="2619092" cy="488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14"/>
              </a:lnSpc>
            </a:pPr>
            <a:r>
              <a:rPr lang="en-US" sz="1795">
                <a:solidFill>
                  <a:srgbClr val="000000"/>
                </a:solidFill>
                <a:latin typeface="Canva Sans 1"/>
              </a:rPr>
              <a:t>Univerzitet u Sarajevu University of Sarajevo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8929" y="2241575"/>
            <a:ext cx="8133359" cy="1318898"/>
          </a:xfrm>
          <a:custGeom>
            <a:avLst/>
            <a:gdLst/>
            <a:ahLst/>
            <a:cxnLst/>
            <a:rect r="r" b="b" t="t" l="l"/>
            <a:pathLst>
              <a:path h="1318898" w="8133359">
                <a:moveTo>
                  <a:pt x="0" y="0"/>
                </a:moveTo>
                <a:lnTo>
                  <a:pt x="8133360" y="0"/>
                </a:lnTo>
                <a:lnTo>
                  <a:pt x="8133360" y="1318899"/>
                </a:lnTo>
                <a:lnTo>
                  <a:pt x="0" y="1318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0092" y="816064"/>
            <a:ext cx="6966014" cy="2538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>
                <a:solidFill>
                  <a:srgbClr val="5E17EB"/>
                </a:solidFill>
                <a:latin typeface="Canva Sans 1"/>
              </a:rPr>
              <a:t>Transverzalnost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289334"/>
            <a:ext cx="7532627" cy="1034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9"/>
              </a:lnSpc>
            </a:pPr>
            <a:r>
              <a:rPr lang="en-US" sz="5899">
                <a:solidFill>
                  <a:srgbClr val="FFFFFF"/>
                </a:solidFill>
                <a:latin typeface="Canva Sans 1"/>
              </a:rPr>
              <a:t>Učenje za budućnost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70000" y="5768150"/>
            <a:ext cx="4176284" cy="57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90"/>
              </a:lnSpc>
            </a:pPr>
            <a:r>
              <a:rPr lang="en-US" sz="3279" spc="173">
                <a:solidFill>
                  <a:srgbClr val="000000"/>
                </a:solidFill>
                <a:latin typeface="Canva Sans 1"/>
              </a:rPr>
              <a:t>Kritičko mišljenje | 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70000" y="4141651"/>
            <a:ext cx="5835968" cy="57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90"/>
              </a:lnSpc>
            </a:pPr>
            <a:r>
              <a:rPr lang="en-US" sz="3279" spc="173">
                <a:solidFill>
                  <a:srgbClr val="000000"/>
                </a:solidFill>
                <a:latin typeface="Canva Sans 1"/>
              </a:rPr>
              <a:t>Vještine za podučavanje | 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70000" y="7123605"/>
            <a:ext cx="6131309" cy="57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90"/>
              </a:lnSpc>
            </a:pPr>
            <a:r>
              <a:rPr lang="en-US" sz="3279" spc="173">
                <a:solidFill>
                  <a:srgbClr val="000000"/>
                </a:solidFill>
                <a:latin typeface="Canva Sans 1"/>
              </a:rPr>
              <a:t>Kroskurikularno djelovanje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7526950"/>
            <a:ext cx="4455147" cy="57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90"/>
              </a:lnSpc>
            </a:pPr>
            <a:r>
              <a:rPr lang="en-US" sz="3279" spc="173">
                <a:solidFill>
                  <a:srgbClr val="000000"/>
                </a:solidFill>
                <a:latin typeface="Canva Sans 1"/>
              </a:rPr>
              <a:t>Aktivizam i praksa |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6171495"/>
            <a:ext cx="6277185" cy="573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90"/>
              </a:lnSpc>
            </a:pPr>
            <a:r>
              <a:rPr lang="en-US" sz="3279" spc="173">
                <a:solidFill>
                  <a:srgbClr val="000000"/>
                </a:solidFill>
                <a:latin typeface="Canva Sans 1"/>
              </a:rPr>
              <a:t>Otvoreni obrazovni resursi | 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3631044"/>
            <a:ext cx="6991436" cy="1088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75"/>
              </a:lnSpc>
            </a:pPr>
            <a:r>
              <a:rPr lang="en-US" sz="3279" spc="173">
                <a:solidFill>
                  <a:srgbClr val="000000"/>
                </a:solidFill>
                <a:latin typeface="Canva Sans 1"/>
              </a:rPr>
              <a:t>Direktori, nastavnici,</a:t>
            </a:r>
          </a:p>
          <a:p>
            <a:pPr algn="l">
              <a:lnSpc>
                <a:spcPts val="4275"/>
              </a:lnSpc>
            </a:pPr>
            <a:r>
              <a:rPr lang="en-US" sz="3279" spc="173">
                <a:solidFill>
                  <a:srgbClr val="000000"/>
                </a:solidFill>
                <a:latin typeface="Canva Sans 1"/>
              </a:rPr>
              <a:t>bibliotekari, pedagozi, psiholozi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0000" y="4807553"/>
            <a:ext cx="4935703" cy="365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2017" spc="199">
                <a:solidFill>
                  <a:srgbClr val="000000"/>
                </a:solidFill>
                <a:latin typeface="Canva Sans 1"/>
              </a:rPr>
              <a:t>Uslov za provođenje MIP-a u školi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0000" y="7791088"/>
            <a:ext cx="5611387" cy="78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75"/>
              </a:lnSpc>
            </a:pPr>
            <a:r>
              <a:rPr lang="en-US" sz="2017" spc="199">
                <a:solidFill>
                  <a:srgbClr val="000000"/>
                </a:solidFill>
                <a:latin typeface="Canva Sans 1"/>
              </a:rPr>
              <a:t>Uključivanje i primjena u sve nastavne predmete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0000" y="6485392"/>
            <a:ext cx="5653602" cy="365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2017" spc="199">
                <a:solidFill>
                  <a:srgbClr val="000000"/>
                </a:solidFill>
                <a:latin typeface="Canva Sans 1"/>
              </a:rPr>
              <a:t>Kontekstualno razumijevanje koncepta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44000" y="6888737"/>
            <a:ext cx="5694988" cy="365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sz="2017" spc="199">
                <a:solidFill>
                  <a:srgbClr val="000000"/>
                </a:solidFill>
                <a:latin typeface="Canva Sans 1"/>
              </a:rPr>
              <a:t>Otvoreno znanje, obrazovanje, društvo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8194443"/>
            <a:ext cx="6360224" cy="78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75"/>
              </a:lnSpc>
            </a:pPr>
            <a:r>
              <a:rPr lang="en-US" sz="2017" spc="199">
                <a:solidFill>
                  <a:srgbClr val="000000"/>
                </a:solidFill>
                <a:latin typeface="Canva Sans 1"/>
              </a:rPr>
              <a:t>Nasuprot zatvaranja i u službi alternativnih načina mišljenja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144000" y="4778978"/>
            <a:ext cx="7039270" cy="78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75"/>
              </a:lnSpc>
            </a:pPr>
            <a:r>
              <a:rPr lang="en-US" sz="2017" spc="199">
                <a:solidFill>
                  <a:srgbClr val="000000"/>
                </a:solidFill>
                <a:latin typeface="Canva Sans 1"/>
              </a:rPr>
              <a:t>Međuprofesionalna suradnja unutar obrazovnog sistema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DAFkpTUNZjg</dc:identifier>
  <dcterms:modified xsi:type="dcterms:W3CDTF">2011-08-01T06:04:30Z</dcterms:modified>
  <cp:revision>1</cp:revision>
  <dc:title>Trans_ucenje_221022.pdf</dc:title>
</cp:coreProperties>
</file>