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9" r:id="rId9"/>
    <p:sldId id="271" r:id="rId10"/>
    <p:sldId id="272" r:id="rId11"/>
    <p:sldId id="273" r:id="rId12"/>
    <p:sldId id="274" r:id="rId13"/>
    <p:sldId id="275" r:id="rId14"/>
    <p:sldId id="270" r:id="rId15"/>
    <p:sldId id="276" r:id="rId16"/>
    <p:sldId id="277" r:id="rId17"/>
    <p:sldId id="278" r:id="rId18"/>
    <p:sldId id="280" r:id="rId19"/>
    <p:sldId id="281" r:id="rId20"/>
    <p:sldId id="289" r:id="rId21"/>
    <p:sldId id="282" r:id="rId22"/>
    <p:sldId id="283" r:id="rId23"/>
    <p:sldId id="284" r:id="rId24"/>
    <p:sldId id="285" r:id="rId25"/>
    <p:sldId id="286" r:id="rId26"/>
    <p:sldId id="290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32" y="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4989F5B-D534-033B-7B7C-EB5E42214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99A98F5-68C0-5588-09D9-21FBC6D81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4144-C967-4622-A3A1-3D86E7032DD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43E46A-FC5A-55BE-54FF-55537A80F3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316E9-0D9A-9595-D190-6B02AB4CC9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5D27-EBAC-4BB1-813E-8FAD36FAE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88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5E7F-211A-47B8-8002-B1E66B863C8E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D029-0890-4CBA-B7CA-C933900BA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72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7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8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Stručno usavršavanje, april 2024. godine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70" y="150426"/>
            <a:ext cx="3499407" cy="53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24" y="0"/>
            <a:ext cx="280074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F0E4-FD17-4734-B817-A60335821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Stručno usavršavanje, april 2024. godine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BAF-67CA-4254-9EF8-90D4ADB73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numicon_video1%20&#8211;%20Izra&#273;eno%20s%20pomo&#263;u%20aplikacije%20Clipchamp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drugi_video%20&#8211;%20Izra&#273;eno%20s%20pomo&#263;u%20aplikacije%20Clipchamp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prvi_viber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drugi_viber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722" y="6086901"/>
            <a:ext cx="6277971" cy="504968"/>
          </a:xfrm>
        </p:spPr>
        <p:txBody>
          <a:bodyPr/>
          <a:lstStyle/>
          <a:p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  <a:endParaRPr lang="bs-Latn-BA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367" y="2197288"/>
            <a:ext cx="880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PODSTICANJE DAROVITOSTI KOD DJECE PREDŠKOLSKOG UZRASTA KROZ STIMULATIVNO DJEČIJE OKRUŽENJE I RAD S NADARENOM DJECOM</a:t>
            </a:r>
            <a:endParaRPr lang="bs-Latn-B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2996" y="5554639"/>
            <a:ext cx="371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Irena Mazalović, prof. predškolskog odgoja </a:t>
            </a:r>
          </a:p>
          <a:p>
            <a:r>
              <a:rPr lang="bs-Latn-B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Indisa Klino, prof. predškolskog odgoja </a:t>
            </a:r>
            <a:endParaRPr lang="bs-Latn-B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7691" y="6320714"/>
            <a:ext cx="4114800" cy="365125"/>
          </a:xfrm>
        </p:spPr>
        <p:txBody>
          <a:bodyPr/>
          <a:lstStyle/>
          <a:p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Users\pc\Desktop\KUT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4643" y="1906611"/>
            <a:ext cx="2350447" cy="347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wnloads\IMG_20240415_13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85" y="1950128"/>
            <a:ext cx="2267932" cy="339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3582" y="1105469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Centri</a:t>
            </a:r>
            <a:endParaRPr lang="bs-Latn-B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received_112605213858883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71045" y="1951630"/>
            <a:ext cx="2333767" cy="34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c\AppData\Local\Temp\Rar$DI54.256\IMG_20240416_063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4" y="1951630"/>
            <a:ext cx="2695436" cy="385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darovitost\IMG-d03e85ded9b0e98b06d018744bdf553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6" y="1760561"/>
            <a:ext cx="2809871" cy="393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darovitost\IMG-51b6051f940f3a2cef8a75082cd3e13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50" y="1760561"/>
            <a:ext cx="3275462" cy="395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darovitost\IMG-92dac08edfb7a7bbcdbb690cb07aae9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02" y="1719617"/>
            <a:ext cx="3218620" cy="401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Desktop\darovitost\IMG-4c37788f4f2a3a1d447ca1f0518b653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3" y="1988020"/>
            <a:ext cx="2472261" cy="376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c\Desktop\darovitost\Screenshot_20240414-193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6" y="1955418"/>
            <a:ext cx="2381228" cy="383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970" y="1310185"/>
            <a:ext cx="234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rgbClr val="0070C0"/>
                </a:solidFill>
              </a:rPr>
              <a:t>Materijali</a:t>
            </a:r>
            <a:endParaRPr lang="bs-Latn-BA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c\Desktop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4" y="1988020"/>
            <a:ext cx="2292824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c\Desktop\darovitost\Collage_20240418_192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97" y="1877319"/>
            <a:ext cx="2670181" cy="405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2066" y="6308630"/>
            <a:ext cx="4522281" cy="365125"/>
          </a:xfrm>
        </p:spPr>
        <p:txBody>
          <a:bodyPr/>
          <a:lstStyle/>
          <a:p>
            <a:pPr marL="0" lvl="8" algn="ctr"/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8" y="2645223"/>
            <a:ext cx="2583814" cy="300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0" y="2614273"/>
            <a:ext cx="2498394" cy="302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2" y="2617441"/>
            <a:ext cx="2479590" cy="303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97" y="2607571"/>
            <a:ext cx="2391768" cy="309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05718" y="1351128"/>
            <a:ext cx="31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Lokalna zajednica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614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darovitost\IMG-7b6d0f578b5baaab4ab507c456dcb83d-V_edit_1177281936351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44" y="1978926"/>
            <a:ext cx="4061901" cy="379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\Desktop\darovitost\IMG-e9405e1aa1db399110889292f4b6a8d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12" y="1978925"/>
            <a:ext cx="3970103" cy="384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254" y="1201003"/>
            <a:ext cx="37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rgbClr val="0070C0"/>
                </a:solidFill>
              </a:rPr>
              <a:t>Digitalna tehnologija</a:t>
            </a:r>
            <a:endParaRPr lang="bs-Latn-B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darovitost\Screenshot_20240417_153639_edit_71245875815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83" y="1775324"/>
            <a:ext cx="4295541" cy="400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\Desktop\darovitost\Screenshot_20240417_204101_edit_78757662995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774495"/>
            <a:ext cx="4544705" cy="402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darovitost\Screenshot_20240418-081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6" y="1951630"/>
            <a:ext cx="4014935" cy="391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\Desktop\darovitost\Screenshot_20240418-081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06" y="1946762"/>
            <a:ext cx="4037688" cy="397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received_14508965855355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493" y="1924334"/>
            <a:ext cx="4039737" cy="398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1254" y="1282890"/>
            <a:ext cx="35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Prostor socijalnih odnosa</a:t>
            </a:r>
            <a:endParaRPr lang="bs-Latn-BA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-5ea4af59046d52664cf7697e69909e1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391" y="1924334"/>
            <a:ext cx="4121624" cy="3957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43" y="1182726"/>
            <a:ext cx="3746729" cy="998888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7857" y="3057098"/>
            <a:ext cx="7983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70C0"/>
                </a:solidFill>
              </a:rPr>
              <a:t>„</a:t>
            </a:r>
            <a:r>
              <a:rPr lang="hr-H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KREIRANJE STIMULATIVNOG OKRUŽENJA U VRTIĆU KORIŠTENJEM NUMICON DIDAKTIKE S CILJEM PODSTICANJA DAROVITOSTI KOD PREDŠKOLSKE DJECE”</a:t>
            </a:r>
            <a:endParaRPr lang="bs-Latn-B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1214651"/>
            <a:ext cx="96899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Numicon je numerički didaktički sistem uz pomoć kojeg djeca uče  i usvajaju različite matematičke obrasce. Predstavlja kompleksan didaktički sistem koji objedinjuje cjelokupnu oblast brojeva, razumijevanje matematičkih pojmova koje se odvija kroz dodir, slike i igru. </a:t>
            </a:r>
          </a:p>
          <a:p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Namijenjen je  djeci starijoj od 3 godine koja upotrebom Numicon didaktike i uputama odrasle osobe, mogu mnogo toga naučiti. </a:t>
            </a:r>
          </a:p>
          <a:p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Matematički elementi koje djeca mogu usvojiti su: pojam broja, brojevna prava, računanje bez pomagala, matematičko razmišljanje i logika, osnovne računske operacije, pojam dekadnog sistema, parni i neparni brojevi, prethodnici i sljedbenici brojeva kao i osnovne geometrijske transformacije. Osim toga, uz pomoć Numicona  djeca razvijaju grafomotoričke sposobnosti, razvijaju koncentraciju i pažnju, maštu i krativnost...</a:t>
            </a:r>
          </a:p>
          <a:p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8741" y="6168787"/>
            <a:ext cx="9227889" cy="491319"/>
          </a:xfrm>
        </p:spPr>
        <p:txBody>
          <a:bodyPr/>
          <a:lstStyle/>
          <a:p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6788" y="1610436"/>
            <a:ext cx="86390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Darovitost:</a:t>
            </a:r>
          </a:p>
          <a:p>
            <a:endParaRPr lang="bs-Latn-B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Prema brojnim istraživanjima, neophodno je u radu definirati darovitost, kao sklop osobina koje pojedincu omogućavaju trajno postizanje natprosječnih rezultata u jednom ili više područja djelatnosti, a uslovljeno je visokim stepenom razvijenosti pojedinih  sposobnosti, unutrašnjom motivacijom i vanjskim podsticajima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Darovitost predstavlja poseban oblik potencijala u različitim područjima, uključujući intelektualne, umjetničke, tehničke, sportske i društvene sposobnosti.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Darovita djeca imaju izuzetne kognitivne, kreativne i društvene kapacitete koje ih razlikuju od prosječne djece.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Darovitost je složen fenomen koji obuhvata izuzetne sposobnosti pojedinca u različitim područjima. Njeno prepoznavanje, identifikacija i podrška, ključni su za razvoj potencijala darovite djece.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22" y="1378424"/>
            <a:ext cx="1086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Upoznajmo i predstavimo Numicon didaktiku kao prepoznatljiv materijal za podsticanje darovitosti</a:t>
            </a:r>
            <a:endParaRPr lang="bs-Latn-B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malacgenijalac.ba/wp-content/uploads/2018/12/numicon-pri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8" y="2877059"/>
            <a:ext cx="4845446" cy="245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alacgenijalac.ba/wp-content/uploads/2018/12/slika3-numicon-igra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10" y="2849764"/>
            <a:ext cx="3956526" cy="238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umicon_video1 – Izrađeno s pomoću aplikacije Clipcham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92573" y="2224585"/>
            <a:ext cx="8093123" cy="3927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788" y="1269242"/>
            <a:ext cx="302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Primjeri pozitivne prakse</a:t>
            </a:r>
            <a:endParaRPr lang="bs-Latn-BA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rugi_video – Izrađeno s pomoću aplikacije Clipcham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47164" y="2088107"/>
            <a:ext cx="7929349" cy="425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rvi_vib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20371" y="1630905"/>
            <a:ext cx="7165074" cy="454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rugi_vib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42949" y="1705970"/>
            <a:ext cx="7383439" cy="436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Stručno usavršavanje, april 2024. godine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901" y="1624084"/>
            <a:ext cx="93760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Zaključak: </a:t>
            </a:r>
          </a:p>
          <a:p>
            <a:endParaRPr lang="hr-BA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Tema“ </a:t>
            </a:r>
            <a:r>
              <a:rPr lang="hr-H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Kreiranje stimulativnog okruženja u vrtiću korištenjem Numicon didaktike s ciljem podsticanja darovitosti kod predškolske djece“, nas odgojno-obrazovne djelatnike  je podstakla da shvatimo koliko su djeca različita, ali i njihove potrebe. Također nas obavezuje da kreiramo podsticajna okruženja, da pratimo šta to dijete može, da li u našoj odgojnoj grupi  se krije darovito dijete koje je nestašno, i  traži više. Samim tim, svakodnevno se trebamo preispitvati, pripremati aktivnosti prema njihovim interesovanjima, ali i pružati izazove. Edukativni numikon  materijal je korišten kroz sve oblasti, zaokupiralo je dječiju znatiželju i ovim planiranim aktivnostima smo shvatili da dječija radoznalost,  traži mnogo više nego što mi to možemo i zamisliti, pa s toga djeci u vrtiću je potrebno kreirati podsticajno, stimulativno okruženje u kome boravi, i uči kroz igru.</a:t>
            </a:r>
            <a:endParaRPr lang="bs-Latn-B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869" y="2852381"/>
            <a:ext cx="7547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“Ako razmišljate u rasponu od godine dana, posadite sjeme; ako mislite u rasponu od 10 godina, sadite drveće; ako mislite u rasponu od 100 godina, podučavajte ljude.”</a:t>
            </a:r>
          </a:p>
          <a:p>
            <a:pPr algn="ctr"/>
            <a:endParaRPr lang="bs-Latn-BA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Konfucije</a:t>
            </a:r>
            <a:endParaRPr lang="bs-Latn-B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320" y="5909479"/>
            <a:ext cx="8447964" cy="552171"/>
          </a:xfrm>
        </p:spPr>
        <p:txBody>
          <a:bodyPr/>
          <a:lstStyle/>
          <a:p>
            <a:pPr lvl="8" algn="just"/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642" y="2115403"/>
            <a:ext cx="66055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s-Latn-B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Karakteristike darovitosti uključuju:</a:t>
            </a:r>
          </a:p>
          <a:p>
            <a:pPr marL="342900" indent="-342900"/>
            <a:endParaRPr lang="bs-Latn-B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Visoke kognitivne sposobnosti</a:t>
            </a: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Kreativnost</a:t>
            </a: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Strast prema određenim područjima zanimanja</a:t>
            </a: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Samostalnost u učenju</a:t>
            </a: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Brzina i učinkovitost</a:t>
            </a:r>
          </a:p>
          <a:p>
            <a:pPr marL="342900" indent="-342900" algn="just"/>
            <a:r>
              <a:rPr lang="bs-Latn-B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Društveni i emocionalni aspekti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746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82180" y="6032309"/>
            <a:ext cx="9823508" cy="545911"/>
          </a:xfrm>
        </p:spPr>
        <p:txBody>
          <a:bodyPr/>
          <a:lstStyle/>
          <a:p>
            <a:pPr marL="0" lvl="8" algn="ctr"/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3707" y="1378423"/>
            <a:ext cx="9539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Visoke kognitivne sposobnosti darovita djeca često pokazuju iznimne intelektualne kapacitete, brzo učenje i razumijevanje složenih koncepata.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Kreativnosti i inovativnosti omogučuje darovitoj djeci stvaranje orginalnih ideja i pristupa problemima.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Intezivno zanimanje i entuzijazam za specifične teme čest je kod darovite djece.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Darovita djeca često su samostalna u učenju, pokazuju incijativu u istraživanju i samousavršavanju.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Darovita djeca često pokazuju sposobnost brzog obavljanja zadataka uz visoku učinkovitost.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Zbog jedinstvenih osobina, darovita djeca mogu se suočiti s društvenim i emocionalnim izazovima poput izolacije.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57681" y="6086901"/>
            <a:ext cx="9563449" cy="586854"/>
          </a:xfrm>
        </p:spPr>
        <p:txBody>
          <a:bodyPr/>
          <a:lstStyle/>
          <a:p>
            <a:pPr marL="0" lvl="8" algn="ctr"/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1129" y="1378422"/>
            <a:ext cx="8325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Podrška darovitoj djeci ključna je za njihov optimalan razvoj. Primjeri takve podrške uključuju:</a:t>
            </a:r>
          </a:p>
          <a:p>
            <a:endParaRPr lang="bs-Latn-B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Prilagođeni obrazovni programi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Mentorstvo </a:t>
            </a:r>
          </a:p>
          <a:p>
            <a:pPr>
              <a:buFontTx/>
              <a:buChar char="-"/>
            </a:pPr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Iskusni mentori mogu pomoći darovitoj djeci u razvijanju njihovih vještina i postizanju ciljeva</a:t>
            </a:r>
          </a:p>
          <a:p>
            <a:pPr>
              <a:buFontTx/>
              <a:buChar char="-"/>
            </a:pPr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Omogućavanje prilika za sudjelovanje na takmičenjima, radionicama i projektima mogu potaknuti dijete da razvijaju svoje talente</a:t>
            </a:r>
          </a:p>
          <a:p>
            <a:pPr>
              <a:buFontTx/>
              <a:buChar char="-"/>
            </a:pPr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Individualizirani pristupi učenju pomažu u osiguravanju izazovnog i stimulativnog okruženja</a:t>
            </a:r>
            <a:endParaRPr lang="bs-Latn-B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24125" y="6045957"/>
            <a:ext cx="9655728" cy="545911"/>
          </a:xfrm>
        </p:spPr>
        <p:txBody>
          <a:bodyPr/>
          <a:lstStyle/>
          <a:p>
            <a:pPr marL="0" lvl="8" algn="ctr"/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492" y="2483893"/>
            <a:ext cx="8557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Organizacija  stimulativnog okruženja</a:t>
            </a:r>
          </a:p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- Otvoreni prostor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- Zatvoreni prostor, igračke i didaktička sredstva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- Lokalna zajednica</a:t>
            </a:r>
          </a:p>
          <a:p>
            <a:endParaRPr lang="bs-Latn-B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- Prostor kao treći odgajatelj, prostor koji potče darovitost i kreativnost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usavršavanje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2024. </a:t>
            </a:r>
            <a:r>
              <a:rPr lang="en-US" sz="1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-45e6895fa0c4215835eb2312235c57d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573" y="2292824"/>
            <a:ext cx="3921457" cy="353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-493d636de7fcdc6f20802a10a87675b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085" y="2306471"/>
            <a:ext cx="3912906" cy="360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9050" y="1296537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Otvoreni prostor</a:t>
            </a:r>
            <a:endParaRPr lang="bs-Latn-B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0060" y="6209731"/>
            <a:ext cx="9731828" cy="474458"/>
          </a:xfrm>
        </p:spPr>
        <p:txBody>
          <a:bodyPr/>
          <a:lstStyle/>
          <a:p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74" y="2181746"/>
            <a:ext cx="3281149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3199" y="2185538"/>
            <a:ext cx="3153391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0436" y="1337481"/>
            <a:ext cx="589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Otvoreni prostor</a:t>
            </a:r>
            <a:endParaRPr lang="bs-Latn-B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35528" y="6291618"/>
            <a:ext cx="5054600" cy="368490"/>
          </a:xfrm>
        </p:spPr>
        <p:txBody>
          <a:bodyPr/>
          <a:lstStyle/>
          <a:p>
            <a:r>
              <a:rPr lang="bs-Latn-BA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Stručno usavršavanje, april 2024. godine</a:t>
            </a: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47415"/>
            <a:ext cx="4376382" cy="353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c\Downloads\IMG-251f4798ae55cf0d2c9c106ef185278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20119"/>
            <a:ext cx="4495800" cy="355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221" y="1405719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Zatvoreni prostor</a:t>
            </a:r>
            <a:endParaRPr lang="bs-Latn-B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908</Words>
  <Application>Microsoft Office PowerPoint</Application>
  <PresentationFormat>Custom</PresentationFormat>
  <Paragraphs>113</Paragraphs>
  <Slides>26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71</cp:revision>
  <dcterms:created xsi:type="dcterms:W3CDTF">2022-08-09T12:58:26Z</dcterms:created>
  <dcterms:modified xsi:type="dcterms:W3CDTF">2024-04-22T10:58:33Z</dcterms:modified>
</cp:coreProperties>
</file>