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6"/>
  </p:notesMasterIdLst>
  <p:handoutMasterIdLst>
    <p:handoutMasterId r:id="rId47"/>
  </p:handoutMasterIdLst>
  <p:sldIdLst>
    <p:sldId id="260" r:id="rId3"/>
    <p:sldId id="317" r:id="rId4"/>
    <p:sldId id="318" r:id="rId5"/>
    <p:sldId id="319" r:id="rId6"/>
    <p:sldId id="305" r:id="rId7"/>
    <p:sldId id="306" r:id="rId8"/>
    <p:sldId id="294" r:id="rId9"/>
    <p:sldId id="307" r:id="rId10"/>
    <p:sldId id="308" r:id="rId11"/>
    <p:sldId id="309" r:id="rId12"/>
    <p:sldId id="292" r:id="rId13"/>
    <p:sldId id="293" r:id="rId14"/>
    <p:sldId id="301" r:id="rId15"/>
    <p:sldId id="296" r:id="rId16"/>
    <p:sldId id="297" r:id="rId17"/>
    <p:sldId id="298" r:id="rId18"/>
    <p:sldId id="281" r:id="rId19"/>
    <p:sldId id="284" r:id="rId20"/>
    <p:sldId id="286" r:id="rId21"/>
    <p:sldId id="288" r:id="rId22"/>
    <p:sldId id="289" r:id="rId23"/>
    <p:sldId id="277" r:id="rId24"/>
    <p:sldId id="279" r:id="rId25"/>
    <p:sldId id="266" r:id="rId26"/>
    <p:sldId id="261" r:id="rId27"/>
    <p:sldId id="320" r:id="rId28"/>
    <p:sldId id="262" r:id="rId29"/>
    <p:sldId id="263" r:id="rId30"/>
    <p:sldId id="264" r:id="rId31"/>
    <p:sldId id="265" r:id="rId32"/>
    <p:sldId id="267" r:id="rId33"/>
    <p:sldId id="268" r:id="rId34"/>
    <p:sldId id="269" r:id="rId35"/>
    <p:sldId id="272" r:id="rId36"/>
    <p:sldId id="270" r:id="rId37"/>
    <p:sldId id="273" r:id="rId38"/>
    <p:sldId id="276" r:id="rId39"/>
    <p:sldId id="274" r:id="rId40"/>
    <p:sldId id="321" r:id="rId41"/>
    <p:sldId id="322" r:id="rId42"/>
    <p:sldId id="323" r:id="rId43"/>
    <p:sldId id="324" r:id="rId44"/>
    <p:sldId id="325"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793D004-6F4F-4E2E-9980-C697F58E9E9F}">
          <p14:sldIdLst>
            <p14:sldId id="260"/>
          </p14:sldIdLst>
        </p14:section>
        <p14:section name="Untitled Section" id="{0E9ABAC8-E86F-42A3-BDF2-75E9F1ABD869}">
          <p14:sldIdLst>
            <p14:sldId id="317"/>
            <p14:sldId id="318"/>
            <p14:sldId id="319"/>
            <p14:sldId id="305"/>
            <p14:sldId id="306"/>
            <p14:sldId id="294"/>
            <p14:sldId id="307"/>
            <p14:sldId id="308"/>
            <p14:sldId id="309"/>
            <p14:sldId id="292"/>
            <p14:sldId id="293"/>
            <p14:sldId id="301"/>
            <p14:sldId id="296"/>
            <p14:sldId id="297"/>
            <p14:sldId id="298"/>
            <p14:sldId id="281"/>
            <p14:sldId id="284"/>
            <p14:sldId id="286"/>
            <p14:sldId id="288"/>
            <p14:sldId id="289"/>
            <p14:sldId id="277"/>
            <p14:sldId id="279"/>
            <p14:sldId id="266"/>
            <p14:sldId id="261"/>
            <p14:sldId id="320"/>
            <p14:sldId id="262"/>
            <p14:sldId id="263"/>
            <p14:sldId id="264"/>
            <p14:sldId id="265"/>
            <p14:sldId id="267"/>
            <p14:sldId id="268"/>
            <p14:sldId id="269"/>
            <p14:sldId id="272"/>
            <p14:sldId id="270"/>
            <p14:sldId id="273"/>
            <p14:sldId id="276"/>
            <p14:sldId id="274"/>
            <p14:sldId id="321"/>
            <p14:sldId id="322"/>
            <p14:sldId id="323"/>
            <p14:sldId id="324"/>
            <p14:sldId id="32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141D32-F682-4943-8DA2-926ED119F052}" type="doc">
      <dgm:prSet loTypeId="urn:microsoft.com/office/officeart/2005/8/layout/cycle1" loCatId="cycle" qsTypeId="urn:microsoft.com/office/officeart/2005/8/quickstyle/simple1" qsCatId="simple" csTypeId="urn:microsoft.com/office/officeart/2005/8/colors/colorful2" csCatId="colorful" phldr="1"/>
      <dgm:spPr/>
    </dgm:pt>
    <dgm:pt modelId="{A4AB049B-6F38-4390-BF1D-59F3BDE5459C}">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dirty="0">
              <a:ln/>
              <a:effectLst/>
              <a:latin typeface="Times New Roman" pitchFamily="18"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dirty="0">
              <a:ln/>
              <a:effectLst/>
              <a:latin typeface="Times New Roman" pitchFamily="18" charset="0"/>
            </a:rPr>
            <a:t>Opšte odredbe i ciljevi programa</a:t>
          </a:r>
          <a:endParaRPr kumimoji="0" lang="en-US" sz="1800" b="0" i="0" u="none" strike="noStrike" cap="none" normalizeH="0" baseline="0" dirty="0">
            <a:ln/>
            <a:effectLst/>
            <a:latin typeface="Times New Roman" pitchFamily="18" charset="0"/>
          </a:endParaRPr>
        </a:p>
      </dgm:t>
    </dgm:pt>
    <dgm:pt modelId="{964CCA1E-311F-449C-8140-5700D9A581BB}" type="parTrans" cxnId="{DEF6FC7D-77C8-4CEC-9BDA-42E992B5D695}">
      <dgm:prSet/>
      <dgm:spPr/>
      <dgm:t>
        <a:bodyPr/>
        <a:lstStyle/>
        <a:p>
          <a:endParaRPr lang="bs-Latn-BA" sz="4800" b="0"/>
        </a:p>
      </dgm:t>
    </dgm:pt>
    <dgm:pt modelId="{E31B13ED-6DAA-4C15-86EA-9C4758DE87C2}" type="sibTrans" cxnId="{DEF6FC7D-77C8-4CEC-9BDA-42E992B5D695}">
      <dgm:prSet/>
      <dgm:spPr/>
      <dgm:t>
        <a:bodyPr/>
        <a:lstStyle/>
        <a:p>
          <a:endParaRPr lang="bs-Latn-BA" sz="4800" b="0"/>
        </a:p>
      </dgm:t>
    </dgm:pt>
    <dgm:pt modelId="{4DE185B8-4DCF-4C27-82CA-F5F0802ADA9F}">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dirty="0">
              <a:ln/>
              <a:effectLst/>
              <a:latin typeface="Times New Roman" pitchFamily="18"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dirty="0">
              <a:ln/>
              <a:effectLst/>
              <a:latin typeface="Times New Roman" pitchFamily="18" charset="0"/>
            </a:rPr>
            <a:t>Postupak identifikacije nadarenih</a:t>
          </a:r>
          <a:endParaRPr kumimoji="0" lang="en-US" sz="1800" b="0" i="0" u="none" strike="noStrike" cap="none" normalizeH="0" baseline="0" dirty="0">
            <a:ln/>
            <a:effectLst/>
            <a:latin typeface="Times New Roman" pitchFamily="18" charset="0"/>
          </a:endParaRPr>
        </a:p>
      </dgm:t>
    </dgm:pt>
    <dgm:pt modelId="{3672C206-5532-44A1-8498-825A79A7C7EF}" type="parTrans" cxnId="{53A14B2D-5F87-4515-ABD0-CCEADE91699A}">
      <dgm:prSet/>
      <dgm:spPr/>
      <dgm:t>
        <a:bodyPr/>
        <a:lstStyle/>
        <a:p>
          <a:endParaRPr lang="bs-Latn-BA" sz="4800" b="0"/>
        </a:p>
      </dgm:t>
    </dgm:pt>
    <dgm:pt modelId="{040189C0-E68A-4DE3-A230-0D9ECFD2D7D6}" type="sibTrans" cxnId="{53A14B2D-5F87-4515-ABD0-CCEADE91699A}">
      <dgm:prSet/>
      <dgm:spPr/>
      <dgm:t>
        <a:bodyPr/>
        <a:lstStyle/>
        <a:p>
          <a:endParaRPr lang="bs-Latn-BA" sz="4400" b="0"/>
        </a:p>
      </dgm:t>
    </dgm:pt>
    <dgm:pt modelId="{78F5CB77-C850-4BED-B33D-0D95B55F2A2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dirty="0">
              <a:ln/>
              <a:effectLst/>
              <a:latin typeface="Times New Roman" pitchFamily="18" charset="0"/>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dirty="0">
              <a:ln/>
              <a:effectLst/>
              <a:latin typeface="Times New Roman" pitchFamily="18" charset="0"/>
            </a:rPr>
            <a:t>Izbor modela podučavanja/učenja</a:t>
          </a:r>
          <a:endParaRPr kumimoji="0" lang="en-US" sz="1800" b="0" i="0" u="none" strike="noStrike" cap="none" normalizeH="0" baseline="0" dirty="0">
            <a:ln/>
            <a:effectLst/>
            <a:latin typeface="Times New Roman" pitchFamily="18" charset="0"/>
          </a:endParaRPr>
        </a:p>
      </dgm:t>
    </dgm:pt>
    <dgm:pt modelId="{2E7B5158-E29A-4C45-B76A-D3C995826D21}" type="parTrans" cxnId="{427941FA-B486-4E53-B130-EDD284352E39}">
      <dgm:prSet/>
      <dgm:spPr/>
      <dgm:t>
        <a:bodyPr/>
        <a:lstStyle/>
        <a:p>
          <a:endParaRPr lang="bs-Latn-BA" sz="4800" b="0"/>
        </a:p>
      </dgm:t>
    </dgm:pt>
    <dgm:pt modelId="{59B9EE4E-F3AA-4401-AF54-25A5FF757287}" type="sibTrans" cxnId="{427941FA-B486-4E53-B130-EDD284352E39}">
      <dgm:prSet/>
      <dgm:spPr/>
      <dgm:t>
        <a:bodyPr/>
        <a:lstStyle/>
        <a:p>
          <a:endParaRPr lang="bs-Latn-BA" sz="4800" b="0"/>
        </a:p>
      </dgm:t>
    </dgm:pt>
    <dgm:pt modelId="{BF7A6DBB-1492-4218-9C0A-2DB3DBE41AF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a:ln/>
              <a:effectLst/>
              <a:latin typeface="Times New Roman" pitchFamily="18" charset="0"/>
            </a:rPr>
            <a:t>6.</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a:ln/>
              <a:effectLst/>
              <a:latin typeface="Times New Roman" pitchFamily="18" charset="0"/>
            </a:rPr>
            <a:t>Zadaci i strategije</a:t>
          </a:r>
          <a:endParaRPr kumimoji="0" lang="en-US" sz="1800" b="0" i="0" u="none" strike="noStrike" cap="none" normalizeH="0" baseline="0">
            <a:ln/>
            <a:effectLst/>
            <a:latin typeface="Times New Roman" pitchFamily="18" charset="0"/>
          </a:endParaRPr>
        </a:p>
      </dgm:t>
    </dgm:pt>
    <dgm:pt modelId="{3AF2616A-A45C-460D-8D6E-5AB6ADD4F6D0}" type="parTrans" cxnId="{0B9F7F94-3CD6-4F9A-A481-0416CCD456AB}">
      <dgm:prSet/>
      <dgm:spPr/>
      <dgm:t>
        <a:bodyPr/>
        <a:lstStyle/>
        <a:p>
          <a:endParaRPr lang="bs-Latn-BA" sz="4800" b="0"/>
        </a:p>
      </dgm:t>
    </dgm:pt>
    <dgm:pt modelId="{ACDE0F4A-128E-4F78-B9CE-A36B9AB352CC}" type="sibTrans" cxnId="{0B9F7F94-3CD6-4F9A-A481-0416CCD456AB}">
      <dgm:prSet/>
      <dgm:spPr/>
      <dgm:t>
        <a:bodyPr/>
        <a:lstStyle/>
        <a:p>
          <a:endParaRPr lang="bs-Latn-BA" sz="4800" b="0"/>
        </a:p>
      </dgm:t>
    </dgm:pt>
    <dgm:pt modelId="{B5FE3603-5D7C-4A0E-8CD4-BC25FC99F27A}">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dirty="0">
              <a:ln/>
              <a:effectLst/>
              <a:latin typeface="Times New Roman" pitchFamily="18" charset="0"/>
            </a:rPr>
            <a:t>7.</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dirty="0">
              <a:ln/>
              <a:effectLst/>
              <a:latin typeface="Times New Roman" pitchFamily="18" charset="0"/>
            </a:rPr>
            <a:t>Evaluacija</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dirty="0">
              <a:ln/>
              <a:effectLst/>
              <a:latin typeface="Times New Roman" pitchFamily="18" charset="0"/>
            </a:rPr>
            <a:t>i  praćenje</a:t>
          </a:r>
          <a:endParaRPr kumimoji="0" lang="en-US" sz="1800" b="0" i="0" u="none" strike="noStrike" cap="none" normalizeH="0" baseline="0" dirty="0">
            <a:ln/>
            <a:effectLst/>
            <a:latin typeface="Times New Roman" pitchFamily="18" charset="0"/>
          </a:endParaRPr>
        </a:p>
      </dgm:t>
    </dgm:pt>
    <dgm:pt modelId="{6ECFFFA9-20B9-4151-80DF-B36413798D2D}" type="parTrans" cxnId="{B9F21E01-DAC5-4812-8A7D-381CADA73662}">
      <dgm:prSet/>
      <dgm:spPr/>
      <dgm:t>
        <a:bodyPr/>
        <a:lstStyle/>
        <a:p>
          <a:endParaRPr lang="bs-Latn-BA" sz="4800" b="0"/>
        </a:p>
      </dgm:t>
    </dgm:pt>
    <dgm:pt modelId="{1D9B70C5-E864-4B1C-A18A-623FA8603D06}" type="sibTrans" cxnId="{B9F21E01-DAC5-4812-8A7D-381CADA73662}">
      <dgm:prSet/>
      <dgm:spPr/>
      <dgm:t>
        <a:bodyPr/>
        <a:lstStyle/>
        <a:p>
          <a:endParaRPr lang="bs-Latn-BA" sz="4800" b="0"/>
        </a:p>
      </dgm:t>
    </dgm:pt>
    <dgm:pt modelId="{97BB1246-804D-4FE2-BFDE-DCB7E00871DA}">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dirty="0">
              <a:ln/>
              <a:effectLst/>
              <a:latin typeface="Times New Roman" pitchFamily="18"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dirty="0">
              <a:ln/>
              <a:effectLst/>
              <a:latin typeface="Times New Roman" pitchFamily="18" charset="0"/>
            </a:rPr>
            <a:t>Definicija nadarenosti</a:t>
          </a:r>
          <a:endParaRPr kumimoji="0" lang="en-US" sz="1800" b="0" i="0" u="none" strike="noStrike" cap="none" normalizeH="0" baseline="0" dirty="0">
            <a:ln/>
            <a:effectLst/>
            <a:latin typeface="Times New Roman" pitchFamily="18" charset="0"/>
          </a:endParaRPr>
        </a:p>
      </dgm:t>
    </dgm:pt>
    <dgm:pt modelId="{807658EF-CA87-41AD-B922-A183CBD623C5}" type="parTrans" cxnId="{E39339DB-43F3-46FD-8FCA-154842658054}">
      <dgm:prSet/>
      <dgm:spPr/>
      <dgm:t>
        <a:bodyPr/>
        <a:lstStyle/>
        <a:p>
          <a:endParaRPr lang="bs-Latn-BA" sz="4800" b="0"/>
        </a:p>
      </dgm:t>
    </dgm:pt>
    <dgm:pt modelId="{53CD7795-D502-41F2-B2D1-CA18EBB9733C}" type="sibTrans" cxnId="{E39339DB-43F3-46FD-8FCA-154842658054}">
      <dgm:prSet/>
      <dgm:spPr/>
      <dgm:t>
        <a:bodyPr/>
        <a:lstStyle/>
        <a:p>
          <a:endParaRPr lang="bs-Latn-BA" sz="4800" b="0"/>
        </a:p>
      </dgm:t>
    </dgm:pt>
    <dgm:pt modelId="{33E85AAF-890F-431F-8B92-2E3C8990539A}">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dirty="0">
              <a:ln/>
              <a:effectLst/>
              <a:latin typeface="Times New Roman" pitchFamily="18"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cap="none" normalizeH="0" baseline="0" dirty="0">
              <a:ln/>
              <a:effectLst/>
              <a:latin typeface="Times New Roman" pitchFamily="18" charset="0"/>
            </a:rPr>
            <a:t>Procjena potreba nadarenih učenika</a:t>
          </a:r>
          <a:endParaRPr kumimoji="0" lang="en-US" sz="1800" b="0" i="0" u="none" strike="noStrike" cap="none" normalizeH="0" baseline="0" dirty="0">
            <a:ln/>
            <a:effectLst/>
            <a:latin typeface="Times New Roman" pitchFamily="18" charset="0"/>
          </a:endParaRPr>
        </a:p>
      </dgm:t>
    </dgm:pt>
    <dgm:pt modelId="{9CE96FE2-6709-48D8-B183-FE9C473F6D15}" type="parTrans" cxnId="{2EB34109-EAF3-49B9-9650-5B9A6ACF94CA}">
      <dgm:prSet/>
      <dgm:spPr/>
      <dgm:t>
        <a:bodyPr/>
        <a:lstStyle/>
        <a:p>
          <a:endParaRPr lang="bs-Latn-BA" sz="4800" b="0"/>
        </a:p>
      </dgm:t>
    </dgm:pt>
    <dgm:pt modelId="{387CF5B6-C34F-490F-876A-DCA570B399AE}" type="sibTrans" cxnId="{2EB34109-EAF3-49B9-9650-5B9A6ACF94CA}">
      <dgm:prSet/>
      <dgm:spPr/>
      <dgm:t>
        <a:bodyPr/>
        <a:lstStyle/>
        <a:p>
          <a:endParaRPr lang="bs-Latn-BA" sz="4800" b="0"/>
        </a:p>
      </dgm:t>
    </dgm:pt>
    <dgm:pt modelId="{458D7948-B4BC-44EA-A918-9E9412229F98}" type="pres">
      <dgm:prSet presAssocID="{2E141D32-F682-4943-8DA2-926ED119F052}" presName="cycle" presStyleCnt="0">
        <dgm:presLayoutVars>
          <dgm:dir/>
          <dgm:resizeHandles val="exact"/>
        </dgm:presLayoutVars>
      </dgm:prSet>
      <dgm:spPr/>
    </dgm:pt>
    <dgm:pt modelId="{09CC9C36-847A-4251-89D0-87EC92F76C52}" type="pres">
      <dgm:prSet presAssocID="{A4AB049B-6F38-4390-BF1D-59F3BDE5459C}" presName="dummy" presStyleCnt="0"/>
      <dgm:spPr/>
    </dgm:pt>
    <dgm:pt modelId="{CA5FEF5D-2D28-419B-B933-7D91F90B5016}" type="pres">
      <dgm:prSet presAssocID="{A4AB049B-6F38-4390-BF1D-59F3BDE5459C}" presName="node" presStyleLbl="revTx" presStyleIdx="0" presStyleCnt="7" custScaleX="145621" custScaleY="144696">
        <dgm:presLayoutVars>
          <dgm:bulletEnabled val="1"/>
        </dgm:presLayoutVars>
      </dgm:prSet>
      <dgm:spPr/>
    </dgm:pt>
    <dgm:pt modelId="{99E37604-4E6F-4899-B9A3-F3BCC4D0B1AA}" type="pres">
      <dgm:prSet presAssocID="{E31B13ED-6DAA-4C15-86EA-9C4758DE87C2}" presName="sibTrans" presStyleLbl="node1" presStyleIdx="0" presStyleCnt="7"/>
      <dgm:spPr/>
    </dgm:pt>
    <dgm:pt modelId="{8117B87B-2575-4BBD-820C-9723AA9B2CC4}" type="pres">
      <dgm:prSet presAssocID="{4DE185B8-4DCF-4C27-82CA-F5F0802ADA9F}" presName="dummy" presStyleCnt="0"/>
      <dgm:spPr/>
    </dgm:pt>
    <dgm:pt modelId="{EB0C8D3D-0355-479E-A0FE-DD88FEFB11B8}" type="pres">
      <dgm:prSet presAssocID="{4DE185B8-4DCF-4C27-82CA-F5F0802ADA9F}" presName="node" presStyleLbl="revTx" presStyleIdx="1" presStyleCnt="7" custScaleX="150433">
        <dgm:presLayoutVars>
          <dgm:bulletEnabled val="1"/>
        </dgm:presLayoutVars>
      </dgm:prSet>
      <dgm:spPr/>
    </dgm:pt>
    <dgm:pt modelId="{8482A355-42F7-4DAB-9BF0-4955B6D9A879}" type="pres">
      <dgm:prSet presAssocID="{040189C0-E68A-4DE3-A230-0D9ECFD2D7D6}" presName="sibTrans" presStyleLbl="node1" presStyleIdx="1" presStyleCnt="7"/>
      <dgm:spPr/>
    </dgm:pt>
    <dgm:pt modelId="{0B714D63-13C5-4ED9-8D16-06C22C629BAD}" type="pres">
      <dgm:prSet presAssocID="{78F5CB77-C850-4BED-B33D-0D95B55F2A28}" presName="dummy" presStyleCnt="0"/>
      <dgm:spPr/>
    </dgm:pt>
    <dgm:pt modelId="{186152C1-9C2F-458A-8BE8-E8A5786C4B4B}" type="pres">
      <dgm:prSet presAssocID="{78F5CB77-C850-4BED-B33D-0D95B55F2A28}" presName="node" presStyleLbl="revTx" presStyleIdx="2" presStyleCnt="7" custScaleX="207769">
        <dgm:presLayoutVars>
          <dgm:bulletEnabled val="1"/>
        </dgm:presLayoutVars>
      </dgm:prSet>
      <dgm:spPr/>
    </dgm:pt>
    <dgm:pt modelId="{242277B4-77BB-4DC0-AE1B-96D4C539C0B0}" type="pres">
      <dgm:prSet presAssocID="{59B9EE4E-F3AA-4401-AF54-25A5FF757287}" presName="sibTrans" presStyleLbl="node1" presStyleIdx="2" presStyleCnt="7"/>
      <dgm:spPr/>
    </dgm:pt>
    <dgm:pt modelId="{2D04B9B0-F18A-4BB7-85C7-F1F9618E0F0E}" type="pres">
      <dgm:prSet presAssocID="{BF7A6DBB-1492-4218-9C0A-2DB3DBE41AF8}" presName="dummy" presStyleCnt="0"/>
      <dgm:spPr/>
    </dgm:pt>
    <dgm:pt modelId="{99731DD6-9C27-4A78-B3F4-656BCD892968}" type="pres">
      <dgm:prSet presAssocID="{BF7A6DBB-1492-4218-9C0A-2DB3DBE41AF8}" presName="node" presStyleLbl="revTx" presStyleIdx="3" presStyleCnt="7">
        <dgm:presLayoutVars>
          <dgm:bulletEnabled val="1"/>
        </dgm:presLayoutVars>
      </dgm:prSet>
      <dgm:spPr/>
    </dgm:pt>
    <dgm:pt modelId="{410134B1-BA58-4CAE-980B-371ADE3F2BFA}" type="pres">
      <dgm:prSet presAssocID="{ACDE0F4A-128E-4F78-B9CE-A36B9AB352CC}" presName="sibTrans" presStyleLbl="node1" presStyleIdx="3" presStyleCnt="7"/>
      <dgm:spPr/>
    </dgm:pt>
    <dgm:pt modelId="{48348DC1-6F5A-4432-A1F8-57787BAD9658}" type="pres">
      <dgm:prSet presAssocID="{B5FE3603-5D7C-4A0E-8CD4-BC25FC99F27A}" presName="dummy" presStyleCnt="0"/>
      <dgm:spPr/>
    </dgm:pt>
    <dgm:pt modelId="{A000DDD0-5F42-4B58-A990-FE4177B31FE4}" type="pres">
      <dgm:prSet presAssocID="{B5FE3603-5D7C-4A0E-8CD4-BC25FC99F27A}" presName="node" presStyleLbl="revTx" presStyleIdx="4" presStyleCnt="7" custScaleX="172632">
        <dgm:presLayoutVars>
          <dgm:bulletEnabled val="1"/>
        </dgm:presLayoutVars>
      </dgm:prSet>
      <dgm:spPr/>
    </dgm:pt>
    <dgm:pt modelId="{525DCD1E-12D9-4DEF-8AA8-C0318A33340C}" type="pres">
      <dgm:prSet presAssocID="{1D9B70C5-E864-4B1C-A18A-623FA8603D06}" presName="sibTrans" presStyleLbl="node1" presStyleIdx="4" presStyleCnt="7"/>
      <dgm:spPr/>
    </dgm:pt>
    <dgm:pt modelId="{78198627-7B2C-4C0B-9E19-9828C62687D7}" type="pres">
      <dgm:prSet presAssocID="{97BB1246-804D-4FE2-BFDE-DCB7E00871DA}" presName="dummy" presStyleCnt="0"/>
      <dgm:spPr/>
    </dgm:pt>
    <dgm:pt modelId="{72DDD60B-FA6E-4E27-B2CF-ECB8A646A016}" type="pres">
      <dgm:prSet presAssocID="{97BB1246-804D-4FE2-BFDE-DCB7E00871DA}" presName="node" presStyleLbl="revTx" presStyleIdx="5" presStyleCnt="7" custScaleX="166873">
        <dgm:presLayoutVars>
          <dgm:bulletEnabled val="1"/>
        </dgm:presLayoutVars>
      </dgm:prSet>
      <dgm:spPr/>
    </dgm:pt>
    <dgm:pt modelId="{9DF554FA-D4E3-450B-9109-399DEEA2E6E9}" type="pres">
      <dgm:prSet presAssocID="{53CD7795-D502-41F2-B2D1-CA18EBB9733C}" presName="sibTrans" presStyleLbl="node1" presStyleIdx="5" presStyleCnt="7"/>
      <dgm:spPr/>
    </dgm:pt>
    <dgm:pt modelId="{F14900EA-0BEE-4703-84C0-761FD9348934}" type="pres">
      <dgm:prSet presAssocID="{33E85AAF-890F-431F-8B92-2E3C8990539A}" presName="dummy" presStyleCnt="0"/>
      <dgm:spPr/>
    </dgm:pt>
    <dgm:pt modelId="{84420364-E8E0-4DA5-9670-1BFF0FBEA200}" type="pres">
      <dgm:prSet presAssocID="{33E85AAF-890F-431F-8B92-2E3C8990539A}" presName="node" presStyleLbl="revTx" presStyleIdx="6" presStyleCnt="7" custScaleX="203718">
        <dgm:presLayoutVars>
          <dgm:bulletEnabled val="1"/>
        </dgm:presLayoutVars>
      </dgm:prSet>
      <dgm:spPr/>
    </dgm:pt>
    <dgm:pt modelId="{53A7EB65-DB54-4F18-9FB9-FF4223F81EBE}" type="pres">
      <dgm:prSet presAssocID="{387CF5B6-C34F-490F-876A-DCA570B399AE}" presName="sibTrans" presStyleLbl="node1" presStyleIdx="6" presStyleCnt="7"/>
      <dgm:spPr/>
    </dgm:pt>
  </dgm:ptLst>
  <dgm:cxnLst>
    <dgm:cxn modelId="{B9F21E01-DAC5-4812-8A7D-381CADA73662}" srcId="{2E141D32-F682-4943-8DA2-926ED119F052}" destId="{B5FE3603-5D7C-4A0E-8CD4-BC25FC99F27A}" srcOrd="4" destOrd="0" parTransId="{6ECFFFA9-20B9-4151-80DF-B36413798D2D}" sibTransId="{1D9B70C5-E864-4B1C-A18A-623FA8603D06}"/>
    <dgm:cxn modelId="{BED24005-5DEE-448A-B7F7-35247C70A7A0}" type="presOf" srcId="{33E85AAF-890F-431F-8B92-2E3C8990539A}" destId="{84420364-E8E0-4DA5-9670-1BFF0FBEA200}" srcOrd="0" destOrd="0" presId="urn:microsoft.com/office/officeart/2005/8/layout/cycle1"/>
    <dgm:cxn modelId="{2EB34109-EAF3-49B9-9650-5B9A6ACF94CA}" srcId="{2E141D32-F682-4943-8DA2-926ED119F052}" destId="{33E85AAF-890F-431F-8B92-2E3C8990539A}" srcOrd="6" destOrd="0" parTransId="{9CE96FE2-6709-48D8-B183-FE9C473F6D15}" sibTransId="{387CF5B6-C34F-490F-876A-DCA570B399AE}"/>
    <dgm:cxn modelId="{D6D2E50F-1815-46BD-BB6A-113FB776D85B}" type="presOf" srcId="{387CF5B6-C34F-490F-876A-DCA570B399AE}" destId="{53A7EB65-DB54-4F18-9FB9-FF4223F81EBE}" srcOrd="0" destOrd="0" presId="urn:microsoft.com/office/officeart/2005/8/layout/cycle1"/>
    <dgm:cxn modelId="{53A14B2D-5F87-4515-ABD0-CCEADE91699A}" srcId="{2E141D32-F682-4943-8DA2-926ED119F052}" destId="{4DE185B8-4DCF-4C27-82CA-F5F0802ADA9F}" srcOrd="1" destOrd="0" parTransId="{3672C206-5532-44A1-8498-825A79A7C7EF}" sibTransId="{040189C0-E68A-4DE3-A230-0D9ECFD2D7D6}"/>
    <dgm:cxn modelId="{BD972A3D-CB7A-4793-B1C9-CCBE06FFAD54}" type="presOf" srcId="{2E141D32-F682-4943-8DA2-926ED119F052}" destId="{458D7948-B4BC-44EA-A918-9E9412229F98}" srcOrd="0" destOrd="0" presId="urn:microsoft.com/office/officeart/2005/8/layout/cycle1"/>
    <dgm:cxn modelId="{0B1D2B3F-D287-4743-BD96-BD679E16361D}" type="presOf" srcId="{1D9B70C5-E864-4B1C-A18A-623FA8603D06}" destId="{525DCD1E-12D9-4DEF-8AA8-C0318A33340C}" srcOrd="0" destOrd="0" presId="urn:microsoft.com/office/officeart/2005/8/layout/cycle1"/>
    <dgm:cxn modelId="{D304C55F-1C2E-4F10-8FE4-74C0365300B4}" type="presOf" srcId="{4DE185B8-4DCF-4C27-82CA-F5F0802ADA9F}" destId="{EB0C8D3D-0355-479E-A0FE-DD88FEFB11B8}" srcOrd="0" destOrd="0" presId="urn:microsoft.com/office/officeart/2005/8/layout/cycle1"/>
    <dgm:cxn modelId="{FAB5776B-01EB-47EE-A7C2-E07035307BB0}" type="presOf" srcId="{53CD7795-D502-41F2-B2D1-CA18EBB9733C}" destId="{9DF554FA-D4E3-450B-9109-399DEEA2E6E9}" srcOrd="0" destOrd="0" presId="urn:microsoft.com/office/officeart/2005/8/layout/cycle1"/>
    <dgm:cxn modelId="{EFD15E5A-A803-48A6-88B8-CA3CB985853A}" type="presOf" srcId="{78F5CB77-C850-4BED-B33D-0D95B55F2A28}" destId="{186152C1-9C2F-458A-8BE8-E8A5786C4B4B}" srcOrd="0" destOrd="0" presId="urn:microsoft.com/office/officeart/2005/8/layout/cycle1"/>
    <dgm:cxn modelId="{DEF6FC7D-77C8-4CEC-9BDA-42E992B5D695}" srcId="{2E141D32-F682-4943-8DA2-926ED119F052}" destId="{A4AB049B-6F38-4390-BF1D-59F3BDE5459C}" srcOrd="0" destOrd="0" parTransId="{964CCA1E-311F-449C-8140-5700D9A581BB}" sibTransId="{E31B13ED-6DAA-4C15-86EA-9C4758DE87C2}"/>
    <dgm:cxn modelId="{3216E985-D10A-4BD9-B729-9E5B2286279C}" type="presOf" srcId="{ACDE0F4A-128E-4F78-B9CE-A36B9AB352CC}" destId="{410134B1-BA58-4CAE-980B-371ADE3F2BFA}" srcOrd="0" destOrd="0" presId="urn:microsoft.com/office/officeart/2005/8/layout/cycle1"/>
    <dgm:cxn modelId="{0B9F7F94-3CD6-4F9A-A481-0416CCD456AB}" srcId="{2E141D32-F682-4943-8DA2-926ED119F052}" destId="{BF7A6DBB-1492-4218-9C0A-2DB3DBE41AF8}" srcOrd="3" destOrd="0" parTransId="{3AF2616A-A45C-460D-8D6E-5AB6ADD4F6D0}" sibTransId="{ACDE0F4A-128E-4F78-B9CE-A36B9AB352CC}"/>
    <dgm:cxn modelId="{D9886A97-1EC8-48A2-BC38-6A376BC7EB22}" type="presOf" srcId="{A4AB049B-6F38-4390-BF1D-59F3BDE5459C}" destId="{CA5FEF5D-2D28-419B-B933-7D91F90B5016}" srcOrd="0" destOrd="0" presId="urn:microsoft.com/office/officeart/2005/8/layout/cycle1"/>
    <dgm:cxn modelId="{4A1EA5AF-5A43-4380-87E0-3BB0A8C29B09}" type="presOf" srcId="{59B9EE4E-F3AA-4401-AF54-25A5FF757287}" destId="{242277B4-77BB-4DC0-AE1B-96D4C539C0B0}" srcOrd="0" destOrd="0" presId="urn:microsoft.com/office/officeart/2005/8/layout/cycle1"/>
    <dgm:cxn modelId="{8F9C98CD-566E-4EF1-BE77-AB32267CE765}" type="presOf" srcId="{040189C0-E68A-4DE3-A230-0D9ECFD2D7D6}" destId="{8482A355-42F7-4DAB-9BF0-4955B6D9A879}" srcOrd="0" destOrd="0" presId="urn:microsoft.com/office/officeart/2005/8/layout/cycle1"/>
    <dgm:cxn modelId="{C648C1D1-B7EF-440A-AE14-B4224569976A}" type="presOf" srcId="{97BB1246-804D-4FE2-BFDE-DCB7E00871DA}" destId="{72DDD60B-FA6E-4E27-B2CF-ECB8A646A016}" srcOrd="0" destOrd="0" presId="urn:microsoft.com/office/officeart/2005/8/layout/cycle1"/>
    <dgm:cxn modelId="{E39339DB-43F3-46FD-8FCA-154842658054}" srcId="{2E141D32-F682-4943-8DA2-926ED119F052}" destId="{97BB1246-804D-4FE2-BFDE-DCB7E00871DA}" srcOrd="5" destOrd="0" parTransId="{807658EF-CA87-41AD-B922-A183CBD623C5}" sibTransId="{53CD7795-D502-41F2-B2D1-CA18EBB9733C}"/>
    <dgm:cxn modelId="{E9677CDD-EF9E-4A57-A22E-B97F1B13C4B2}" type="presOf" srcId="{E31B13ED-6DAA-4C15-86EA-9C4758DE87C2}" destId="{99E37604-4E6F-4899-B9A3-F3BCC4D0B1AA}" srcOrd="0" destOrd="0" presId="urn:microsoft.com/office/officeart/2005/8/layout/cycle1"/>
    <dgm:cxn modelId="{B6884DDF-F88F-485B-8591-42F073312DA2}" type="presOf" srcId="{B5FE3603-5D7C-4A0E-8CD4-BC25FC99F27A}" destId="{A000DDD0-5F42-4B58-A990-FE4177B31FE4}" srcOrd="0" destOrd="0" presId="urn:microsoft.com/office/officeart/2005/8/layout/cycle1"/>
    <dgm:cxn modelId="{50712FED-1207-40E1-ABE5-1327E90F212C}" type="presOf" srcId="{BF7A6DBB-1492-4218-9C0A-2DB3DBE41AF8}" destId="{99731DD6-9C27-4A78-B3F4-656BCD892968}" srcOrd="0" destOrd="0" presId="urn:microsoft.com/office/officeart/2005/8/layout/cycle1"/>
    <dgm:cxn modelId="{427941FA-B486-4E53-B130-EDD284352E39}" srcId="{2E141D32-F682-4943-8DA2-926ED119F052}" destId="{78F5CB77-C850-4BED-B33D-0D95B55F2A28}" srcOrd="2" destOrd="0" parTransId="{2E7B5158-E29A-4C45-B76A-D3C995826D21}" sibTransId="{59B9EE4E-F3AA-4401-AF54-25A5FF757287}"/>
    <dgm:cxn modelId="{E789ABE5-7D31-46F8-AA66-67C6A4EC7DC5}" type="presParOf" srcId="{458D7948-B4BC-44EA-A918-9E9412229F98}" destId="{09CC9C36-847A-4251-89D0-87EC92F76C52}" srcOrd="0" destOrd="0" presId="urn:microsoft.com/office/officeart/2005/8/layout/cycle1"/>
    <dgm:cxn modelId="{8595822D-3FED-4237-B2E5-DC751CEDE822}" type="presParOf" srcId="{458D7948-B4BC-44EA-A918-9E9412229F98}" destId="{CA5FEF5D-2D28-419B-B933-7D91F90B5016}" srcOrd="1" destOrd="0" presId="urn:microsoft.com/office/officeart/2005/8/layout/cycle1"/>
    <dgm:cxn modelId="{C68E7560-4061-4843-8191-D9DA95659063}" type="presParOf" srcId="{458D7948-B4BC-44EA-A918-9E9412229F98}" destId="{99E37604-4E6F-4899-B9A3-F3BCC4D0B1AA}" srcOrd="2" destOrd="0" presId="urn:microsoft.com/office/officeart/2005/8/layout/cycle1"/>
    <dgm:cxn modelId="{3BFA9243-2D94-4D51-B6ED-7396A3445B75}" type="presParOf" srcId="{458D7948-B4BC-44EA-A918-9E9412229F98}" destId="{8117B87B-2575-4BBD-820C-9723AA9B2CC4}" srcOrd="3" destOrd="0" presId="urn:microsoft.com/office/officeart/2005/8/layout/cycle1"/>
    <dgm:cxn modelId="{04BC998A-A91D-47FF-A3D8-4AA0BAE5B6AC}" type="presParOf" srcId="{458D7948-B4BC-44EA-A918-9E9412229F98}" destId="{EB0C8D3D-0355-479E-A0FE-DD88FEFB11B8}" srcOrd="4" destOrd="0" presId="urn:microsoft.com/office/officeart/2005/8/layout/cycle1"/>
    <dgm:cxn modelId="{8355549F-3515-4E82-83D7-6B9FE43BD9AB}" type="presParOf" srcId="{458D7948-B4BC-44EA-A918-9E9412229F98}" destId="{8482A355-42F7-4DAB-9BF0-4955B6D9A879}" srcOrd="5" destOrd="0" presId="urn:microsoft.com/office/officeart/2005/8/layout/cycle1"/>
    <dgm:cxn modelId="{E6A50B51-1C82-4E93-B3DA-386DCB85863D}" type="presParOf" srcId="{458D7948-B4BC-44EA-A918-9E9412229F98}" destId="{0B714D63-13C5-4ED9-8D16-06C22C629BAD}" srcOrd="6" destOrd="0" presId="urn:microsoft.com/office/officeart/2005/8/layout/cycle1"/>
    <dgm:cxn modelId="{2FB34293-1097-47C3-914F-5271D9E5AA52}" type="presParOf" srcId="{458D7948-B4BC-44EA-A918-9E9412229F98}" destId="{186152C1-9C2F-458A-8BE8-E8A5786C4B4B}" srcOrd="7" destOrd="0" presId="urn:microsoft.com/office/officeart/2005/8/layout/cycle1"/>
    <dgm:cxn modelId="{6CBFFB0E-50F7-4B25-A153-C492D924CE56}" type="presParOf" srcId="{458D7948-B4BC-44EA-A918-9E9412229F98}" destId="{242277B4-77BB-4DC0-AE1B-96D4C539C0B0}" srcOrd="8" destOrd="0" presId="urn:microsoft.com/office/officeart/2005/8/layout/cycle1"/>
    <dgm:cxn modelId="{BEAC7D64-CF54-4B54-B483-5ED5CEA389FF}" type="presParOf" srcId="{458D7948-B4BC-44EA-A918-9E9412229F98}" destId="{2D04B9B0-F18A-4BB7-85C7-F1F9618E0F0E}" srcOrd="9" destOrd="0" presId="urn:microsoft.com/office/officeart/2005/8/layout/cycle1"/>
    <dgm:cxn modelId="{1F6E5370-DBB2-487A-B40F-4F92E29DE328}" type="presParOf" srcId="{458D7948-B4BC-44EA-A918-9E9412229F98}" destId="{99731DD6-9C27-4A78-B3F4-656BCD892968}" srcOrd="10" destOrd="0" presId="urn:microsoft.com/office/officeart/2005/8/layout/cycle1"/>
    <dgm:cxn modelId="{57AA8E04-0254-4934-9DA8-9B3CF06FAE26}" type="presParOf" srcId="{458D7948-B4BC-44EA-A918-9E9412229F98}" destId="{410134B1-BA58-4CAE-980B-371ADE3F2BFA}" srcOrd="11" destOrd="0" presId="urn:microsoft.com/office/officeart/2005/8/layout/cycle1"/>
    <dgm:cxn modelId="{38365232-3D29-4FA9-9ADE-A11C160F4DDD}" type="presParOf" srcId="{458D7948-B4BC-44EA-A918-9E9412229F98}" destId="{48348DC1-6F5A-4432-A1F8-57787BAD9658}" srcOrd="12" destOrd="0" presId="urn:microsoft.com/office/officeart/2005/8/layout/cycle1"/>
    <dgm:cxn modelId="{D3B59297-D392-4456-8DF2-0AB133B1B6E2}" type="presParOf" srcId="{458D7948-B4BC-44EA-A918-9E9412229F98}" destId="{A000DDD0-5F42-4B58-A990-FE4177B31FE4}" srcOrd="13" destOrd="0" presId="urn:microsoft.com/office/officeart/2005/8/layout/cycle1"/>
    <dgm:cxn modelId="{9B97CA56-AE6B-4BD0-B96F-46CF37DAC346}" type="presParOf" srcId="{458D7948-B4BC-44EA-A918-9E9412229F98}" destId="{525DCD1E-12D9-4DEF-8AA8-C0318A33340C}" srcOrd="14" destOrd="0" presId="urn:microsoft.com/office/officeart/2005/8/layout/cycle1"/>
    <dgm:cxn modelId="{F7C7840B-C884-4C8F-9F15-996CDDD7379A}" type="presParOf" srcId="{458D7948-B4BC-44EA-A918-9E9412229F98}" destId="{78198627-7B2C-4C0B-9E19-9828C62687D7}" srcOrd="15" destOrd="0" presId="urn:microsoft.com/office/officeart/2005/8/layout/cycle1"/>
    <dgm:cxn modelId="{C3CE2B47-96AE-4BDE-A3F5-2F0608B8D77E}" type="presParOf" srcId="{458D7948-B4BC-44EA-A918-9E9412229F98}" destId="{72DDD60B-FA6E-4E27-B2CF-ECB8A646A016}" srcOrd="16" destOrd="0" presId="urn:microsoft.com/office/officeart/2005/8/layout/cycle1"/>
    <dgm:cxn modelId="{ADBD7E11-8D31-4D86-A9A9-52305D352796}" type="presParOf" srcId="{458D7948-B4BC-44EA-A918-9E9412229F98}" destId="{9DF554FA-D4E3-450B-9109-399DEEA2E6E9}" srcOrd="17" destOrd="0" presId="urn:microsoft.com/office/officeart/2005/8/layout/cycle1"/>
    <dgm:cxn modelId="{6832F2E9-E854-4F68-AEF8-46669541AEC0}" type="presParOf" srcId="{458D7948-B4BC-44EA-A918-9E9412229F98}" destId="{F14900EA-0BEE-4703-84C0-761FD9348934}" srcOrd="18" destOrd="0" presId="urn:microsoft.com/office/officeart/2005/8/layout/cycle1"/>
    <dgm:cxn modelId="{692D1037-E887-44C2-B438-80072AB87B06}" type="presParOf" srcId="{458D7948-B4BC-44EA-A918-9E9412229F98}" destId="{84420364-E8E0-4DA5-9670-1BFF0FBEA200}" srcOrd="19" destOrd="0" presId="urn:microsoft.com/office/officeart/2005/8/layout/cycle1"/>
    <dgm:cxn modelId="{4049DF41-02C0-4512-9398-C5E4180F0208}" type="presParOf" srcId="{458D7948-B4BC-44EA-A918-9E9412229F98}" destId="{53A7EB65-DB54-4F18-9FB9-FF4223F81EBE}" srcOrd="20"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0B4C30-2A3D-4572-A309-1A638CBCB530}" type="doc">
      <dgm:prSet loTypeId="urn:microsoft.com/office/officeart/2005/8/layout/gear1" loCatId="cycle" qsTypeId="urn:microsoft.com/office/officeart/2005/8/quickstyle/simple1" qsCatId="simple" csTypeId="urn:microsoft.com/office/officeart/2005/8/colors/accent1_2" csCatId="accent1" phldr="1"/>
      <dgm:spPr/>
    </dgm:pt>
    <dgm:pt modelId="{5275A54F-1B1E-4BE4-9DF0-32EBE0563A7E}">
      <dgm:prSet phldrT="[Text]" custT="1">
        <dgm:style>
          <a:lnRef idx="1">
            <a:schemeClr val="accent1"/>
          </a:lnRef>
          <a:fillRef idx="3">
            <a:schemeClr val="accent1"/>
          </a:fillRef>
          <a:effectRef idx="2">
            <a:schemeClr val="accent1"/>
          </a:effectRef>
          <a:fontRef idx="minor">
            <a:schemeClr val="lt1"/>
          </a:fontRef>
        </dgm:style>
      </dgm:prSet>
      <dgm:spPr>
        <a:solidFill>
          <a:srgbClr val="C00000"/>
        </a:solidFill>
      </dgm:spPr>
      <dgm:t>
        <a:bodyPr/>
        <a:lstStyle/>
        <a:p>
          <a:r>
            <a:rPr lang="bs-Latn-BA" sz="1200" b="1" dirty="0"/>
            <a:t>Razvoj naučnog načina mišljenja:</a:t>
          </a:r>
        </a:p>
        <a:p>
          <a:r>
            <a:rPr lang="bs-Latn-BA" sz="1200" b="1" dirty="0"/>
            <a:t>Analitičke, praktične i kreativne vještine</a:t>
          </a:r>
          <a:endParaRPr lang="en-US" sz="1200" b="1" dirty="0"/>
        </a:p>
      </dgm:t>
    </dgm:pt>
    <dgm:pt modelId="{FACFADED-59B1-450B-A4F0-3F511172AA0F}" type="parTrans" cxnId="{8C38B958-AFBC-4F04-AF72-80BEE0A683DE}">
      <dgm:prSet/>
      <dgm:spPr/>
      <dgm:t>
        <a:bodyPr/>
        <a:lstStyle/>
        <a:p>
          <a:endParaRPr lang="en-US" sz="1200"/>
        </a:p>
      </dgm:t>
    </dgm:pt>
    <dgm:pt modelId="{658727FD-8135-4F3F-BEAB-AEC3E4EC3C27}" type="sibTrans" cxnId="{8C38B958-AFBC-4F04-AF72-80BEE0A683DE}">
      <dgm:prSet/>
      <dgm:spPr/>
      <dgm:t>
        <a:bodyPr/>
        <a:lstStyle/>
        <a:p>
          <a:endParaRPr lang="en-US" sz="1200"/>
        </a:p>
      </dgm:t>
    </dgm:pt>
    <dgm:pt modelId="{BE99372B-E90A-4446-9D69-13DA121A9BDC}">
      <dgm:prSet phldrT="[Text]" custT="1">
        <dgm:style>
          <a:lnRef idx="1">
            <a:schemeClr val="accent6"/>
          </a:lnRef>
          <a:fillRef idx="3">
            <a:schemeClr val="accent6"/>
          </a:fillRef>
          <a:effectRef idx="2">
            <a:schemeClr val="accent6"/>
          </a:effectRef>
          <a:fontRef idx="minor">
            <a:schemeClr val="lt1"/>
          </a:fontRef>
        </dgm:style>
      </dgm:prSet>
      <dgm:spPr/>
      <dgm:t>
        <a:bodyPr/>
        <a:lstStyle/>
        <a:p>
          <a:r>
            <a:rPr lang="bs-Latn-BA" sz="1000" b="1" dirty="0"/>
            <a:t>sposobnosti, znanja, vještine, vrijednosti</a:t>
          </a:r>
          <a:endParaRPr lang="en-US" sz="1000" b="1" dirty="0"/>
        </a:p>
      </dgm:t>
    </dgm:pt>
    <dgm:pt modelId="{0BC8D912-B1FC-47B9-98F5-DEFB649F01CF}" type="parTrans" cxnId="{4C4B015D-650B-41A3-9EAB-82C0E7F58F49}">
      <dgm:prSet/>
      <dgm:spPr/>
      <dgm:t>
        <a:bodyPr/>
        <a:lstStyle/>
        <a:p>
          <a:endParaRPr lang="en-US" sz="1200"/>
        </a:p>
      </dgm:t>
    </dgm:pt>
    <dgm:pt modelId="{C351E55D-3CEA-44F7-911A-AC666EDEF08C}" type="sibTrans" cxnId="{4C4B015D-650B-41A3-9EAB-82C0E7F58F49}">
      <dgm:prSet/>
      <dgm:spPr/>
      <dgm:t>
        <a:bodyPr/>
        <a:lstStyle/>
        <a:p>
          <a:endParaRPr lang="en-US" sz="1200"/>
        </a:p>
      </dgm:t>
    </dgm:pt>
    <dgm:pt modelId="{544C86E2-4851-4B4E-A63E-BE5BEF453A91}">
      <dgm:prSet phldrT="[Text]" custT="1">
        <dgm:style>
          <a:lnRef idx="0">
            <a:schemeClr val="accent5"/>
          </a:lnRef>
          <a:fillRef idx="3">
            <a:schemeClr val="accent5"/>
          </a:fillRef>
          <a:effectRef idx="3">
            <a:schemeClr val="accent5"/>
          </a:effectRef>
          <a:fontRef idx="minor">
            <a:schemeClr val="lt1"/>
          </a:fontRef>
        </dgm:style>
      </dgm:prSet>
      <dgm:spPr>
        <a:solidFill>
          <a:srgbClr val="92D050"/>
        </a:solidFill>
      </dgm:spPr>
      <dgm:t>
        <a:bodyPr/>
        <a:lstStyle/>
        <a:p>
          <a:r>
            <a:rPr lang="bs-Latn-BA" sz="1200" b="1" dirty="0"/>
            <a:t>Igra </a:t>
          </a:r>
          <a:endParaRPr lang="en-US" sz="1200" b="1" dirty="0"/>
        </a:p>
      </dgm:t>
    </dgm:pt>
    <dgm:pt modelId="{6ECC6E11-EA02-479E-BBAD-170BE293D2F7}" type="parTrans" cxnId="{0BFB5495-FD05-4FB8-BB07-D30A803FA303}">
      <dgm:prSet/>
      <dgm:spPr/>
      <dgm:t>
        <a:bodyPr/>
        <a:lstStyle/>
        <a:p>
          <a:endParaRPr lang="en-US" sz="1200"/>
        </a:p>
      </dgm:t>
    </dgm:pt>
    <dgm:pt modelId="{7063A8DE-BCE9-4492-88E8-481C261DE7E8}" type="sibTrans" cxnId="{0BFB5495-FD05-4FB8-BB07-D30A803FA303}">
      <dgm:prSet/>
      <dgm:spPr/>
      <dgm:t>
        <a:bodyPr/>
        <a:lstStyle/>
        <a:p>
          <a:endParaRPr lang="en-US" sz="1200"/>
        </a:p>
      </dgm:t>
    </dgm:pt>
    <dgm:pt modelId="{4F9E9CA4-0F35-41F0-AE41-F3381A307A23}" type="pres">
      <dgm:prSet presAssocID="{030B4C30-2A3D-4572-A309-1A638CBCB530}" presName="composite" presStyleCnt="0">
        <dgm:presLayoutVars>
          <dgm:chMax val="3"/>
          <dgm:animLvl val="lvl"/>
          <dgm:resizeHandles val="exact"/>
        </dgm:presLayoutVars>
      </dgm:prSet>
      <dgm:spPr/>
    </dgm:pt>
    <dgm:pt modelId="{A9295FA8-13AA-4756-A7D0-BD3750066AF1}" type="pres">
      <dgm:prSet presAssocID="{5275A54F-1B1E-4BE4-9DF0-32EBE0563A7E}" presName="gear1" presStyleLbl="node1" presStyleIdx="0" presStyleCnt="3">
        <dgm:presLayoutVars>
          <dgm:chMax val="1"/>
          <dgm:bulletEnabled val="1"/>
        </dgm:presLayoutVars>
      </dgm:prSet>
      <dgm:spPr/>
    </dgm:pt>
    <dgm:pt modelId="{6F80E8A0-AB65-486F-BBFB-5465BA4DF562}" type="pres">
      <dgm:prSet presAssocID="{5275A54F-1B1E-4BE4-9DF0-32EBE0563A7E}" presName="gear1srcNode" presStyleLbl="node1" presStyleIdx="0" presStyleCnt="3"/>
      <dgm:spPr/>
    </dgm:pt>
    <dgm:pt modelId="{028BF127-84F0-4546-AE08-FC41F92D521A}" type="pres">
      <dgm:prSet presAssocID="{5275A54F-1B1E-4BE4-9DF0-32EBE0563A7E}" presName="gear1dstNode" presStyleLbl="node1" presStyleIdx="0" presStyleCnt="3"/>
      <dgm:spPr/>
    </dgm:pt>
    <dgm:pt modelId="{05FB57BB-1C02-4AF2-86B0-660246EB1F03}" type="pres">
      <dgm:prSet presAssocID="{BE99372B-E90A-4446-9D69-13DA121A9BDC}" presName="gear2" presStyleLbl="node1" presStyleIdx="1" presStyleCnt="3" custScaleX="97203" custScaleY="98983">
        <dgm:presLayoutVars>
          <dgm:chMax val="1"/>
          <dgm:bulletEnabled val="1"/>
        </dgm:presLayoutVars>
      </dgm:prSet>
      <dgm:spPr/>
    </dgm:pt>
    <dgm:pt modelId="{D800CE74-208C-4DEB-B858-625BDC85669F}" type="pres">
      <dgm:prSet presAssocID="{BE99372B-E90A-4446-9D69-13DA121A9BDC}" presName="gear2srcNode" presStyleLbl="node1" presStyleIdx="1" presStyleCnt="3"/>
      <dgm:spPr/>
    </dgm:pt>
    <dgm:pt modelId="{1FA703B4-D98B-4F1C-8DC7-24CFE83BF00F}" type="pres">
      <dgm:prSet presAssocID="{BE99372B-E90A-4446-9D69-13DA121A9BDC}" presName="gear2dstNode" presStyleLbl="node1" presStyleIdx="1" presStyleCnt="3"/>
      <dgm:spPr/>
    </dgm:pt>
    <dgm:pt modelId="{C1FD9A00-C5EC-43DC-AB50-77E5253B40E5}" type="pres">
      <dgm:prSet presAssocID="{544C86E2-4851-4B4E-A63E-BE5BEF453A91}" presName="gear3" presStyleLbl="node1" presStyleIdx="2" presStyleCnt="3" custScaleX="103131" custScaleY="99161" custLinFactNeighborX="4073" custLinFactNeighborY="-7482"/>
      <dgm:spPr/>
    </dgm:pt>
    <dgm:pt modelId="{265D9890-8229-4B8A-8E6D-99593E6FFDC3}" type="pres">
      <dgm:prSet presAssocID="{544C86E2-4851-4B4E-A63E-BE5BEF453A91}" presName="gear3tx" presStyleLbl="node1" presStyleIdx="2" presStyleCnt="3">
        <dgm:presLayoutVars>
          <dgm:chMax val="1"/>
          <dgm:bulletEnabled val="1"/>
        </dgm:presLayoutVars>
      </dgm:prSet>
      <dgm:spPr/>
    </dgm:pt>
    <dgm:pt modelId="{CA59F208-70AE-48CE-9CF7-4618CA6280CE}" type="pres">
      <dgm:prSet presAssocID="{544C86E2-4851-4B4E-A63E-BE5BEF453A91}" presName="gear3srcNode" presStyleLbl="node1" presStyleIdx="2" presStyleCnt="3"/>
      <dgm:spPr/>
    </dgm:pt>
    <dgm:pt modelId="{56B9ABB1-D64C-431F-A2CF-3435B86BEB45}" type="pres">
      <dgm:prSet presAssocID="{544C86E2-4851-4B4E-A63E-BE5BEF453A91}" presName="gear3dstNode" presStyleLbl="node1" presStyleIdx="2" presStyleCnt="3"/>
      <dgm:spPr/>
    </dgm:pt>
    <dgm:pt modelId="{EF9C6A63-57A1-4C80-83C5-27B09F0F2BF3}" type="pres">
      <dgm:prSet presAssocID="{658727FD-8135-4F3F-BEAB-AEC3E4EC3C27}" presName="connector1" presStyleLbl="sibTrans2D1" presStyleIdx="0" presStyleCnt="3"/>
      <dgm:spPr/>
    </dgm:pt>
    <dgm:pt modelId="{527B8A01-03FC-4E12-8B59-2CB4B4C51004}" type="pres">
      <dgm:prSet presAssocID="{C351E55D-3CEA-44F7-911A-AC666EDEF08C}" presName="connector2" presStyleLbl="sibTrans2D1" presStyleIdx="1" presStyleCnt="3"/>
      <dgm:spPr/>
    </dgm:pt>
    <dgm:pt modelId="{D172189C-A554-4102-8EE8-E5433A9C04C4}" type="pres">
      <dgm:prSet presAssocID="{7063A8DE-BCE9-4492-88E8-481C261DE7E8}" presName="connector3" presStyleLbl="sibTrans2D1" presStyleIdx="2" presStyleCnt="3"/>
      <dgm:spPr/>
    </dgm:pt>
  </dgm:ptLst>
  <dgm:cxnLst>
    <dgm:cxn modelId="{0F4A4D08-6A95-4537-8154-7FC8D6556B83}" type="presOf" srcId="{5275A54F-1B1E-4BE4-9DF0-32EBE0563A7E}" destId="{6F80E8A0-AB65-486F-BBFB-5465BA4DF562}" srcOrd="1" destOrd="0" presId="urn:microsoft.com/office/officeart/2005/8/layout/gear1"/>
    <dgm:cxn modelId="{6BC80512-998B-4200-9740-888936CBDB81}" type="presOf" srcId="{030B4C30-2A3D-4572-A309-1A638CBCB530}" destId="{4F9E9CA4-0F35-41F0-AE41-F3381A307A23}" srcOrd="0" destOrd="0" presId="urn:microsoft.com/office/officeart/2005/8/layout/gear1"/>
    <dgm:cxn modelId="{34AFE212-2772-48D7-88C0-670AB974FB0D}" type="presOf" srcId="{5275A54F-1B1E-4BE4-9DF0-32EBE0563A7E}" destId="{028BF127-84F0-4546-AE08-FC41F92D521A}" srcOrd="2" destOrd="0" presId="urn:microsoft.com/office/officeart/2005/8/layout/gear1"/>
    <dgm:cxn modelId="{52227314-445C-491C-B0C6-43DA05687D9B}" type="presOf" srcId="{C351E55D-3CEA-44F7-911A-AC666EDEF08C}" destId="{527B8A01-03FC-4E12-8B59-2CB4B4C51004}" srcOrd="0" destOrd="0" presId="urn:microsoft.com/office/officeart/2005/8/layout/gear1"/>
    <dgm:cxn modelId="{9F787629-123F-468E-AFC3-823978DA39F2}" type="presOf" srcId="{544C86E2-4851-4B4E-A63E-BE5BEF453A91}" destId="{CA59F208-70AE-48CE-9CF7-4618CA6280CE}" srcOrd="2" destOrd="0" presId="urn:microsoft.com/office/officeart/2005/8/layout/gear1"/>
    <dgm:cxn modelId="{7A49042A-7CCB-4107-80FB-9947FBFADDDE}" type="presOf" srcId="{658727FD-8135-4F3F-BEAB-AEC3E4EC3C27}" destId="{EF9C6A63-57A1-4C80-83C5-27B09F0F2BF3}" srcOrd="0" destOrd="0" presId="urn:microsoft.com/office/officeart/2005/8/layout/gear1"/>
    <dgm:cxn modelId="{4C4B015D-650B-41A3-9EAB-82C0E7F58F49}" srcId="{030B4C30-2A3D-4572-A309-1A638CBCB530}" destId="{BE99372B-E90A-4446-9D69-13DA121A9BDC}" srcOrd="1" destOrd="0" parTransId="{0BC8D912-B1FC-47B9-98F5-DEFB649F01CF}" sibTransId="{C351E55D-3CEA-44F7-911A-AC666EDEF08C}"/>
    <dgm:cxn modelId="{96B0F464-1854-463D-85F5-B8047E5953E5}" type="presOf" srcId="{BE99372B-E90A-4446-9D69-13DA121A9BDC}" destId="{1FA703B4-D98B-4F1C-8DC7-24CFE83BF00F}" srcOrd="2" destOrd="0" presId="urn:microsoft.com/office/officeart/2005/8/layout/gear1"/>
    <dgm:cxn modelId="{30C65E48-DFB9-4089-A73B-5C5E8483978F}" type="presOf" srcId="{544C86E2-4851-4B4E-A63E-BE5BEF453A91}" destId="{265D9890-8229-4B8A-8E6D-99593E6FFDC3}" srcOrd="1" destOrd="0" presId="urn:microsoft.com/office/officeart/2005/8/layout/gear1"/>
    <dgm:cxn modelId="{00061553-A0B1-4689-A397-0C937AC586C5}" type="presOf" srcId="{5275A54F-1B1E-4BE4-9DF0-32EBE0563A7E}" destId="{A9295FA8-13AA-4756-A7D0-BD3750066AF1}" srcOrd="0" destOrd="0" presId="urn:microsoft.com/office/officeart/2005/8/layout/gear1"/>
    <dgm:cxn modelId="{8C38B958-AFBC-4F04-AF72-80BEE0A683DE}" srcId="{030B4C30-2A3D-4572-A309-1A638CBCB530}" destId="{5275A54F-1B1E-4BE4-9DF0-32EBE0563A7E}" srcOrd="0" destOrd="0" parTransId="{FACFADED-59B1-450B-A4F0-3F511172AA0F}" sibTransId="{658727FD-8135-4F3F-BEAB-AEC3E4EC3C27}"/>
    <dgm:cxn modelId="{D4B4EA83-0BD2-4BB7-9B66-3B3364D28A64}" type="presOf" srcId="{7063A8DE-BCE9-4492-88E8-481C261DE7E8}" destId="{D172189C-A554-4102-8EE8-E5433A9C04C4}" srcOrd="0" destOrd="0" presId="urn:microsoft.com/office/officeart/2005/8/layout/gear1"/>
    <dgm:cxn modelId="{FE251D8B-6B05-4A0E-A2A9-9958DF3FBC87}" type="presOf" srcId="{544C86E2-4851-4B4E-A63E-BE5BEF453A91}" destId="{56B9ABB1-D64C-431F-A2CF-3435B86BEB45}" srcOrd="3" destOrd="0" presId="urn:microsoft.com/office/officeart/2005/8/layout/gear1"/>
    <dgm:cxn modelId="{0BFB5495-FD05-4FB8-BB07-D30A803FA303}" srcId="{030B4C30-2A3D-4572-A309-1A638CBCB530}" destId="{544C86E2-4851-4B4E-A63E-BE5BEF453A91}" srcOrd="2" destOrd="0" parTransId="{6ECC6E11-EA02-479E-BBAD-170BE293D2F7}" sibTransId="{7063A8DE-BCE9-4492-88E8-481C261DE7E8}"/>
    <dgm:cxn modelId="{18C5D7A3-C302-476C-9986-7135657B7DFD}" type="presOf" srcId="{544C86E2-4851-4B4E-A63E-BE5BEF453A91}" destId="{C1FD9A00-C5EC-43DC-AB50-77E5253B40E5}" srcOrd="0" destOrd="0" presId="urn:microsoft.com/office/officeart/2005/8/layout/gear1"/>
    <dgm:cxn modelId="{B5E01EDA-DEC4-418C-9D04-355F61CFDB78}" type="presOf" srcId="{BE99372B-E90A-4446-9D69-13DA121A9BDC}" destId="{05FB57BB-1C02-4AF2-86B0-660246EB1F03}" srcOrd="0" destOrd="0" presId="urn:microsoft.com/office/officeart/2005/8/layout/gear1"/>
    <dgm:cxn modelId="{72EBD9EA-95EA-45AB-8C69-DB30E621E7DF}" type="presOf" srcId="{BE99372B-E90A-4446-9D69-13DA121A9BDC}" destId="{D800CE74-208C-4DEB-B858-625BDC85669F}" srcOrd="1" destOrd="0" presId="urn:microsoft.com/office/officeart/2005/8/layout/gear1"/>
    <dgm:cxn modelId="{8D73E581-9755-4AD8-A3A8-BB8CA112BDD2}" type="presParOf" srcId="{4F9E9CA4-0F35-41F0-AE41-F3381A307A23}" destId="{A9295FA8-13AA-4756-A7D0-BD3750066AF1}" srcOrd="0" destOrd="0" presId="urn:microsoft.com/office/officeart/2005/8/layout/gear1"/>
    <dgm:cxn modelId="{46872C51-5F28-4989-A93E-D9C0C26BA34F}" type="presParOf" srcId="{4F9E9CA4-0F35-41F0-AE41-F3381A307A23}" destId="{6F80E8A0-AB65-486F-BBFB-5465BA4DF562}" srcOrd="1" destOrd="0" presId="urn:microsoft.com/office/officeart/2005/8/layout/gear1"/>
    <dgm:cxn modelId="{CF4E56E3-8B16-471E-A816-BC1C0600CA77}" type="presParOf" srcId="{4F9E9CA4-0F35-41F0-AE41-F3381A307A23}" destId="{028BF127-84F0-4546-AE08-FC41F92D521A}" srcOrd="2" destOrd="0" presId="urn:microsoft.com/office/officeart/2005/8/layout/gear1"/>
    <dgm:cxn modelId="{5D464036-082F-4E1C-896D-892EEB3A94A8}" type="presParOf" srcId="{4F9E9CA4-0F35-41F0-AE41-F3381A307A23}" destId="{05FB57BB-1C02-4AF2-86B0-660246EB1F03}" srcOrd="3" destOrd="0" presId="urn:microsoft.com/office/officeart/2005/8/layout/gear1"/>
    <dgm:cxn modelId="{43BBA843-0078-4FC3-9CCF-7903FE69E3F5}" type="presParOf" srcId="{4F9E9CA4-0F35-41F0-AE41-F3381A307A23}" destId="{D800CE74-208C-4DEB-B858-625BDC85669F}" srcOrd="4" destOrd="0" presId="urn:microsoft.com/office/officeart/2005/8/layout/gear1"/>
    <dgm:cxn modelId="{B866CB03-2DF0-4E45-BF07-7E62F0FC4E46}" type="presParOf" srcId="{4F9E9CA4-0F35-41F0-AE41-F3381A307A23}" destId="{1FA703B4-D98B-4F1C-8DC7-24CFE83BF00F}" srcOrd="5" destOrd="0" presId="urn:microsoft.com/office/officeart/2005/8/layout/gear1"/>
    <dgm:cxn modelId="{42B8FFCA-8706-4856-9985-FF397A8C1142}" type="presParOf" srcId="{4F9E9CA4-0F35-41F0-AE41-F3381A307A23}" destId="{C1FD9A00-C5EC-43DC-AB50-77E5253B40E5}" srcOrd="6" destOrd="0" presId="urn:microsoft.com/office/officeart/2005/8/layout/gear1"/>
    <dgm:cxn modelId="{3B9AF8D2-03AE-475A-A394-9AB7EF890E36}" type="presParOf" srcId="{4F9E9CA4-0F35-41F0-AE41-F3381A307A23}" destId="{265D9890-8229-4B8A-8E6D-99593E6FFDC3}" srcOrd="7" destOrd="0" presId="urn:microsoft.com/office/officeart/2005/8/layout/gear1"/>
    <dgm:cxn modelId="{0A59E2C3-82FE-41D8-AFE8-E0F729E617DB}" type="presParOf" srcId="{4F9E9CA4-0F35-41F0-AE41-F3381A307A23}" destId="{CA59F208-70AE-48CE-9CF7-4618CA6280CE}" srcOrd="8" destOrd="0" presId="urn:microsoft.com/office/officeart/2005/8/layout/gear1"/>
    <dgm:cxn modelId="{2364CA7C-CD33-494B-8843-81DF01221E7C}" type="presParOf" srcId="{4F9E9CA4-0F35-41F0-AE41-F3381A307A23}" destId="{56B9ABB1-D64C-431F-A2CF-3435B86BEB45}" srcOrd="9" destOrd="0" presId="urn:microsoft.com/office/officeart/2005/8/layout/gear1"/>
    <dgm:cxn modelId="{57034C27-9811-4764-8366-A8766A9B6021}" type="presParOf" srcId="{4F9E9CA4-0F35-41F0-AE41-F3381A307A23}" destId="{EF9C6A63-57A1-4C80-83C5-27B09F0F2BF3}" srcOrd="10" destOrd="0" presId="urn:microsoft.com/office/officeart/2005/8/layout/gear1"/>
    <dgm:cxn modelId="{B06A7EFD-734E-4D60-B2B6-C8F7B18B9FCC}" type="presParOf" srcId="{4F9E9CA4-0F35-41F0-AE41-F3381A307A23}" destId="{527B8A01-03FC-4E12-8B59-2CB4B4C51004}" srcOrd="11" destOrd="0" presId="urn:microsoft.com/office/officeart/2005/8/layout/gear1"/>
    <dgm:cxn modelId="{54BB9C00-0943-4CE3-89D5-BEBCE24EE8D6}" type="presParOf" srcId="{4F9E9CA4-0F35-41F0-AE41-F3381A307A23}" destId="{D172189C-A554-4102-8EE8-E5433A9C04C4}"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FEF5D-2D28-419B-B933-7D91F90B5016}">
      <dsp:nvSpPr>
        <dsp:cNvPr id="0" name=""/>
        <dsp:cNvSpPr/>
      </dsp:nvSpPr>
      <dsp:spPr>
        <a:xfrm>
          <a:off x="4401008" y="-104687"/>
          <a:ext cx="1402867" cy="1393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dirty="0">
              <a:ln/>
              <a:effectLst/>
              <a:latin typeface="Times New Roman" pitchFamily="18"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dirty="0">
              <a:ln/>
              <a:effectLst/>
              <a:latin typeface="Times New Roman" pitchFamily="18" charset="0"/>
            </a:rPr>
            <a:t>Opšte odredbe i ciljevi programa</a:t>
          </a:r>
          <a:endParaRPr kumimoji="0" lang="en-US" sz="1800" b="0" i="0" u="none" strike="noStrike" kern="1200" cap="none" normalizeH="0" baseline="0" dirty="0">
            <a:ln/>
            <a:effectLst/>
            <a:latin typeface="Times New Roman" pitchFamily="18" charset="0"/>
          </a:endParaRPr>
        </a:p>
      </dsp:txBody>
      <dsp:txXfrm>
        <a:off x="4401008" y="-104687"/>
        <a:ext cx="1402867" cy="1393956"/>
      </dsp:txXfrm>
    </dsp:sp>
    <dsp:sp modelId="{99E37604-4E6F-4899-B9A3-F3BCC4D0B1AA}">
      <dsp:nvSpPr>
        <dsp:cNvPr id="0" name=""/>
        <dsp:cNvSpPr/>
      </dsp:nvSpPr>
      <dsp:spPr>
        <a:xfrm>
          <a:off x="1611192" y="161711"/>
          <a:ext cx="4992803" cy="4992803"/>
        </a:xfrm>
        <a:prstGeom prst="circularArrow">
          <a:avLst>
            <a:gd name="adj1" fmla="val 3763"/>
            <a:gd name="adj2" fmla="val 234758"/>
            <a:gd name="adj3" fmla="val 19827287"/>
            <a:gd name="adj4" fmla="val 19062866"/>
            <a:gd name="adj5" fmla="val 439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0C8D3D-0355-479E-A0FE-DD88FEFB11B8}">
      <dsp:nvSpPr>
        <dsp:cNvPr id="0" name=""/>
        <dsp:cNvSpPr/>
      </dsp:nvSpPr>
      <dsp:spPr>
        <a:xfrm>
          <a:off x="5618384" y="1666212"/>
          <a:ext cx="1449225" cy="963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dirty="0">
              <a:ln/>
              <a:effectLst/>
              <a:latin typeface="Times New Roman" pitchFamily="18"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dirty="0">
              <a:ln/>
              <a:effectLst/>
              <a:latin typeface="Times New Roman" pitchFamily="18" charset="0"/>
            </a:rPr>
            <a:t>Postupak identifikacije nadarenih</a:t>
          </a:r>
          <a:endParaRPr kumimoji="0" lang="en-US" sz="1800" b="0" i="0" u="none" strike="noStrike" kern="1200" cap="none" normalizeH="0" baseline="0" dirty="0">
            <a:ln/>
            <a:effectLst/>
            <a:latin typeface="Times New Roman" pitchFamily="18" charset="0"/>
          </a:endParaRPr>
        </a:p>
      </dsp:txBody>
      <dsp:txXfrm>
        <a:off x="5618384" y="1666212"/>
        <a:ext cx="1449225" cy="963369"/>
      </dsp:txXfrm>
    </dsp:sp>
    <dsp:sp modelId="{8482A355-42F7-4DAB-9BF0-4955B6D9A879}">
      <dsp:nvSpPr>
        <dsp:cNvPr id="0" name=""/>
        <dsp:cNvSpPr/>
      </dsp:nvSpPr>
      <dsp:spPr>
        <a:xfrm>
          <a:off x="1611192" y="161711"/>
          <a:ext cx="4992803" cy="4992803"/>
        </a:xfrm>
        <a:prstGeom prst="circularArrow">
          <a:avLst>
            <a:gd name="adj1" fmla="val 3763"/>
            <a:gd name="adj2" fmla="val 234758"/>
            <a:gd name="adj3" fmla="val 1230404"/>
            <a:gd name="adj4" fmla="val 21557222"/>
            <a:gd name="adj5" fmla="val 4390"/>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6152C1-9C2F-458A-8BE8-E8A5786C4B4B}">
      <dsp:nvSpPr>
        <dsp:cNvPr id="0" name=""/>
        <dsp:cNvSpPr/>
      </dsp:nvSpPr>
      <dsp:spPr>
        <a:xfrm>
          <a:off x="4899456" y="3606021"/>
          <a:ext cx="2001582" cy="963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dirty="0">
              <a:ln/>
              <a:effectLst/>
              <a:latin typeface="Times New Roman" pitchFamily="18" charset="0"/>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dirty="0">
              <a:ln/>
              <a:effectLst/>
              <a:latin typeface="Times New Roman" pitchFamily="18" charset="0"/>
            </a:rPr>
            <a:t>Izbor modela podučavanja/učenja</a:t>
          </a:r>
          <a:endParaRPr kumimoji="0" lang="en-US" sz="1800" b="0" i="0" u="none" strike="noStrike" kern="1200" cap="none" normalizeH="0" baseline="0" dirty="0">
            <a:ln/>
            <a:effectLst/>
            <a:latin typeface="Times New Roman" pitchFamily="18" charset="0"/>
          </a:endParaRPr>
        </a:p>
      </dsp:txBody>
      <dsp:txXfrm>
        <a:off x="4899456" y="3606021"/>
        <a:ext cx="2001582" cy="963369"/>
      </dsp:txXfrm>
    </dsp:sp>
    <dsp:sp modelId="{242277B4-77BB-4DC0-AE1B-96D4C539C0B0}">
      <dsp:nvSpPr>
        <dsp:cNvPr id="0" name=""/>
        <dsp:cNvSpPr/>
      </dsp:nvSpPr>
      <dsp:spPr>
        <a:xfrm>
          <a:off x="1611192" y="161711"/>
          <a:ext cx="4992803" cy="4992803"/>
        </a:xfrm>
        <a:prstGeom prst="circularArrow">
          <a:avLst>
            <a:gd name="adj1" fmla="val 3763"/>
            <a:gd name="adj2" fmla="val 234758"/>
            <a:gd name="adj3" fmla="val 4437628"/>
            <a:gd name="adj4" fmla="val 3388017"/>
            <a:gd name="adj5" fmla="val 439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731DD6-9C27-4A78-B3F4-656BCD892968}">
      <dsp:nvSpPr>
        <dsp:cNvPr id="0" name=""/>
        <dsp:cNvSpPr/>
      </dsp:nvSpPr>
      <dsp:spPr>
        <a:xfrm>
          <a:off x="3625909" y="4469318"/>
          <a:ext cx="963369" cy="963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a:ln/>
              <a:effectLst/>
              <a:latin typeface="Times New Roman" pitchFamily="18" charset="0"/>
            </a:rPr>
            <a:t>6.</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a:ln/>
              <a:effectLst/>
              <a:latin typeface="Times New Roman" pitchFamily="18" charset="0"/>
            </a:rPr>
            <a:t>Zadaci i strategije</a:t>
          </a:r>
          <a:endParaRPr kumimoji="0" lang="en-US" sz="1800" b="0" i="0" u="none" strike="noStrike" kern="1200" cap="none" normalizeH="0" baseline="0">
            <a:ln/>
            <a:effectLst/>
            <a:latin typeface="Times New Roman" pitchFamily="18" charset="0"/>
          </a:endParaRPr>
        </a:p>
      </dsp:txBody>
      <dsp:txXfrm>
        <a:off x="3625909" y="4469318"/>
        <a:ext cx="963369" cy="963369"/>
      </dsp:txXfrm>
    </dsp:sp>
    <dsp:sp modelId="{410134B1-BA58-4CAE-980B-371ADE3F2BFA}">
      <dsp:nvSpPr>
        <dsp:cNvPr id="0" name=""/>
        <dsp:cNvSpPr/>
      </dsp:nvSpPr>
      <dsp:spPr>
        <a:xfrm>
          <a:off x="1611192" y="161711"/>
          <a:ext cx="4992803" cy="4992803"/>
        </a:xfrm>
        <a:prstGeom prst="circularArrow">
          <a:avLst>
            <a:gd name="adj1" fmla="val 3763"/>
            <a:gd name="adj2" fmla="val 234758"/>
            <a:gd name="adj3" fmla="val 7177225"/>
            <a:gd name="adj4" fmla="val 6127614"/>
            <a:gd name="adj5" fmla="val 439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00DDD0-5F42-4B58-A990-FE4177B31FE4}">
      <dsp:nvSpPr>
        <dsp:cNvPr id="0" name=""/>
        <dsp:cNvSpPr/>
      </dsp:nvSpPr>
      <dsp:spPr>
        <a:xfrm>
          <a:off x="1483399" y="3606021"/>
          <a:ext cx="1663083" cy="963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dirty="0">
              <a:ln/>
              <a:effectLst/>
              <a:latin typeface="Times New Roman" pitchFamily="18" charset="0"/>
            </a:rPr>
            <a:t>7.</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dirty="0">
              <a:ln/>
              <a:effectLst/>
              <a:latin typeface="Times New Roman" pitchFamily="18" charset="0"/>
            </a:rPr>
            <a:t>Evaluacija</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dirty="0">
              <a:ln/>
              <a:effectLst/>
              <a:latin typeface="Times New Roman" pitchFamily="18" charset="0"/>
            </a:rPr>
            <a:t>i  praćenje</a:t>
          </a:r>
          <a:endParaRPr kumimoji="0" lang="en-US" sz="1800" b="0" i="0" u="none" strike="noStrike" kern="1200" cap="none" normalizeH="0" baseline="0" dirty="0">
            <a:ln/>
            <a:effectLst/>
            <a:latin typeface="Times New Roman" pitchFamily="18" charset="0"/>
          </a:endParaRPr>
        </a:p>
      </dsp:txBody>
      <dsp:txXfrm>
        <a:off x="1483399" y="3606021"/>
        <a:ext cx="1663083" cy="963369"/>
      </dsp:txXfrm>
    </dsp:sp>
    <dsp:sp modelId="{525DCD1E-12D9-4DEF-8AA8-C0318A33340C}">
      <dsp:nvSpPr>
        <dsp:cNvPr id="0" name=""/>
        <dsp:cNvSpPr/>
      </dsp:nvSpPr>
      <dsp:spPr>
        <a:xfrm>
          <a:off x="1611192" y="161711"/>
          <a:ext cx="4992803" cy="4992803"/>
        </a:xfrm>
        <a:prstGeom prst="circularArrow">
          <a:avLst>
            <a:gd name="adj1" fmla="val 3763"/>
            <a:gd name="adj2" fmla="val 234758"/>
            <a:gd name="adj3" fmla="val 10608020"/>
            <a:gd name="adj4" fmla="val 9334838"/>
            <a:gd name="adj5" fmla="val 439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DDD60B-FA6E-4E27-B2CF-ECB8A646A016}">
      <dsp:nvSpPr>
        <dsp:cNvPr id="0" name=""/>
        <dsp:cNvSpPr/>
      </dsp:nvSpPr>
      <dsp:spPr>
        <a:xfrm>
          <a:off x="1068390" y="1666212"/>
          <a:ext cx="1607602" cy="963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dirty="0">
              <a:ln/>
              <a:effectLst/>
              <a:latin typeface="Times New Roman" pitchFamily="18"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dirty="0">
              <a:ln/>
              <a:effectLst/>
              <a:latin typeface="Times New Roman" pitchFamily="18" charset="0"/>
            </a:rPr>
            <a:t>Definicija nadarenosti</a:t>
          </a:r>
          <a:endParaRPr kumimoji="0" lang="en-US" sz="1800" b="0" i="0" u="none" strike="noStrike" kern="1200" cap="none" normalizeH="0" baseline="0" dirty="0">
            <a:ln/>
            <a:effectLst/>
            <a:latin typeface="Times New Roman" pitchFamily="18" charset="0"/>
          </a:endParaRPr>
        </a:p>
      </dsp:txBody>
      <dsp:txXfrm>
        <a:off x="1068390" y="1666212"/>
        <a:ext cx="1607602" cy="963369"/>
      </dsp:txXfrm>
    </dsp:sp>
    <dsp:sp modelId="{9DF554FA-D4E3-450B-9109-399DEEA2E6E9}">
      <dsp:nvSpPr>
        <dsp:cNvPr id="0" name=""/>
        <dsp:cNvSpPr/>
      </dsp:nvSpPr>
      <dsp:spPr>
        <a:xfrm>
          <a:off x="1611192" y="161711"/>
          <a:ext cx="4992803" cy="4992803"/>
        </a:xfrm>
        <a:prstGeom prst="circularArrow">
          <a:avLst>
            <a:gd name="adj1" fmla="val 3763"/>
            <a:gd name="adj2" fmla="val 234758"/>
            <a:gd name="adj3" fmla="val 13187284"/>
            <a:gd name="adj4" fmla="val 12337955"/>
            <a:gd name="adj5" fmla="val 4390"/>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420364-E8E0-4DA5-9670-1BFF0FBEA200}">
      <dsp:nvSpPr>
        <dsp:cNvPr id="0" name=""/>
        <dsp:cNvSpPr/>
      </dsp:nvSpPr>
      <dsp:spPr>
        <a:xfrm>
          <a:off x="2131468" y="110606"/>
          <a:ext cx="1962556" cy="963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dirty="0">
              <a:ln/>
              <a:effectLst/>
              <a:latin typeface="Times New Roman" pitchFamily="18"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800" b="0" i="0" u="none" strike="noStrike" kern="1200" cap="none" normalizeH="0" baseline="0" dirty="0">
              <a:ln/>
              <a:effectLst/>
              <a:latin typeface="Times New Roman" pitchFamily="18" charset="0"/>
            </a:rPr>
            <a:t>Procjena potreba nadarenih učenika</a:t>
          </a:r>
          <a:endParaRPr kumimoji="0" lang="en-US" sz="1800" b="0" i="0" u="none" strike="noStrike" kern="1200" cap="none" normalizeH="0" baseline="0" dirty="0">
            <a:ln/>
            <a:effectLst/>
            <a:latin typeface="Times New Roman" pitchFamily="18" charset="0"/>
          </a:endParaRPr>
        </a:p>
      </dsp:txBody>
      <dsp:txXfrm>
        <a:off x="2131468" y="110606"/>
        <a:ext cx="1962556" cy="963369"/>
      </dsp:txXfrm>
    </dsp:sp>
    <dsp:sp modelId="{53A7EB65-DB54-4F18-9FB9-FF4223F81EBE}">
      <dsp:nvSpPr>
        <dsp:cNvPr id="0" name=""/>
        <dsp:cNvSpPr/>
      </dsp:nvSpPr>
      <dsp:spPr>
        <a:xfrm>
          <a:off x="1611192" y="161711"/>
          <a:ext cx="4992803" cy="4992803"/>
        </a:xfrm>
        <a:prstGeom prst="circularArrow">
          <a:avLst>
            <a:gd name="adj1" fmla="val 3763"/>
            <a:gd name="adj2" fmla="val 234758"/>
            <a:gd name="adj3" fmla="val 16406369"/>
            <a:gd name="adj4" fmla="val 16179655"/>
            <a:gd name="adj5" fmla="val 439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295FA8-13AA-4756-A7D0-BD3750066AF1}">
      <dsp:nvSpPr>
        <dsp:cNvPr id="0" name=""/>
        <dsp:cNvSpPr/>
      </dsp:nvSpPr>
      <dsp:spPr>
        <a:xfrm>
          <a:off x="2631892" y="1911812"/>
          <a:ext cx="2336659" cy="2336659"/>
        </a:xfrm>
        <a:prstGeom prst="gear9">
          <a:avLst/>
        </a:prstGeom>
        <a:solidFill>
          <a:srgbClr val="C00000"/>
        </a:solidFill>
        <a:ln w="6350" cap="flat" cmpd="sng" algn="ctr">
          <a:solidFill>
            <a:schemeClr val="accent1"/>
          </a:solidFill>
          <a:prstDash val="solid"/>
          <a:miter lim="800000"/>
        </a:ln>
        <a:effectLst/>
      </dsp:spPr>
      <dsp:style>
        <a:lnRef idx="1">
          <a:schemeClr val="accent1"/>
        </a:lnRef>
        <a:fillRef idx="3">
          <a:schemeClr val="accent1"/>
        </a:fillRef>
        <a:effectRef idx="2">
          <a:schemeClr val="accent1"/>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bs-Latn-BA" sz="1200" b="1" kern="1200" dirty="0"/>
            <a:t>Razvoj naučnog načina mišljenja:</a:t>
          </a:r>
        </a:p>
        <a:p>
          <a:pPr marL="0" lvl="0" indent="0" algn="ctr" defTabSz="533400">
            <a:lnSpc>
              <a:spcPct val="90000"/>
            </a:lnSpc>
            <a:spcBef>
              <a:spcPct val="0"/>
            </a:spcBef>
            <a:spcAft>
              <a:spcPct val="35000"/>
            </a:spcAft>
            <a:buNone/>
          </a:pPr>
          <a:r>
            <a:rPr lang="bs-Latn-BA" sz="1200" b="1" kern="1200" dirty="0"/>
            <a:t>Analitičke, praktične i kreativne vještine</a:t>
          </a:r>
          <a:endParaRPr lang="en-US" sz="1200" b="1" kern="1200" dirty="0"/>
        </a:p>
      </dsp:txBody>
      <dsp:txXfrm>
        <a:off x="3101664" y="2459163"/>
        <a:ext cx="1397115" cy="1201091"/>
      </dsp:txXfrm>
    </dsp:sp>
    <dsp:sp modelId="{05FB57BB-1C02-4AF2-86B0-660246EB1F03}">
      <dsp:nvSpPr>
        <dsp:cNvPr id="0" name=""/>
        <dsp:cNvSpPr/>
      </dsp:nvSpPr>
      <dsp:spPr>
        <a:xfrm>
          <a:off x="1296147" y="1368152"/>
          <a:ext cx="1651856" cy="1682106"/>
        </a:xfrm>
        <a:prstGeom prst="gear6">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bs-Latn-BA" sz="1000" b="1" kern="1200" dirty="0"/>
            <a:t>sposobnosti, znanja, vještine, vrijednosti</a:t>
          </a:r>
          <a:endParaRPr lang="en-US" sz="1000" b="1" kern="1200" dirty="0"/>
        </a:p>
      </dsp:txBody>
      <dsp:txXfrm>
        <a:off x="1712007" y="1790988"/>
        <a:ext cx="820136" cy="836434"/>
      </dsp:txXfrm>
    </dsp:sp>
    <dsp:sp modelId="{C1FD9A00-C5EC-43DC-AB50-77E5253B40E5}">
      <dsp:nvSpPr>
        <dsp:cNvPr id="0" name=""/>
        <dsp:cNvSpPr/>
      </dsp:nvSpPr>
      <dsp:spPr>
        <a:xfrm rot="20700000">
          <a:off x="2269107" y="197633"/>
          <a:ext cx="1741382" cy="1626889"/>
        </a:xfrm>
        <a:prstGeom prst="gear6">
          <a:avLst/>
        </a:prstGeom>
        <a:solidFill>
          <a:srgbClr val="92D050"/>
        </a:solidFill>
        <a:ln>
          <a:no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bs-Latn-BA" sz="1200" b="1" kern="1200" dirty="0"/>
            <a:t>Igra </a:t>
          </a:r>
          <a:endParaRPr lang="en-US" sz="1200" b="1" kern="1200" dirty="0"/>
        </a:p>
      </dsp:txBody>
      <dsp:txXfrm rot="-20700000">
        <a:off x="2657834" y="547667"/>
        <a:ext cx="963928" cy="926822"/>
      </dsp:txXfrm>
    </dsp:sp>
    <dsp:sp modelId="{EF9C6A63-57A1-4C80-83C5-27B09F0F2BF3}">
      <dsp:nvSpPr>
        <dsp:cNvPr id="0" name=""/>
        <dsp:cNvSpPr/>
      </dsp:nvSpPr>
      <dsp:spPr>
        <a:xfrm>
          <a:off x="2452812" y="1558877"/>
          <a:ext cx="2990924" cy="2990924"/>
        </a:xfrm>
        <a:prstGeom prst="circularArrow">
          <a:avLst>
            <a:gd name="adj1" fmla="val 4688"/>
            <a:gd name="adj2" fmla="val 299029"/>
            <a:gd name="adj3" fmla="val 2517510"/>
            <a:gd name="adj4" fmla="val 1585838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7B8A01-03FC-4E12-8B59-2CB4B4C51004}">
      <dsp:nvSpPr>
        <dsp:cNvPr id="0" name=""/>
        <dsp:cNvSpPr/>
      </dsp:nvSpPr>
      <dsp:spPr>
        <a:xfrm>
          <a:off x="971422" y="983268"/>
          <a:ext cx="2173093" cy="2173093"/>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172189C-A554-4102-8EE8-E5433A9C04C4}">
      <dsp:nvSpPr>
        <dsp:cNvPr id="0" name=""/>
        <dsp:cNvSpPr/>
      </dsp:nvSpPr>
      <dsp:spPr>
        <a:xfrm>
          <a:off x="1839068" y="-177835"/>
          <a:ext cx="2343032" cy="2343032"/>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989F5B-D534-033B-7B7C-EB5E422146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99A98F5-68C0-5588-09D9-21FBC6D81E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974144-C967-4622-A3A1-3D86E7032DD1}" type="datetimeFigureOut">
              <a:rPr lang="en-US" smtClean="0"/>
              <a:t>4/26/2024</a:t>
            </a:fld>
            <a:endParaRPr lang="en-US"/>
          </a:p>
        </p:txBody>
      </p:sp>
      <p:sp>
        <p:nvSpPr>
          <p:cNvPr id="4" name="Footer Placeholder 3">
            <a:extLst>
              <a:ext uri="{FF2B5EF4-FFF2-40B4-BE49-F238E27FC236}">
                <a16:creationId xmlns:a16="http://schemas.microsoft.com/office/drawing/2014/main" id="{A843E46A-FC5A-55BE-54FF-55537A80F30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1A316E9-0D9A-9595-D190-6B02AB4CC99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8E5D27-EBAC-4BB1-813E-8FAD36FAEBEC}" type="slidenum">
              <a:rPr lang="en-US" smtClean="0"/>
              <a:t>‹#›</a:t>
            </a:fld>
            <a:endParaRPr lang="en-US"/>
          </a:p>
        </p:txBody>
      </p:sp>
    </p:spTree>
    <p:extLst>
      <p:ext uri="{BB962C8B-B14F-4D97-AF65-F5344CB8AC3E}">
        <p14:creationId xmlns:p14="http://schemas.microsoft.com/office/powerpoint/2010/main" val="349756888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8F5E7F-211A-47B8-8002-B1E66B863C8E}" type="datetimeFigureOut">
              <a:rPr lang="en-US" smtClean="0"/>
              <a:t>4/26/2024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0D029-0890-4CBA-B7CA-C933900BA821}" type="slidenum">
              <a:rPr lang="en-US" smtClean="0"/>
              <a:t>‹#›</a:t>
            </a:fld>
            <a:endParaRPr lang="en-US"/>
          </a:p>
        </p:txBody>
      </p:sp>
    </p:spTree>
    <p:extLst>
      <p:ext uri="{BB962C8B-B14F-4D97-AF65-F5344CB8AC3E}">
        <p14:creationId xmlns:p14="http://schemas.microsoft.com/office/powerpoint/2010/main" val="186838726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0B838A-3FB0-4A63-B5E4-B4E919443776}" type="slidenum">
              <a:rPr lang="en-US" smtClean="0"/>
              <a:pPr/>
              <a:t>3</a:t>
            </a:fld>
            <a:endParaRPr lang="en-US"/>
          </a:p>
        </p:txBody>
      </p:sp>
      <p:sp>
        <p:nvSpPr>
          <p:cNvPr id="5" name="Header Placeholder 4">
            <a:extLst>
              <a:ext uri="{FF2B5EF4-FFF2-40B4-BE49-F238E27FC236}">
                <a16:creationId xmlns:a16="http://schemas.microsoft.com/office/drawing/2014/main" id="{CCB11789-D8AB-450E-A1E7-037858928F24}"/>
              </a:ext>
            </a:extLst>
          </p:cNvPr>
          <p:cNvSpPr>
            <a:spLocks noGrp="1"/>
          </p:cNvSpPr>
          <p:nvPr>
            <p:ph type="hdr" sz="quarter"/>
          </p:nvPr>
        </p:nvSpPr>
        <p:spPr/>
        <p:txBody>
          <a:bodyPr/>
          <a:lstStyle/>
          <a:p>
            <a:pPr>
              <a:defRPr/>
            </a:pPr>
            <a:endParaRPr lang="bs-Latn-B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eaLnBrk="1" hangingPunct="1">
              <a:lnSpc>
                <a:spcPct val="80000"/>
              </a:lnSpc>
            </a:pPr>
            <a:r>
              <a:rPr lang="pl-PL" sz="1200" b="1" dirty="0"/>
              <a:t>Prirodne sposobnosti</a:t>
            </a:r>
            <a:r>
              <a:rPr lang="pl-PL" sz="1200" dirty="0"/>
              <a:t>: početna tačka razvojnog procesa koji se odvija više ili manje spontano tokom ranog djetinjstva</a:t>
            </a:r>
          </a:p>
          <a:p>
            <a:pPr eaLnBrk="1" hangingPunct="1">
              <a:lnSpc>
                <a:spcPct val="80000"/>
              </a:lnSpc>
              <a:buFont typeface="Arial" pitchFamily="34" charset="0"/>
              <a:buChar char="•"/>
            </a:pPr>
            <a:r>
              <a:rPr lang="pl-PL" sz="1200" dirty="0"/>
              <a:t>Pod značajnim utjecajem nasljednih faktora; </a:t>
            </a:r>
          </a:p>
          <a:p>
            <a:pPr eaLnBrk="1" hangingPunct="1">
              <a:lnSpc>
                <a:spcPct val="80000"/>
              </a:lnSpc>
              <a:buFont typeface="Arial" pitchFamily="34" charset="0"/>
              <a:buChar char="•"/>
            </a:pPr>
            <a:r>
              <a:rPr lang="pl-PL" sz="1200" dirty="0"/>
              <a:t>Međutim, Gagné (1995) upozorava da označavanje ovih sposobnosti kao prirodnih još uvijek ne znači da su one fiksni urođeni entiteti stabilni u svojoj ekspresiji (osim za razvoj onih sposobnosti koje se mogu pripisati biološkoj maturaciji). </a:t>
            </a:r>
          </a:p>
          <a:p>
            <a:pPr eaLnBrk="1" hangingPunct="1">
              <a:lnSpc>
                <a:spcPct val="80000"/>
              </a:lnSpc>
              <a:buFont typeface="Arial" pitchFamily="34" charset="0"/>
              <a:buChar char="•"/>
            </a:pPr>
            <a:r>
              <a:rPr lang="pl-PL" sz="1200" dirty="0"/>
              <a:t>Naprotiv, razvoj ljudskih sposobnosti je u značajnoj mjeri pod utjecajem okolinskih stimulacija. </a:t>
            </a:r>
            <a:endParaRPr lang="en-US" sz="1200" dirty="0"/>
          </a:p>
          <a:p>
            <a:pPr eaLnBrk="1" hangingPunct="1"/>
            <a:r>
              <a:rPr lang="pl-PL" sz="1200" dirty="0"/>
              <a:t>“</a:t>
            </a:r>
            <a:r>
              <a:rPr lang="pl-PL" sz="1200" b="1" dirty="0"/>
              <a:t>Talenti</a:t>
            </a:r>
            <a:r>
              <a:rPr lang="pl-PL" sz="1200" dirty="0"/>
              <a:t> se progresivno javljaju kroz proces transformacija visokih sposobnosti u dobro uvježbane (trenirane) vještine u pojedinim područjima ljudske aktivnosti” (Gagné 2005). </a:t>
            </a:r>
            <a:r>
              <a:rPr lang="pl-PL" sz="1200" baseline="0" dirty="0"/>
              <a:t> </a:t>
            </a:r>
            <a:r>
              <a:rPr lang="pl-PL" sz="1200" dirty="0"/>
              <a:t>Velik broj vještina.</a:t>
            </a:r>
            <a:r>
              <a:rPr lang="en-US" sz="1200" dirty="0"/>
              <a:t> </a:t>
            </a:r>
            <a:endParaRPr lang="bs-Latn-BA" sz="1200" dirty="0"/>
          </a:p>
          <a:p>
            <a:pPr eaLnBrk="1" hangingPunct="1"/>
            <a:r>
              <a:rPr lang="it-IT" sz="1200" b="1" dirty="0"/>
              <a:t>Proces razvoja</a:t>
            </a:r>
            <a:r>
              <a:rPr lang="it-IT" sz="1200" dirty="0"/>
              <a:t> talentiranosti sastoji se u transformaciji specifičnih prirodnih sposobnosti u vještine kojima se definišu kompetencije ili ekspernosti u određenom zanimanju. </a:t>
            </a:r>
            <a:endParaRPr lang="bs-Latn-BA" sz="1200" dirty="0"/>
          </a:p>
          <a:p>
            <a:pPr eaLnBrk="1" hangingPunct="1"/>
            <a:r>
              <a:rPr lang="it-IT" sz="1200" dirty="0"/>
              <a:t>Gagné (2004) navodi četiri oblika razvojnih procesa: a) maturacija</a:t>
            </a:r>
            <a:r>
              <a:rPr lang="bs-Latn-BA" sz="1200" dirty="0"/>
              <a:t>, </a:t>
            </a:r>
            <a:r>
              <a:rPr lang="it-IT" sz="1200" dirty="0"/>
              <a:t>b) neformalno učenje</a:t>
            </a:r>
            <a:r>
              <a:rPr lang="bs-Latn-BA" sz="1200" dirty="0"/>
              <a:t>, </a:t>
            </a:r>
            <a:r>
              <a:rPr lang="it-IT" sz="1200" dirty="0"/>
              <a:t>c) formalno učenje izvan institucije i d) formalno institucionalno učenje. </a:t>
            </a:r>
            <a:endParaRPr lang="en-US" sz="1200" dirty="0"/>
          </a:p>
          <a:p>
            <a:pPr eaLnBrk="1" hangingPunct="1">
              <a:lnSpc>
                <a:spcPct val="90000"/>
              </a:lnSpc>
            </a:pPr>
            <a:r>
              <a:rPr lang="pl-PL" sz="1200" b="1" dirty="0"/>
              <a:t>Intrapersonalni katalizatori </a:t>
            </a:r>
            <a:r>
              <a:rPr lang="pl-PL" sz="1200" dirty="0"/>
              <a:t>opisuju se kao usmjerenost na optimalnu integraciju emocionalnog, spiritualnog, intelektualnog i fizičkog na svakom stadiju života, što podrazumijeva i prepoznavanje mogućnosti, relacija (uglavnom interpersonalnih), odluka i akcija kao resursa za odgovor na potrebe i razvijanje potencijala.</a:t>
            </a:r>
          </a:p>
          <a:p>
            <a:pPr eaLnBrk="1" hangingPunct="1">
              <a:lnSpc>
                <a:spcPct val="90000"/>
              </a:lnSpc>
            </a:pPr>
            <a:r>
              <a:rPr lang="pl-PL" sz="1200" dirty="0"/>
              <a:t>Fizičke karakteristike, motivaciju, samo-upravljanje i ličnost</a:t>
            </a:r>
            <a:r>
              <a:rPr lang="en-US" sz="120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pl-PL" b="1" dirty="0"/>
              <a:t>Okolinski katalizatori</a:t>
            </a:r>
            <a:r>
              <a:rPr lang="pl-PL" dirty="0"/>
              <a:t>: okruženje, osobe, mogućnosti, događaji </a:t>
            </a:r>
          </a:p>
          <a:p>
            <a:pPr eaLnBrk="1" hangingPunct="1">
              <a:lnSpc>
                <a:spcPct val="90000"/>
              </a:lnSpc>
            </a:pPr>
            <a:r>
              <a:rPr lang="pl-PL" sz="1200" dirty="0"/>
              <a:t>Gagné je element </a:t>
            </a:r>
            <a:r>
              <a:rPr lang="pl-PL" sz="1200" b="1" dirty="0"/>
              <a:t>“slučajnost</a:t>
            </a:r>
            <a:r>
              <a:rPr lang="pl-PL" sz="1200" dirty="0"/>
              <a:t>” preuzeo od Tannenbauma </a:t>
            </a:r>
          </a:p>
          <a:p>
            <a:pPr eaLnBrk="1" hangingPunct="1">
              <a:lnSpc>
                <a:spcPct val="90000"/>
              </a:lnSpc>
            </a:pPr>
            <a:r>
              <a:rPr lang="pl-PL" sz="1200" dirty="0"/>
              <a:t>Djeca nemaju kontrolu nad socioekonomskim statusom porodice u kojoj rastu. </a:t>
            </a:r>
          </a:p>
          <a:p>
            <a:pPr eaLnBrk="1" hangingPunct="1">
              <a:lnSpc>
                <a:spcPct val="90000"/>
              </a:lnSpc>
            </a:pPr>
            <a:r>
              <a:rPr lang="pl-PL" sz="1200" dirty="0"/>
              <a:t>Slučajnost se manifestira i u transmisiji nasljednih karakteristika. </a:t>
            </a:r>
          </a:p>
          <a:p>
            <a:pPr eaLnBrk="1" hangingPunct="1">
              <a:lnSpc>
                <a:spcPct val="90000"/>
              </a:lnSpc>
            </a:pPr>
            <a:r>
              <a:rPr lang="pl-PL" sz="1200" dirty="0"/>
              <a:t>Slučajnost utječe u određenom stepenu na sve elenemte modela, osim na process razvoja talentiranosti. </a:t>
            </a: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pl-PL" dirty="0"/>
          </a:p>
          <a:p>
            <a:pPr marL="0" marR="0" indent="0" algn="l" defTabSz="914400" rtl="0" eaLnBrk="1" fontAlgn="auto" latinLnBrk="0" hangingPunct="1">
              <a:lnSpc>
                <a:spcPct val="100000"/>
              </a:lnSpc>
              <a:spcBef>
                <a:spcPts val="0"/>
              </a:spcBef>
              <a:spcAft>
                <a:spcPts val="0"/>
              </a:spcAft>
              <a:buClrTx/>
              <a:buSzTx/>
              <a:buFontTx/>
              <a:buNone/>
              <a:tabLst/>
              <a:defRPr/>
            </a:pPr>
            <a:r>
              <a:rPr lang="pl-PL" sz="1200" b="1" dirty="0"/>
              <a:t>Ne postoji jednosmjerna kauzalna relacija između komponenti (izuzev relacije nadarenost – talenat)</a:t>
            </a:r>
            <a:r>
              <a:rPr lang="pl-PL" sz="1200" dirty="0"/>
              <a:t>. Sve komponente su u međusobnoj bidirektnoj interakciji na vrlo kompleksan način. Osim toga, sklopovi interakcija razlikuju se od pojedinca do pojedinca. </a:t>
            </a:r>
            <a:endParaRPr lang="en-US" sz="1200" dirty="0"/>
          </a:p>
          <a:p>
            <a:pPr eaLnBrk="1" hangingPunct="1"/>
            <a:endParaRPr lang="en-US" sz="1200" dirty="0"/>
          </a:p>
          <a:p>
            <a:endParaRPr lang="en-US" dirty="0"/>
          </a:p>
        </p:txBody>
      </p:sp>
      <p:sp>
        <p:nvSpPr>
          <p:cNvPr id="4" name="Slide Number Placeholder 3"/>
          <p:cNvSpPr>
            <a:spLocks noGrp="1"/>
          </p:cNvSpPr>
          <p:nvPr>
            <p:ph type="sldNum" sz="quarter" idx="10"/>
          </p:nvPr>
        </p:nvSpPr>
        <p:spPr/>
        <p:txBody>
          <a:bodyPr/>
          <a:lstStyle/>
          <a:p>
            <a:fld id="{B20B838A-3FB0-4A63-B5E4-B4E919443776}" type="slidenum">
              <a:rPr lang="en-US" smtClean="0"/>
              <a:pPr/>
              <a:t>13</a:t>
            </a:fld>
            <a:endParaRPr lang="en-US"/>
          </a:p>
        </p:txBody>
      </p:sp>
      <p:sp>
        <p:nvSpPr>
          <p:cNvPr id="5" name="Header Placeholder 4">
            <a:extLst>
              <a:ext uri="{FF2B5EF4-FFF2-40B4-BE49-F238E27FC236}">
                <a16:creationId xmlns:a16="http://schemas.microsoft.com/office/drawing/2014/main" id="{4E5848EF-34B6-4829-860B-0526AC011EE2}"/>
              </a:ext>
            </a:extLst>
          </p:cNvPr>
          <p:cNvSpPr>
            <a:spLocks noGrp="1"/>
          </p:cNvSpPr>
          <p:nvPr>
            <p:ph type="hdr" sz="quarter"/>
          </p:nvPr>
        </p:nvSpPr>
        <p:spPr/>
        <p:txBody>
          <a:bodyPr/>
          <a:lstStyle/>
          <a:p>
            <a:pPr>
              <a:defRPr/>
            </a:pPr>
            <a:endParaRPr lang="bs-Latn-B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hr-HR" sz="1200" dirty="0"/>
              <a:t>Prema Teoriji prilagodbe radu (Lofquist i Dawis 1991, prema Lubinski 2000) kompetentnost u obavljanju određenog posla (odnosno u ispunjavanju školskih obaveza i zadataka) i osjećaj zadovoljstva koje pruža posao (odnosno školsko okruženje) glavni su kriteriji adekvatne prilagodbe osobe radnoj sredini. </a:t>
            </a:r>
          </a:p>
          <a:p>
            <a:pPr>
              <a:lnSpc>
                <a:spcPct val="80000"/>
              </a:lnSpc>
              <a:buFont typeface="Wingdings" pitchFamily="2" charset="2"/>
              <a:buNone/>
            </a:pPr>
            <a:endParaRPr lang="hr-HR" sz="1200" dirty="0"/>
          </a:p>
          <a:p>
            <a:pPr>
              <a:lnSpc>
                <a:spcPct val="80000"/>
              </a:lnSpc>
            </a:pPr>
            <a:r>
              <a:rPr lang="hr-HR" sz="1200" dirty="0"/>
              <a:t>Idealna sredina je ona koja odgovara karakteristikama ličnosti pojedinca, pa se optimalni razvoj ličnosti postiže kada su potrebe pojedinca zadovoljene a njegove sposobnosti na odgovarajući način potaknute.</a:t>
            </a:r>
            <a:r>
              <a:rPr lang="en-US" sz="1200" dirty="0"/>
              <a:t> </a:t>
            </a:r>
            <a:endParaRPr lang="hr-HR" sz="1200" dirty="0"/>
          </a:p>
          <a:p>
            <a:endParaRPr lang="en-US" dirty="0"/>
          </a:p>
        </p:txBody>
      </p:sp>
      <p:sp>
        <p:nvSpPr>
          <p:cNvPr id="4" name="Slide Number Placeholder 3"/>
          <p:cNvSpPr>
            <a:spLocks noGrp="1"/>
          </p:cNvSpPr>
          <p:nvPr>
            <p:ph type="sldNum" sz="quarter" idx="10"/>
          </p:nvPr>
        </p:nvSpPr>
        <p:spPr/>
        <p:txBody>
          <a:bodyPr/>
          <a:lstStyle/>
          <a:p>
            <a:fld id="{B20B838A-3FB0-4A63-B5E4-B4E919443776}" type="slidenum">
              <a:rPr lang="en-US" smtClean="0"/>
              <a:pPr/>
              <a:t>15</a:t>
            </a:fld>
            <a:endParaRPr lang="en-US"/>
          </a:p>
        </p:txBody>
      </p:sp>
      <p:sp>
        <p:nvSpPr>
          <p:cNvPr id="5" name="Header Placeholder 4">
            <a:extLst>
              <a:ext uri="{FF2B5EF4-FFF2-40B4-BE49-F238E27FC236}">
                <a16:creationId xmlns:a16="http://schemas.microsoft.com/office/drawing/2014/main" id="{FB0CD808-C44D-4D02-B89D-023810B76794}"/>
              </a:ext>
            </a:extLst>
          </p:cNvPr>
          <p:cNvSpPr>
            <a:spLocks noGrp="1"/>
          </p:cNvSpPr>
          <p:nvPr>
            <p:ph type="hdr" sz="quarter"/>
          </p:nvPr>
        </p:nvSpPr>
        <p:spPr/>
        <p:txBody>
          <a:bodyPr/>
          <a:lstStyle/>
          <a:p>
            <a:pPr>
              <a:defRPr/>
            </a:pPr>
            <a:endParaRPr lang="bs-Latn-B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4188CD17-F6DE-D54E-E950-7F64347E6E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FF79DFBB-35B4-25CC-17F0-928572C295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s-Latn-BA" altLang="en-US"/>
          </a:p>
        </p:txBody>
      </p:sp>
      <p:sp>
        <p:nvSpPr>
          <p:cNvPr id="35844" name="Slide Number Placeholder 3">
            <a:extLst>
              <a:ext uri="{FF2B5EF4-FFF2-40B4-BE49-F238E27FC236}">
                <a16:creationId xmlns:a16="http://schemas.microsoft.com/office/drawing/2014/main" id="{A0B5B823-0206-4D64-E83A-44A73995FF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C983C31-BA6A-4EEE-A99C-9D6BBDD09C75}" type="slidenum">
              <a:rPr lang="en-US" altLang="en-US">
                <a:latin typeface="Arial" panose="020B0604020202020204" pitchFamily="34" charset="0"/>
              </a:rPr>
              <a:pPr eaLnBrk="1" hangingPunct="1">
                <a:spcBef>
                  <a:spcPct val="0"/>
                </a:spcBef>
              </a:pPr>
              <a:t>22</a:t>
            </a:fld>
            <a:endParaRPr lang="en-US" altLang="en-US">
              <a:latin typeface="Arial" panose="020B0604020202020204" pitchFamily="34" charset="0"/>
            </a:endParaRPr>
          </a:p>
        </p:txBody>
      </p:sp>
      <p:sp>
        <p:nvSpPr>
          <p:cNvPr id="2" name="Header Placeholder 1">
            <a:extLst>
              <a:ext uri="{FF2B5EF4-FFF2-40B4-BE49-F238E27FC236}">
                <a16:creationId xmlns:a16="http://schemas.microsoft.com/office/drawing/2014/main" id="{95B670E2-9999-4B4D-93D5-9618A6609BC4}"/>
              </a:ext>
            </a:extLst>
          </p:cNvPr>
          <p:cNvSpPr>
            <a:spLocks noGrp="1"/>
          </p:cNvSpPr>
          <p:nvPr>
            <p:ph type="hdr" sz="quarter"/>
          </p:nvPr>
        </p:nvSpPr>
        <p:spPr/>
        <p:txBody>
          <a:bodyPr/>
          <a:lstStyle/>
          <a:p>
            <a:pPr>
              <a:defRPr/>
            </a:pPr>
            <a:endParaRPr lang="bs-Latn-B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74AE1FB-4E41-40DB-831F-53FA450AE044}" type="datetime1">
              <a:rPr lang="en-US" smtClean="0"/>
              <a:t>4/26/2024</a:t>
            </a:fld>
            <a:endParaRPr lang="en-US"/>
          </a:p>
        </p:txBody>
      </p:sp>
      <p:sp>
        <p:nvSpPr>
          <p:cNvPr id="5" name="Footer Placeholder 4"/>
          <p:cNvSpPr>
            <a:spLocks noGrp="1"/>
          </p:cNvSpPr>
          <p:nvPr>
            <p:ph type="ftr" sz="quarter" idx="11"/>
          </p:nvPr>
        </p:nvSpPr>
        <p:spPr/>
        <p:txBody>
          <a:bodyPr/>
          <a:lstStyle/>
          <a:p>
            <a:r>
              <a:rPr lang="en-US"/>
              <a:t>Stručno usavršavanje, august 2022. godine</a:t>
            </a:r>
          </a:p>
        </p:txBody>
      </p:sp>
      <p:sp>
        <p:nvSpPr>
          <p:cNvPr id="6" name="Slide Number Placeholder 5"/>
          <p:cNvSpPr>
            <a:spLocks noGrp="1"/>
          </p:cNvSpPr>
          <p:nvPr>
            <p:ph type="sldNum" sz="quarter" idx="12"/>
          </p:nvPr>
        </p:nvSpPr>
        <p:spPr/>
        <p:txBody>
          <a:bodyPr/>
          <a:lstStyle/>
          <a:p>
            <a:fld id="{E58EF0E4-FD17-4734-B817-A60335821929}" type="slidenum">
              <a:rPr lang="en-US" smtClean="0"/>
              <a:t>‹#›</a:t>
            </a:fld>
            <a:endParaRPr lang="en-US"/>
          </a:p>
        </p:txBody>
      </p:sp>
    </p:spTree>
    <p:extLst>
      <p:ext uri="{BB962C8B-B14F-4D97-AF65-F5344CB8AC3E}">
        <p14:creationId xmlns:p14="http://schemas.microsoft.com/office/powerpoint/2010/main" val="2364272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2D4008-3F30-4783-9EF1-B5BDD5EAA0D2}" type="datetime1">
              <a:rPr lang="en-US" smtClean="0"/>
              <a:t>4/26/2024</a:t>
            </a:fld>
            <a:endParaRPr lang="en-US"/>
          </a:p>
        </p:txBody>
      </p:sp>
      <p:sp>
        <p:nvSpPr>
          <p:cNvPr id="5" name="Footer Placeholder 4"/>
          <p:cNvSpPr>
            <a:spLocks noGrp="1"/>
          </p:cNvSpPr>
          <p:nvPr>
            <p:ph type="ftr" sz="quarter" idx="11"/>
          </p:nvPr>
        </p:nvSpPr>
        <p:spPr/>
        <p:txBody>
          <a:bodyPr/>
          <a:lstStyle/>
          <a:p>
            <a:r>
              <a:rPr lang="en-US"/>
              <a:t>Stručno usavršavanje, august 2022. godine</a:t>
            </a:r>
          </a:p>
        </p:txBody>
      </p:sp>
      <p:sp>
        <p:nvSpPr>
          <p:cNvPr id="6" name="Slide Number Placeholder 5"/>
          <p:cNvSpPr>
            <a:spLocks noGrp="1"/>
          </p:cNvSpPr>
          <p:nvPr>
            <p:ph type="sldNum" sz="quarter" idx="12"/>
          </p:nvPr>
        </p:nvSpPr>
        <p:spPr/>
        <p:txBody>
          <a:bodyPr/>
          <a:lstStyle/>
          <a:p>
            <a:fld id="{E58EF0E4-FD17-4734-B817-A60335821929}" type="slidenum">
              <a:rPr lang="en-US" smtClean="0"/>
              <a:t>‹#›</a:t>
            </a:fld>
            <a:endParaRPr lang="en-US"/>
          </a:p>
        </p:txBody>
      </p:sp>
    </p:spTree>
    <p:extLst>
      <p:ext uri="{BB962C8B-B14F-4D97-AF65-F5344CB8AC3E}">
        <p14:creationId xmlns:p14="http://schemas.microsoft.com/office/powerpoint/2010/main" val="1797974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D11906-1218-44B6-93DF-B9F02C667D54}" type="datetime1">
              <a:rPr lang="en-US" smtClean="0"/>
              <a:t>4/26/2024</a:t>
            </a:fld>
            <a:endParaRPr lang="en-US"/>
          </a:p>
        </p:txBody>
      </p:sp>
      <p:sp>
        <p:nvSpPr>
          <p:cNvPr id="5" name="Footer Placeholder 4"/>
          <p:cNvSpPr>
            <a:spLocks noGrp="1"/>
          </p:cNvSpPr>
          <p:nvPr>
            <p:ph type="ftr" sz="quarter" idx="11"/>
          </p:nvPr>
        </p:nvSpPr>
        <p:spPr/>
        <p:txBody>
          <a:bodyPr/>
          <a:lstStyle/>
          <a:p>
            <a:r>
              <a:rPr lang="en-US"/>
              <a:t>Stručno usavršavanje, august 2022. godine</a:t>
            </a:r>
          </a:p>
        </p:txBody>
      </p:sp>
      <p:sp>
        <p:nvSpPr>
          <p:cNvPr id="6" name="Slide Number Placeholder 5"/>
          <p:cNvSpPr>
            <a:spLocks noGrp="1"/>
          </p:cNvSpPr>
          <p:nvPr>
            <p:ph type="sldNum" sz="quarter" idx="12"/>
          </p:nvPr>
        </p:nvSpPr>
        <p:spPr/>
        <p:txBody>
          <a:bodyPr/>
          <a:lstStyle/>
          <a:p>
            <a:fld id="{E58EF0E4-FD17-4734-B817-A60335821929}" type="slidenum">
              <a:rPr lang="en-US" smtClean="0"/>
              <a:t>‹#›</a:t>
            </a:fld>
            <a:endParaRPr lang="en-US"/>
          </a:p>
        </p:txBody>
      </p:sp>
    </p:spTree>
    <p:extLst>
      <p:ext uri="{BB962C8B-B14F-4D97-AF65-F5344CB8AC3E}">
        <p14:creationId xmlns:p14="http://schemas.microsoft.com/office/powerpoint/2010/main" val="830679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032000" y="190500"/>
            <a:ext cx="9347200" cy="582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AC43E90-3BD4-4DC2-8A44-16A33D82F31B}" type="slidenum">
              <a:rPr lang="en-US"/>
              <a:pPr>
                <a:defRPr/>
              </a:pPr>
              <a:t>‹#›</a:t>
            </a:fld>
            <a:endParaRPr lang="en-US"/>
          </a:p>
        </p:txBody>
      </p:sp>
    </p:spTree>
    <p:extLst>
      <p:ext uri="{BB962C8B-B14F-4D97-AF65-F5344CB8AC3E}">
        <p14:creationId xmlns:p14="http://schemas.microsoft.com/office/powerpoint/2010/main" val="1045648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E62933-D281-49FA-A9DB-26F2E9FFDB70}"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7DBAF-67CA-4254-9EF8-90D4ADB73039}" type="slidenum">
              <a:rPr lang="en-US" smtClean="0"/>
              <a:t>‹#›</a:t>
            </a:fld>
            <a:endParaRPr lang="en-US"/>
          </a:p>
        </p:txBody>
      </p:sp>
    </p:spTree>
    <p:extLst>
      <p:ext uri="{BB962C8B-B14F-4D97-AF65-F5344CB8AC3E}">
        <p14:creationId xmlns:p14="http://schemas.microsoft.com/office/powerpoint/2010/main" val="3779083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62933-D281-49FA-A9DB-26F2E9FFDB70}"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7DBAF-67CA-4254-9EF8-90D4ADB73039}" type="slidenum">
              <a:rPr lang="en-US" smtClean="0"/>
              <a:t>‹#›</a:t>
            </a:fld>
            <a:endParaRPr lang="en-US"/>
          </a:p>
        </p:txBody>
      </p:sp>
    </p:spTree>
    <p:extLst>
      <p:ext uri="{BB962C8B-B14F-4D97-AF65-F5344CB8AC3E}">
        <p14:creationId xmlns:p14="http://schemas.microsoft.com/office/powerpoint/2010/main" val="2132581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E62933-D281-49FA-A9DB-26F2E9FFDB70}"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7DBAF-67CA-4254-9EF8-90D4ADB73039}" type="slidenum">
              <a:rPr lang="en-US" smtClean="0"/>
              <a:t>‹#›</a:t>
            </a:fld>
            <a:endParaRPr lang="en-US"/>
          </a:p>
        </p:txBody>
      </p:sp>
    </p:spTree>
    <p:extLst>
      <p:ext uri="{BB962C8B-B14F-4D97-AF65-F5344CB8AC3E}">
        <p14:creationId xmlns:p14="http://schemas.microsoft.com/office/powerpoint/2010/main" val="302502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E62933-D281-49FA-A9DB-26F2E9FFDB70}" type="datetimeFigureOut">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7DBAF-67CA-4254-9EF8-90D4ADB73039}" type="slidenum">
              <a:rPr lang="en-US" smtClean="0"/>
              <a:t>‹#›</a:t>
            </a:fld>
            <a:endParaRPr lang="en-US"/>
          </a:p>
        </p:txBody>
      </p:sp>
    </p:spTree>
    <p:extLst>
      <p:ext uri="{BB962C8B-B14F-4D97-AF65-F5344CB8AC3E}">
        <p14:creationId xmlns:p14="http://schemas.microsoft.com/office/powerpoint/2010/main" val="3603561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E62933-D281-49FA-A9DB-26F2E9FFDB70}" type="datetimeFigureOut">
              <a:rPr lang="en-US" smtClean="0"/>
              <a:t>4/26/2024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D7DBAF-67CA-4254-9EF8-90D4ADB73039}" type="slidenum">
              <a:rPr lang="en-US" smtClean="0"/>
              <a:t>‹#›</a:t>
            </a:fld>
            <a:endParaRPr lang="en-US"/>
          </a:p>
        </p:txBody>
      </p:sp>
    </p:spTree>
    <p:extLst>
      <p:ext uri="{BB962C8B-B14F-4D97-AF65-F5344CB8AC3E}">
        <p14:creationId xmlns:p14="http://schemas.microsoft.com/office/powerpoint/2010/main" val="6059121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E62933-D281-49FA-A9DB-26F2E9FFDB70}" type="datetimeFigureOut">
              <a:rPr lang="en-US" smtClean="0"/>
              <a:t>4/26/2024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D7DBAF-67CA-4254-9EF8-90D4ADB73039}" type="slidenum">
              <a:rPr lang="en-US" smtClean="0"/>
              <a:t>‹#›</a:t>
            </a:fld>
            <a:endParaRPr lang="en-US"/>
          </a:p>
        </p:txBody>
      </p:sp>
    </p:spTree>
    <p:extLst>
      <p:ext uri="{BB962C8B-B14F-4D97-AF65-F5344CB8AC3E}">
        <p14:creationId xmlns:p14="http://schemas.microsoft.com/office/powerpoint/2010/main" val="1552098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62933-D281-49FA-A9DB-26F2E9FFDB70}" type="datetimeFigureOut">
              <a:rPr lang="en-US" smtClean="0"/>
              <a:t>4/26/2024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D7DBAF-67CA-4254-9EF8-90D4ADB73039}" type="slidenum">
              <a:rPr lang="en-US" smtClean="0"/>
              <a:t>‹#›</a:t>
            </a:fld>
            <a:endParaRPr lang="en-US"/>
          </a:p>
        </p:txBody>
      </p:sp>
    </p:spTree>
    <p:extLst>
      <p:ext uri="{BB962C8B-B14F-4D97-AF65-F5344CB8AC3E}">
        <p14:creationId xmlns:p14="http://schemas.microsoft.com/office/powerpoint/2010/main" val="364572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D6B475-E7E9-4736-800A-4C071DDB9696}" type="datetime1">
              <a:rPr lang="en-US" smtClean="0"/>
              <a:t>4/26/2024</a:t>
            </a:fld>
            <a:endParaRPr lang="en-US"/>
          </a:p>
        </p:txBody>
      </p:sp>
      <p:sp>
        <p:nvSpPr>
          <p:cNvPr id="5" name="Footer Placeholder 4"/>
          <p:cNvSpPr>
            <a:spLocks noGrp="1"/>
          </p:cNvSpPr>
          <p:nvPr>
            <p:ph type="ftr" sz="quarter" idx="11"/>
          </p:nvPr>
        </p:nvSpPr>
        <p:spPr/>
        <p:txBody>
          <a:bodyPr/>
          <a:lstStyle/>
          <a:p>
            <a:r>
              <a:rPr lang="en-US"/>
              <a:t>Stručno usavršavanje, august 2022. godine</a:t>
            </a:r>
          </a:p>
        </p:txBody>
      </p:sp>
      <p:sp>
        <p:nvSpPr>
          <p:cNvPr id="6" name="Slide Number Placeholder 5"/>
          <p:cNvSpPr>
            <a:spLocks noGrp="1"/>
          </p:cNvSpPr>
          <p:nvPr>
            <p:ph type="sldNum" sz="quarter" idx="12"/>
          </p:nvPr>
        </p:nvSpPr>
        <p:spPr/>
        <p:txBody>
          <a:bodyPr/>
          <a:lstStyle/>
          <a:p>
            <a:fld id="{E58EF0E4-FD17-4734-B817-A60335821929}" type="slidenum">
              <a:rPr lang="en-US" smtClean="0"/>
              <a:t>‹#›</a:t>
            </a:fld>
            <a:endParaRPr lang="en-US"/>
          </a:p>
        </p:txBody>
      </p:sp>
    </p:spTree>
    <p:extLst>
      <p:ext uri="{BB962C8B-B14F-4D97-AF65-F5344CB8AC3E}">
        <p14:creationId xmlns:p14="http://schemas.microsoft.com/office/powerpoint/2010/main" val="21263057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E62933-D281-49FA-A9DB-26F2E9FFDB70}" type="datetimeFigureOut">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7DBAF-67CA-4254-9EF8-90D4ADB73039}" type="slidenum">
              <a:rPr lang="en-US" smtClean="0"/>
              <a:t>‹#›</a:t>
            </a:fld>
            <a:endParaRPr lang="en-US"/>
          </a:p>
        </p:txBody>
      </p:sp>
    </p:spTree>
    <p:extLst>
      <p:ext uri="{BB962C8B-B14F-4D97-AF65-F5344CB8AC3E}">
        <p14:creationId xmlns:p14="http://schemas.microsoft.com/office/powerpoint/2010/main" val="39320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E62933-D281-49FA-A9DB-26F2E9FFDB70}" type="datetimeFigureOut">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7DBAF-67CA-4254-9EF8-90D4ADB73039}" type="slidenum">
              <a:rPr lang="en-US" smtClean="0"/>
              <a:t>‹#›</a:t>
            </a:fld>
            <a:endParaRPr lang="en-US"/>
          </a:p>
        </p:txBody>
      </p:sp>
    </p:spTree>
    <p:extLst>
      <p:ext uri="{BB962C8B-B14F-4D97-AF65-F5344CB8AC3E}">
        <p14:creationId xmlns:p14="http://schemas.microsoft.com/office/powerpoint/2010/main" val="42784176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62933-D281-49FA-A9DB-26F2E9FFDB70}"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7DBAF-67CA-4254-9EF8-90D4ADB73039}" type="slidenum">
              <a:rPr lang="en-US" smtClean="0"/>
              <a:t>‹#›</a:t>
            </a:fld>
            <a:endParaRPr lang="en-US"/>
          </a:p>
        </p:txBody>
      </p:sp>
    </p:spTree>
    <p:extLst>
      <p:ext uri="{BB962C8B-B14F-4D97-AF65-F5344CB8AC3E}">
        <p14:creationId xmlns:p14="http://schemas.microsoft.com/office/powerpoint/2010/main" val="9191180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62933-D281-49FA-A9DB-26F2E9FFDB70}"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7DBAF-67CA-4254-9EF8-90D4ADB73039}" type="slidenum">
              <a:rPr lang="en-US" smtClean="0"/>
              <a:t>‹#›</a:t>
            </a:fld>
            <a:endParaRPr lang="en-US"/>
          </a:p>
        </p:txBody>
      </p:sp>
    </p:spTree>
    <p:extLst>
      <p:ext uri="{BB962C8B-B14F-4D97-AF65-F5344CB8AC3E}">
        <p14:creationId xmlns:p14="http://schemas.microsoft.com/office/powerpoint/2010/main" val="15585937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E62933-D281-49FA-A9DB-26F2E9FFDB70}" type="datetimeFigureOut">
              <a:rPr lang="en-US" smtClean="0"/>
              <a:t>4/26/2024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D7DBAF-67CA-4254-9EF8-90D4ADB73039}" type="slidenum">
              <a:rPr lang="en-US" smtClean="0"/>
              <a:t>‹#›</a:t>
            </a:fld>
            <a:endParaRPr lang="en-US"/>
          </a:p>
        </p:txBody>
      </p:sp>
    </p:spTree>
    <p:extLst>
      <p:ext uri="{BB962C8B-B14F-4D97-AF65-F5344CB8AC3E}">
        <p14:creationId xmlns:p14="http://schemas.microsoft.com/office/powerpoint/2010/main" val="3314371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F1EE6B-72BE-4D75-9286-4017B5894E7C}" type="datetime1">
              <a:rPr lang="en-US" smtClean="0"/>
              <a:t>4/26/2024</a:t>
            </a:fld>
            <a:endParaRPr lang="en-US"/>
          </a:p>
        </p:txBody>
      </p:sp>
      <p:sp>
        <p:nvSpPr>
          <p:cNvPr id="5" name="Footer Placeholder 4"/>
          <p:cNvSpPr>
            <a:spLocks noGrp="1"/>
          </p:cNvSpPr>
          <p:nvPr>
            <p:ph type="ftr" sz="quarter" idx="11"/>
          </p:nvPr>
        </p:nvSpPr>
        <p:spPr/>
        <p:txBody>
          <a:bodyPr/>
          <a:lstStyle/>
          <a:p>
            <a:r>
              <a:rPr lang="en-US"/>
              <a:t>Stručno usavršavanje, august 2022. godine</a:t>
            </a:r>
          </a:p>
        </p:txBody>
      </p:sp>
      <p:sp>
        <p:nvSpPr>
          <p:cNvPr id="6" name="Slide Number Placeholder 5"/>
          <p:cNvSpPr>
            <a:spLocks noGrp="1"/>
          </p:cNvSpPr>
          <p:nvPr>
            <p:ph type="sldNum" sz="quarter" idx="12"/>
          </p:nvPr>
        </p:nvSpPr>
        <p:spPr/>
        <p:txBody>
          <a:bodyPr/>
          <a:lstStyle/>
          <a:p>
            <a:fld id="{E58EF0E4-FD17-4734-B817-A60335821929}" type="slidenum">
              <a:rPr lang="en-US" smtClean="0"/>
              <a:t>‹#›</a:t>
            </a:fld>
            <a:endParaRPr lang="en-US"/>
          </a:p>
        </p:txBody>
      </p:sp>
    </p:spTree>
    <p:extLst>
      <p:ext uri="{BB962C8B-B14F-4D97-AF65-F5344CB8AC3E}">
        <p14:creationId xmlns:p14="http://schemas.microsoft.com/office/powerpoint/2010/main" val="310548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E9141C-42DF-447F-986F-AB2C2A101806}" type="datetime1">
              <a:rPr lang="en-US" smtClean="0"/>
              <a:t>4/26/2024</a:t>
            </a:fld>
            <a:endParaRPr lang="en-US"/>
          </a:p>
        </p:txBody>
      </p:sp>
      <p:sp>
        <p:nvSpPr>
          <p:cNvPr id="6" name="Footer Placeholder 5"/>
          <p:cNvSpPr>
            <a:spLocks noGrp="1"/>
          </p:cNvSpPr>
          <p:nvPr>
            <p:ph type="ftr" sz="quarter" idx="11"/>
          </p:nvPr>
        </p:nvSpPr>
        <p:spPr/>
        <p:txBody>
          <a:bodyPr/>
          <a:lstStyle/>
          <a:p>
            <a:r>
              <a:rPr lang="en-US"/>
              <a:t>Stručno usavršavanje, august 2022. godine</a:t>
            </a:r>
          </a:p>
        </p:txBody>
      </p:sp>
      <p:sp>
        <p:nvSpPr>
          <p:cNvPr id="7" name="Slide Number Placeholder 6"/>
          <p:cNvSpPr>
            <a:spLocks noGrp="1"/>
          </p:cNvSpPr>
          <p:nvPr>
            <p:ph type="sldNum" sz="quarter" idx="12"/>
          </p:nvPr>
        </p:nvSpPr>
        <p:spPr/>
        <p:txBody>
          <a:bodyPr/>
          <a:lstStyle/>
          <a:p>
            <a:fld id="{E58EF0E4-FD17-4734-B817-A60335821929}" type="slidenum">
              <a:rPr lang="en-US" smtClean="0"/>
              <a:t>‹#›</a:t>
            </a:fld>
            <a:endParaRPr lang="en-US"/>
          </a:p>
        </p:txBody>
      </p:sp>
    </p:spTree>
    <p:extLst>
      <p:ext uri="{BB962C8B-B14F-4D97-AF65-F5344CB8AC3E}">
        <p14:creationId xmlns:p14="http://schemas.microsoft.com/office/powerpoint/2010/main" val="38380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D75046-D7D5-4F41-BF4E-F545704C1F42}" type="datetime1">
              <a:rPr lang="en-US" smtClean="0"/>
              <a:t>4/26/2024</a:t>
            </a:fld>
            <a:endParaRPr lang="en-US"/>
          </a:p>
        </p:txBody>
      </p:sp>
      <p:sp>
        <p:nvSpPr>
          <p:cNvPr id="8" name="Footer Placeholder 7"/>
          <p:cNvSpPr>
            <a:spLocks noGrp="1"/>
          </p:cNvSpPr>
          <p:nvPr>
            <p:ph type="ftr" sz="quarter" idx="11"/>
          </p:nvPr>
        </p:nvSpPr>
        <p:spPr/>
        <p:txBody>
          <a:bodyPr/>
          <a:lstStyle/>
          <a:p>
            <a:r>
              <a:rPr lang="en-US"/>
              <a:t>Stručno usavršavanje, august 2022. godine</a:t>
            </a:r>
          </a:p>
        </p:txBody>
      </p:sp>
      <p:sp>
        <p:nvSpPr>
          <p:cNvPr id="9" name="Slide Number Placeholder 8"/>
          <p:cNvSpPr>
            <a:spLocks noGrp="1"/>
          </p:cNvSpPr>
          <p:nvPr>
            <p:ph type="sldNum" sz="quarter" idx="12"/>
          </p:nvPr>
        </p:nvSpPr>
        <p:spPr/>
        <p:txBody>
          <a:bodyPr/>
          <a:lstStyle/>
          <a:p>
            <a:fld id="{E58EF0E4-FD17-4734-B817-A60335821929}" type="slidenum">
              <a:rPr lang="en-US" smtClean="0"/>
              <a:t>‹#›</a:t>
            </a:fld>
            <a:endParaRPr lang="en-US"/>
          </a:p>
        </p:txBody>
      </p:sp>
    </p:spTree>
    <p:extLst>
      <p:ext uri="{BB962C8B-B14F-4D97-AF65-F5344CB8AC3E}">
        <p14:creationId xmlns:p14="http://schemas.microsoft.com/office/powerpoint/2010/main" val="1749359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22D2E4-44D0-4A6B-A74B-B35F63EAEC9D}" type="datetime1">
              <a:rPr lang="en-US" smtClean="0"/>
              <a:t>4/26/2024</a:t>
            </a:fld>
            <a:endParaRPr lang="en-US"/>
          </a:p>
        </p:txBody>
      </p:sp>
      <p:sp>
        <p:nvSpPr>
          <p:cNvPr id="4" name="Footer Placeholder 3"/>
          <p:cNvSpPr>
            <a:spLocks noGrp="1"/>
          </p:cNvSpPr>
          <p:nvPr>
            <p:ph type="ftr" sz="quarter" idx="11"/>
          </p:nvPr>
        </p:nvSpPr>
        <p:spPr/>
        <p:txBody>
          <a:bodyPr/>
          <a:lstStyle/>
          <a:p>
            <a:r>
              <a:rPr lang="en-US"/>
              <a:t>Stručno usavršavanje, august 2022. godine</a:t>
            </a:r>
          </a:p>
        </p:txBody>
      </p:sp>
      <p:sp>
        <p:nvSpPr>
          <p:cNvPr id="5" name="Slide Number Placeholder 4"/>
          <p:cNvSpPr>
            <a:spLocks noGrp="1"/>
          </p:cNvSpPr>
          <p:nvPr>
            <p:ph type="sldNum" sz="quarter" idx="12"/>
          </p:nvPr>
        </p:nvSpPr>
        <p:spPr/>
        <p:txBody>
          <a:bodyPr/>
          <a:lstStyle/>
          <a:p>
            <a:fld id="{E58EF0E4-FD17-4734-B817-A60335821929}" type="slidenum">
              <a:rPr lang="en-US" smtClean="0"/>
              <a:t>‹#›</a:t>
            </a:fld>
            <a:endParaRPr lang="en-US"/>
          </a:p>
        </p:txBody>
      </p:sp>
    </p:spTree>
    <p:extLst>
      <p:ext uri="{BB962C8B-B14F-4D97-AF65-F5344CB8AC3E}">
        <p14:creationId xmlns:p14="http://schemas.microsoft.com/office/powerpoint/2010/main" val="3996334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3D836EF3-5F9E-BD9D-21A6-1509D11AC1CA}"/>
              </a:ext>
            </a:extLst>
          </p:cNvPr>
          <p:cNvSpPr>
            <a:spLocks noGrp="1"/>
          </p:cNvSpPr>
          <p:nvPr>
            <p:ph type="ftr" sz="quarter" idx="11"/>
          </p:nvPr>
        </p:nvSpPr>
        <p:spPr>
          <a:xfrm>
            <a:off x="4038600" y="6356350"/>
            <a:ext cx="4114800" cy="365125"/>
          </a:xfrm>
        </p:spPr>
        <p:txBody>
          <a:bodyPr/>
          <a:lstStyle/>
          <a:p>
            <a:r>
              <a:rPr lang="en-US" b="1" dirty="0" err="1">
                <a:solidFill>
                  <a:srgbClr val="0070C0"/>
                </a:solidFill>
              </a:rPr>
              <a:t>Stručno</a:t>
            </a:r>
            <a:r>
              <a:rPr lang="en-US" b="1" dirty="0">
                <a:solidFill>
                  <a:srgbClr val="0070C0"/>
                </a:solidFill>
              </a:rPr>
              <a:t> </a:t>
            </a:r>
            <a:r>
              <a:rPr lang="en-US" b="1" dirty="0" err="1">
                <a:solidFill>
                  <a:srgbClr val="0070C0"/>
                </a:solidFill>
                <a:latin typeface="Cambria" panose="02040503050406030204" pitchFamily="18" charset="0"/>
                <a:ea typeface="Cambria" panose="02040503050406030204" pitchFamily="18" charset="0"/>
              </a:rPr>
              <a:t>usavršavanje</a:t>
            </a:r>
            <a:r>
              <a:rPr lang="en-US" b="1" dirty="0">
                <a:solidFill>
                  <a:srgbClr val="0070C0"/>
                </a:solidFill>
              </a:rPr>
              <a:t>, august 2022. </a:t>
            </a:r>
            <a:r>
              <a:rPr lang="en-US" b="1" dirty="0" err="1">
                <a:solidFill>
                  <a:srgbClr val="0070C0"/>
                </a:solidFill>
              </a:rPr>
              <a:t>godine</a:t>
            </a:r>
            <a:endParaRPr lang="en-US" b="1" dirty="0">
              <a:solidFill>
                <a:srgbClr val="0070C0"/>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49670" y="150426"/>
            <a:ext cx="3499407" cy="536494"/>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8124" y="0"/>
            <a:ext cx="2800741" cy="1105054"/>
          </a:xfrm>
          <a:prstGeom prst="rect">
            <a:avLst/>
          </a:prstGeom>
        </p:spPr>
      </p:pic>
    </p:spTree>
    <p:extLst>
      <p:ext uri="{BB962C8B-B14F-4D97-AF65-F5344CB8AC3E}">
        <p14:creationId xmlns:p14="http://schemas.microsoft.com/office/powerpoint/2010/main" val="3566112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A1667D-2A7A-4C8C-BC30-C1FBA00FBC6F}" type="datetime1">
              <a:rPr lang="en-US" smtClean="0"/>
              <a:t>4/26/2024</a:t>
            </a:fld>
            <a:endParaRPr lang="en-US"/>
          </a:p>
        </p:txBody>
      </p:sp>
      <p:sp>
        <p:nvSpPr>
          <p:cNvPr id="6" name="Footer Placeholder 5"/>
          <p:cNvSpPr>
            <a:spLocks noGrp="1"/>
          </p:cNvSpPr>
          <p:nvPr>
            <p:ph type="ftr" sz="quarter" idx="11"/>
          </p:nvPr>
        </p:nvSpPr>
        <p:spPr/>
        <p:txBody>
          <a:bodyPr/>
          <a:lstStyle/>
          <a:p>
            <a:r>
              <a:rPr lang="en-US"/>
              <a:t>Stručno usavršavanje, august 2022. godine</a:t>
            </a:r>
          </a:p>
        </p:txBody>
      </p:sp>
      <p:sp>
        <p:nvSpPr>
          <p:cNvPr id="7" name="Slide Number Placeholder 6"/>
          <p:cNvSpPr>
            <a:spLocks noGrp="1"/>
          </p:cNvSpPr>
          <p:nvPr>
            <p:ph type="sldNum" sz="quarter" idx="12"/>
          </p:nvPr>
        </p:nvSpPr>
        <p:spPr/>
        <p:txBody>
          <a:bodyPr/>
          <a:lstStyle/>
          <a:p>
            <a:fld id="{E58EF0E4-FD17-4734-B817-A60335821929}" type="slidenum">
              <a:rPr lang="en-US" smtClean="0"/>
              <a:t>‹#›</a:t>
            </a:fld>
            <a:endParaRPr lang="en-US"/>
          </a:p>
        </p:txBody>
      </p:sp>
    </p:spTree>
    <p:extLst>
      <p:ext uri="{BB962C8B-B14F-4D97-AF65-F5344CB8AC3E}">
        <p14:creationId xmlns:p14="http://schemas.microsoft.com/office/powerpoint/2010/main" val="1338466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DA0958-8EDC-45F5-9DDA-6388B568B602}" type="datetime1">
              <a:rPr lang="en-US" smtClean="0"/>
              <a:t>4/26/2024</a:t>
            </a:fld>
            <a:endParaRPr lang="en-US"/>
          </a:p>
        </p:txBody>
      </p:sp>
      <p:sp>
        <p:nvSpPr>
          <p:cNvPr id="6" name="Footer Placeholder 5"/>
          <p:cNvSpPr>
            <a:spLocks noGrp="1"/>
          </p:cNvSpPr>
          <p:nvPr>
            <p:ph type="ftr" sz="quarter" idx="11"/>
          </p:nvPr>
        </p:nvSpPr>
        <p:spPr/>
        <p:txBody>
          <a:bodyPr/>
          <a:lstStyle/>
          <a:p>
            <a:r>
              <a:rPr lang="en-US"/>
              <a:t>Stručno usavršavanje, august 2022. godine</a:t>
            </a:r>
          </a:p>
        </p:txBody>
      </p:sp>
      <p:sp>
        <p:nvSpPr>
          <p:cNvPr id="7" name="Slide Number Placeholder 6"/>
          <p:cNvSpPr>
            <a:spLocks noGrp="1"/>
          </p:cNvSpPr>
          <p:nvPr>
            <p:ph type="sldNum" sz="quarter" idx="12"/>
          </p:nvPr>
        </p:nvSpPr>
        <p:spPr/>
        <p:txBody>
          <a:bodyPr/>
          <a:lstStyle/>
          <a:p>
            <a:fld id="{E58EF0E4-FD17-4734-B817-A60335821929}" type="slidenum">
              <a:rPr lang="en-US" smtClean="0"/>
              <a:t>‹#›</a:t>
            </a:fld>
            <a:endParaRPr lang="en-US"/>
          </a:p>
        </p:txBody>
      </p:sp>
    </p:spTree>
    <p:extLst>
      <p:ext uri="{BB962C8B-B14F-4D97-AF65-F5344CB8AC3E}">
        <p14:creationId xmlns:p14="http://schemas.microsoft.com/office/powerpoint/2010/main" val="4142216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11299-955F-4235-8B01-AAAFF55CBD10}" type="datetime1">
              <a:rPr lang="en-US" smtClean="0"/>
              <a:t>4/26/2024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Stručno usavršavanje, august 2022. godine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EF0E4-FD17-4734-B817-A60335821929}" type="slidenum">
              <a:rPr lang="en-US" smtClean="0"/>
              <a:t>‹#›</a:t>
            </a:fld>
            <a:endParaRPr lang="en-US"/>
          </a:p>
        </p:txBody>
      </p:sp>
    </p:spTree>
    <p:extLst>
      <p:ext uri="{BB962C8B-B14F-4D97-AF65-F5344CB8AC3E}">
        <p14:creationId xmlns:p14="http://schemas.microsoft.com/office/powerpoint/2010/main" val="102326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62933-D281-49FA-A9DB-26F2E9FFDB70}" type="datetimeFigureOut">
              <a:rPr lang="en-US" smtClean="0"/>
              <a:t>4/26/2024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7DBAF-67CA-4254-9EF8-90D4ADB73039}" type="slidenum">
              <a:rPr lang="en-US" smtClean="0"/>
              <a:t>‹#›</a:t>
            </a:fld>
            <a:endParaRPr lang="en-US"/>
          </a:p>
        </p:txBody>
      </p:sp>
    </p:spTree>
    <p:extLst>
      <p:ext uri="{BB962C8B-B14F-4D97-AF65-F5344CB8AC3E}">
        <p14:creationId xmlns:p14="http://schemas.microsoft.com/office/powerpoint/2010/main" val="2452462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481431" y="5796793"/>
            <a:ext cx="5016617" cy="924683"/>
          </a:xfrm>
        </p:spPr>
        <p:txBody>
          <a:bodyPr/>
          <a:lstStyle/>
          <a:p>
            <a:r>
              <a:rPr lang="pl-PL" b="1" dirty="0"/>
              <a:t>Stručno usavršavanje </a:t>
            </a:r>
            <a:r>
              <a:rPr lang="hr-BA" b="1" dirty="0"/>
              <a:t>za nastavnika iz osnovnih i srednjih škola Kantona Sarajevo</a:t>
            </a:r>
          </a:p>
          <a:p>
            <a:r>
              <a:rPr lang="bs-Latn-BA" dirty="0"/>
              <a:t>April, 2024</a:t>
            </a:r>
          </a:p>
          <a:p>
            <a:endParaRPr lang="en-US" b="1" dirty="0">
              <a:solidFill>
                <a:srgbClr val="0070C0"/>
              </a:solidFill>
            </a:endParaRPr>
          </a:p>
        </p:txBody>
      </p:sp>
      <p:sp>
        <p:nvSpPr>
          <p:cNvPr id="5" name="Rectangle 4">
            <a:extLst>
              <a:ext uri="{FF2B5EF4-FFF2-40B4-BE49-F238E27FC236}">
                <a16:creationId xmlns:a16="http://schemas.microsoft.com/office/drawing/2014/main" id="{A5DF8035-D0DA-476F-B98B-04868BF21AF4}"/>
              </a:ext>
            </a:extLst>
          </p:cNvPr>
          <p:cNvSpPr/>
          <p:nvPr/>
        </p:nvSpPr>
        <p:spPr>
          <a:xfrm>
            <a:off x="2418825" y="2648553"/>
            <a:ext cx="6825843" cy="1836400"/>
          </a:xfrm>
          <a:prstGeom prst="rect">
            <a:avLst/>
          </a:prstGeom>
        </p:spPr>
        <p:txBody>
          <a:bodyPr wrap="square">
            <a:spAutoFit/>
          </a:bodyPr>
          <a:lstStyle/>
          <a:p>
            <a:pPr marL="457200" algn="ctr">
              <a:spcAft>
                <a:spcPts val="800"/>
              </a:spcAft>
            </a:pPr>
            <a:r>
              <a:rPr lang="hr-BA"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Poticanje darovitosti kod učenika kroz stimulativno okruženje i rad sa nadarenim učenicima osnovnih i srednjih škola</a:t>
            </a:r>
          </a:p>
          <a:p>
            <a:pPr marL="457200" algn="ctr">
              <a:spcAft>
                <a:spcPts val="800"/>
              </a:spcAft>
            </a:pPr>
            <a:endParaRPr lang="hr-BA"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algn="ctr">
              <a:spcAft>
                <a:spcPts val="800"/>
              </a:spcAft>
            </a:pPr>
            <a:r>
              <a:rPr lang="hr-BA"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Dr. Nermin Đapo</a:t>
            </a:r>
            <a:endParaRPr lang="bs-Latn-BA"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223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algn="l" eaLnBrk="1" hangingPunct="1"/>
            <a:r>
              <a:rPr lang="hr-BA" sz="2400" b="1" dirty="0"/>
              <a:t>Tri prstena nadarenosti</a:t>
            </a:r>
            <a:endParaRPr lang="en-US" sz="2400" b="1" dirty="0"/>
          </a:p>
        </p:txBody>
      </p:sp>
      <p:sp>
        <p:nvSpPr>
          <p:cNvPr id="34819" name="Rectangle 3"/>
          <p:cNvSpPr>
            <a:spLocks noGrp="1" noChangeArrowheads="1"/>
          </p:cNvSpPr>
          <p:nvPr>
            <p:ph type="body" idx="1"/>
          </p:nvPr>
        </p:nvSpPr>
        <p:spPr/>
        <p:txBody>
          <a:bodyPr>
            <a:normAutofit/>
          </a:bodyPr>
          <a:lstStyle/>
          <a:p>
            <a:pPr eaLnBrk="1" hangingPunct="1"/>
            <a:r>
              <a:rPr lang="hr-BA" sz="2400" dirty="0"/>
              <a:t>Istraživanja kreativno-produktivnih pojedinaca konzistentno ukazuju na tri klastera osobina:</a:t>
            </a:r>
          </a:p>
          <a:p>
            <a:pPr eaLnBrk="1" hangingPunct="1"/>
            <a:endParaRPr lang="hr-BA" sz="2400" dirty="0"/>
          </a:p>
          <a:p>
            <a:pPr lvl="1" eaLnBrk="1" hangingPunct="1"/>
            <a:r>
              <a:rPr lang="hr-BA" dirty="0"/>
              <a:t>iznadprosječne (ne nužno superiorne) sposobnosti</a:t>
            </a:r>
          </a:p>
          <a:p>
            <a:pPr lvl="1" eaLnBrk="1" hangingPunct="1"/>
            <a:endParaRPr lang="hr-BA" dirty="0"/>
          </a:p>
          <a:p>
            <a:pPr lvl="1" eaLnBrk="1" hangingPunct="1"/>
            <a:r>
              <a:rPr lang="hr-BA" dirty="0"/>
              <a:t>predanost zadatku </a:t>
            </a:r>
          </a:p>
          <a:p>
            <a:pPr lvl="1" eaLnBrk="1" hangingPunct="1"/>
            <a:endParaRPr lang="hr-BA" dirty="0"/>
          </a:p>
          <a:p>
            <a:pPr lvl="1" eaLnBrk="1" hangingPunct="1"/>
            <a:r>
              <a:rPr lang="hr-BA" dirty="0"/>
              <a:t>kreativnosti</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78052" y="186375"/>
            <a:ext cx="8229600" cy="803526"/>
          </a:xfrm>
        </p:spPr>
        <p:txBody>
          <a:bodyPr/>
          <a:lstStyle/>
          <a:p>
            <a:pPr algn="l" eaLnBrk="1" hangingPunct="1"/>
            <a:r>
              <a:rPr lang="hr-BA" sz="2400" b="1" dirty="0"/>
              <a:t>Definiranje nadarenog ponašanja</a:t>
            </a:r>
            <a:endParaRPr lang="en-US" sz="2400" b="1" dirty="0"/>
          </a:p>
        </p:txBody>
      </p:sp>
      <p:sp>
        <p:nvSpPr>
          <p:cNvPr id="38915" name="Rectangle 3"/>
          <p:cNvSpPr>
            <a:spLocks noGrp="1" noChangeArrowheads="1"/>
          </p:cNvSpPr>
          <p:nvPr>
            <p:ph type="body" idx="1"/>
          </p:nvPr>
        </p:nvSpPr>
        <p:spPr>
          <a:xfrm>
            <a:off x="461941" y="1069892"/>
            <a:ext cx="10770918" cy="1357322"/>
          </a:xfrm>
        </p:spPr>
        <p:txBody>
          <a:bodyPr>
            <a:noAutofit/>
          </a:bodyPr>
          <a:lstStyle/>
          <a:p>
            <a:pPr eaLnBrk="1" hangingPunct="1"/>
            <a:r>
              <a:rPr lang="hr-BA" sz="2000" dirty="0"/>
              <a:t>Nadareno ponašanje čine ponašajne odlike koje reflektiraju interakciju tri osnovna klastera: iznadprosječne sposobnosti, kreativnost i predanost zadatku.</a:t>
            </a:r>
            <a:endParaRPr lang="en-US" sz="2000" dirty="0"/>
          </a:p>
        </p:txBody>
      </p:sp>
      <p:grpSp>
        <p:nvGrpSpPr>
          <p:cNvPr id="4" name="Group 4"/>
          <p:cNvGrpSpPr>
            <a:grpSpLocks noChangeAspect="1"/>
          </p:cNvGrpSpPr>
          <p:nvPr/>
        </p:nvGrpSpPr>
        <p:grpSpPr bwMode="auto">
          <a:xfrm>
            <a:off x="3063891" y="2274448"/>
            <a:ext cx="4224335" cy="4045906"/>
            <a:chOff x="4140" y="9540"/>
            <a:chExt cx="4636" cy="4455"/>
          </a:xfrm>
        </p:grpSpPr>
        <p:sp>
          <p:nvSpPr>
            <p:cNvPr id="5" name="Oval 5"/>
            <p:cNvSpPr>
              <a:spLocks noChangeAspect="1" noChangeArrowheads="1"/>
            </p:cNvSpPr>
            <p:nvPr/>
          </p:nvSpPr>
          <p:spPr bwMode="auto">
            <a:xfrm>
              <a:off x="5940" y="9540"/>
              <a:ext cx="2836" cy="2835"/>
            </a:xfrm>
            <a:prstGeom prst="ellipse">
              <a:avLst/>
            </a:prstGeom>
            <a:noFill/>
            <a:ln w="28575">
              <a:solidFill>
                <a:srgbClr val="000000"/>
              </a:solidFill>
              <a:round/>
              <a:headEnd/>
              <a:tailEnd/>
            </a:ln>
          </p:spPr>
          <p:txBody>
            <a:bodyPr lIns="0" tIns="0" rIns="0" bIns="0"/>
            <a:lstStyle/>
            <a:p>
              <a:pPr algn="ctr"/>
              <a:endParaRPr lang="hr-BA" b="1" dirty="0">
                <a:latin typeface="Times New Roman" pitchFamily="18" charset="0"/>
              </a:endParaRPr>
            </a:p>
            <a:p>
              <a:r>
                <a:rPr lang="hr-BA" b="1" dirty="0">
                  <a:latin typeface="Times New Roman" pitchFamily="18" charset="0"/>
                </a:rPr>
                <a:t>              </a:t>
              </a:r>
            </a:p>
            <a:p>
              <a:endParaRPr lang="hr-BA" b="1" dirty="0">
                <a:latin typeface="Times New Roman" pitchFamily="18" charset="0"/>
              </a:endParaRPr>
            </a:p>
            <a:p>
              <a:r>
                <a:rPr lang="hr-BA" b="1" dirty="0">
                  <a:latin typeface="Times New Roman" pitchFamily="18" charset="0"/>
                </a:rPr>
                <a:t>            kreativnost</a:t>
              </a:r>
              <a:endParaRPr lang="en-US" dirty="0"/>
            </a:p>
          </p:txBody>
        </p:sp>
        <p:sp>
          <p:nvSpPr>
            <p:cNvPr id="6" name="Oval 6"/>
            <p:cNvSpPr>
              <a:spLocks noChangeAspect="1" noChangeArrowheads="1"/>
            </p:cNvSpPr>
            <p:nvPr/>
          </p:nvSpPr>
          <p:spPr bwMode="auto">
            <a:xfrm>
              <a:off x="5040" y="11160"/>
              <a:ext cx="2836" cy="2835"/>
            </a:xfrm>
            <a:prstGeom prst="ellipse">
              <a:avLst/>
            </a:prstGeom>
            <a:noFill/>
            <a:ln w="28575">
              <a:solidFill>
                <a:srgbClr val="000000"/>
              </a:solidFill>
              <a:round/>
              <a:headEnd/>
              <a:tailEnd/>
            </a:ln>
          </p:spPr>
          <p:txBody>
            <a:bodyPr lIns="0" rIns="0"/>
            <a:lstStyle/>
            <a:p>
              <a:pPr algn="ctr"/>
              <a:endParaRPr lang="hr-BA" b="1">
                <a:latin typeface="Times New Roman" pitchFamily="18" charset="0"/>
              </a:endParaRPr>
            </a:p>
            <a:p>
              <a:pPr algn="ctr"/>
              <a:endParaRPr lang="hr-BA" b="1">
                <a:latin typeface="Times New Roman" pitchFamily="18" charset="0"/>
              </a:endParaRPr>
            </a:p>
            <a:p>
              <a:pPr algn="ctr"/>
              <a:endParaRPr lang="hr-BA" b="1">
                <a:latin typeface="Times New Roman" pitchFamily="18" charset="0"/>
              </a:endParaRPr>
            </a:p>
            <a:p>
              <a:pPr algn="ctr"/>
              <a:endParaRPr lang="hr-BA" b="1">
                <a:latin typeface="Times New Roman" pitchFamily="18" charset="0"/>
              </a:endParaRPr>
            </a:p>
            <a:p>
              <a:pPr algn="ctr"/>
              <a:r>
                <a:rPr lang="hr-BA" b="1">
                  <a:latin typeface="Times New Roman" pitchFamily="18" charset="0"/>
                </a:rPr>
                <a:t>predanost zadatku</a:t>
              </a:r>
              <a:endParaRPr lang="en-US"/>
            </a:p>
          </p:txBody>
        </p:sp>
        <p:sp>
          <p:nvSpPr>
            <p:cNvPr id="7" name="Oval 7"/>
            <p:cNvSpPr>
              <a:spLocks noChangeAspect="1" noChangeArrowheads="1"/>
            </p:cNvSpPr>
            <p:nvPr/>
          </p:nvSpPr>
          <p:spPr bwMode="auto">
            <a:xfrm>
              <a:off x="4140" y="9540"/>
              <a:ext cx="2836" cy="2835"/>
            </a:xfrm>
            <a:prstGeom prst="ellipse">
              <a:avLst/>
            </a:prstGeom>
            <a:noFill/>
            <a:ln w="28575">
              <a:solidFill>
                <a:srgbClr val="000000"/>
              </a:solidFill>
              <a:round/>
              <a:headEnd/>
              <a:tailEnd/>
            </a:ln>
          </p:spPr>
          <p:txBody>
            <a:bodyPr lIns="0" rIns="0"/>
            <a:lstStyle/>
            <a:p>
              <a:endParaRPr lang="hr-BA" b="1" dirty="0">
                <a:latin typeface="Times New Roman" pitchFamily="18" charset="0"/>
              </a:endParaRPr>
            </a:p>
            <a:p>
              <a:r>
                <a:rPr lang="hr-BA" b="1" dirty="0">
                  <a:latin typeface="Times New Roman" pitchFamily="18" charset="0"/>
                </a:rPr>
                <a:t>iznad-</a:t>
              </a:r>
            </a:p>
            <a:p>
              <a:r>
                <a:rPr lang="hr-BA" b="1" dirty="0">
                  <a:latin typeface="Times New Roman" pitchFamily="18" charset="0"/>
                </a:rPr>
                <a:t>prosječne </a:t>
              </a:r>
            </a:p>
            <a:p>
              <a:r>
                <a:rPr lang="hr-BA" b="1" dirty="0">
                  <a:latin typeface="Times New Roman" pitchFamily="18" charset="0"/>
                </a:rPr>
                <a:t>sposobnosti</a:t>
              </a:r>
              <a:endParaRPr lang="en-US" dirty="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0642" name="Group 50"/>
          <p:cNvGraphicFramePr>
            <a:graphicFrameLocks noGrp="1"/>
          </p:cNvGraphicFramePr>
          <p:nvPr>
            <p:ph/>
          </p:nvPr>
        </p:nvGraphicFramePr>
        <p:xfrm>
          <a:off x="1524000" y="432916"/>
          <a:ext cx="9144000" cy="6422378"/>
        </p:xfrm>
        <a:graphic>
          <a:graphicData uri="http://schemas.openxmlformats.org/drawingml/2006/table">
            <a:tbl>
              <a:tblPr>
                <a:tableStyleId>{2D5ABB26-0587-4C30-8999-92F81FD0307C}</a:tableStyleId>
              </a:tblPr>
              <a:tblGrid>
                <a:gridCol w="1908313">
                  <a:extLst>
                    <a:ext uri="{9D8B030D-6E8A-4147-A177-3AD203B41FA5}">
                      <a16:colId xmlns:a16="http://schemas.microsoft.com/office/drawing/2014/main" val="20000"/>
                    </a:ext>
                  </a:extLst>
                </a:gridCol>
                <a:gridCol w="7235687">
                  <a:extLst>
                    <a:ext uri="{9D8B030D-6E8A-4147-A177-3AD203B41FA5}">
                      <a16:colId xmlns:a16="http://schemas.microsoft.com/office/drawing/2014/main" val="20001"/>
                    </a:ext>
                  </a:extLst>
                </a:gridCol>
              </a:tblGrid>
              <a:tr h="2106827">
                <a:tc>
                  <a:txBody>
                    <a:bodyPr/>
                    <a:lstStyle/>
                    <a:p>
                      <a:pPr marL="60325" marR="0" lvl="0" indent="0" algn="l" defTabSz="914400" rtl="0" eaLnBrk="1" fontAlgn="base" latinLnBrk="0" hangingPunct="1">
                        <a:lnSpc>
                          <a:spcPct val="100000"/>
                        </a:lnSpc>
                        <a:spcBef>
                          <a:spcPct val="0"/>
                        </a:spcBef>
                        <a:spcAft>
                          <a:spcPct val="0"/>
                        </a:spcAft>
                        <a:buClrTx/>
                        <a:buSzTx/>
                        <a:buFontTx/>
                        <a:buNone/>
                        <a:tabLst/>
                      </a:pPr>
                      <a:r>
                        <a:rPr kumimoji="0" lang="hr-BA" sz="1800" u="none" strike="noStrike" cap="none" normalizeH="0" baseline="0" dirty="0">
                          <a:ln>
                            <a:noFill/>
                          </a:ln>
                          <a:effectLst/>
                        </a:rPr>
                        <a:t>Iznadprosječne</a:t>
                      </a:r>
                      <a:r>
                        <a:rPr kumimoji="0" lang="en-US" sz="1800" u="none" strike="noStrike" cap="none" normalizeH="0" baseline="0" dirty="0">
                          <a:ln>
                            <a:noFill/>
                          </a:ln>
                          <a:effectLst/>
                        </a:rPr>
                        <a:t> </a:t>
                      </a:r>
                      <a:r>
                        <a:rPr kumimoji="0" lang="hr-BA" sz="1800" u="none" strike="noStrike" cap="none" normalizeH="0" baseline="0" dirty="0">
                          <a:ln>
                            <a:noFill/>
                          </a:ln>
                          <a:effectLst/>
                        </a:rPr>
                        <a:t>sposobnosti</a:t>
                      </a:r>
                      <a:endParaRPr kumimoji="0" lang="hr-BA" sz="1800" b="0" i="0" u="none" strike="noStrike" cap="none" normalizeH="0" baseline="0" dirty="0">
                        <a:ln>
                          <a:noFill/>
                        </a:ln>
                        <a:solidFill>
                          <a:schemeClr val="tx1"/>
                        </a:solidFill>
                        <a:effectLst/>
                        <a:latin typeface="Arial" pitchFamily="34" charset="0"/>
                      </a:endParaRPr>
                    </a:p>
                  </a:txBody>
                  <a:tcPr anchor="ct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hr-BA" sz="1800" u="none" strike="noStrike" cap="none" normalizeH="0" baseline="0">
                          <a:ln>
                            <a:noFill/>
                          </a:ln>
                          <a:effectLst/>
                        </a:rPr>
                        <a:t>Visok nivo apstraktnog mišljenja; verbalno i numeričko rezoniranje; pamćenje;</a:t>
                      </a:r>
                      <a:endParaRPr kumimoji="0" lang="en-US" sz="18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hr-BA" sz="1800" u="none" strike="noStrike" cap="none" normalizeH="0" baseline="0">
                          <a:ln>
                            <a:noFill/>
                          </a:ln>
                          <a:effectLst/>
                        </a:rPr>
                        <a:t>Prilagođavanje novim situacijama ili oblikovanje novih situacija;</a:t>
                      </a:r>
                      <a:endParaRPr kumimoji="0" lang="en-US" sz="18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hr-BA" sz="1800" u="none" strike="noStrike" cap="none" normalizeH="0" baseline="0">
                          <a:ln>
                            <a:noFill/>
                          </a:ln>
                          <a:effectLst/>
                        </a:rPr>
                        <a:t>Automatizacija procesiranja informacija;</a:t>
                      </a:r>
                      <a:endParaRPr kumimoji="0" lang="en-US" sz="18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hr-BA" sz="1800" u="none" strike="noStrike" cap="none" normalizeH="0" baseline="0">
                          <a:ln>
                            <a:noFill/>
                          </a:ln>
                          <a:effectLst/>
                        </a:rPr>
                        <a:t>Primjena opštih sposobnosti na jednu ili više specijaliziranih područja.</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tc>
                <a:extLst>
                  <a:ext uri="{0D108BD9-81ED-4DB2-BD59-A6C34878D82A}">
                    <a16:rowId xmlns:a16="http://schemas.microsoft.com/office/drawing/2014/main" val="10000"/>
                  </a:ext>
                </a:extLst>
              </a:tr>
              <a:tr h="2208724">
                <a:tc>
                  <a:txBody>
                    <a:bodyPr/>
                    <a:lstStyle/>
                    <a:p>
                      <a:pPr marL="60325" marR="0" lvl="0" indent="3175" algn="l" defTabSz="914400" rtl="0" eaLnBrk="1" fontAlgn="base" latinLnBrk="0" hangingPunct="1">
                        <a:lnSpc>
                          <a:spcPct val="100000"/>
                        </a:lnSpc>
                        <a:spcBef>
                          <a:spcPct val="0"/>
                        </a:spcBef>
                        <a:spcAft>
                          <a:spcPct val="0"/>
                        </a:spcAft>
                        <a:buClrTx/>
                        <a:buSzTx/>
                        <a:buFontTx/>
                        <a:buNone/>
                        <a:tabLst/>
                      </a:pPr>
                      <a:r>
                        <a:rPr kumimoji="0" lang="hr-BA" sz="1800" u="none" strike="noStrike" cap="none" normalizeH="0" baseline="0" dirty="0">
                          <a:ln>
                            <a:noFill/>
                          </a:ln>
                          <a:effectLst/>
                        </a:rPr>
                        <a:t>Predanost zadatku</a:t>
                      </a:r>
                      <a:endParaRPr kumimoji="0" lang="hr-BA" sz="1800" b="0" i="0" u="none" strike="noStrike" cap="none" normalizeH="0" baseline="0" dirty="0">
                        <a:ln>
                          <a:noFill/>
                        </a:ln>
                        <a:solidFill>
                          <a:schemeClr val="tx1"/>
                        </a:solidFill>
                        <a:effectLst/>
                        <a:latin typeface="Arial" pitchFamily="34" charset="0"/>
                      </a:endParaRPr>
                    </a:p>
                  </a:txBody>
                  <a:tcPr anchor="ct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hr-BA" sz="1800" u="none" strike="noStrike" cap="none" normalizeH="0" baseline="0">
                          <a:ln>
                            <a:noFill/>
                          </a:ln>
                          <a:effectLst/>
                        </a:rPr>
                        <a:t>Visok nivo interesovanja, entuzijazam, fasciniranosti i uključenosti u rješavanje određenog problema, područja;</a:t>
                      </a:r>
                      <a:endParaRPr kumimoji="0" lang="en-US" sz="18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hr-BA" sz="1800" u="none" strike="noStrike" cap="none" normalizeH="0" baseline="0">
                          <a:ln>
                            <a:noFill/>
                          </a:ln>
                          <a:effectLst/>
                        </a:rPr>
                        <a:t>Izdržljivost, marljivost, odlučnost, posvećenost. Samopouzdanje, snažan ego, snažno vjerovanje u vlastite sposobnosti</a:t>
                      </a:r>
                      <a:endParaRPr kumimoji="0" lang="en-US" sz="18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hr-BA" sz="1800" u="none" strike="noStrike" cap="none" normalizeH="0" baseline="0">
                          <a:ln>
                            <a:noFill/>
                          </a:ln>
                          <a:effectLst/>
                        </a:rPr>
                        <a:t>Sposobnost identificiranja značajnog problema</a:t>
                      </a:r>
                      <a:endParaRPr kumimoji="0" lang="hr-BA" sz="1800" b="0" i="0" u="none" strike="noStrike" cap="none" normalizeH="0" baseline="0">
                        <a:ln>
                          <a:noFill/>
                        </a:ln>
                        <a:solidFill>
                          <a:schemeClr val="tx1"/>
                        </a:solidFill>
                        <a:effectLst/>
                        <a:latin typeface="Arial" pitchFamily="34" charset="0"/>
                      </a:endParaRPr>
                    </a:p>
                  </a:txBody>
                  <a:tcPr anchor="ctr" horzOverflow="overflow"/>
                </a:tc>
                <a:extLst>
                  <a:ext uri="{0D108BD9-81ED-4DB2-BD59-A6C34878D82A}">
                    <a16:rowId xmlns:a16="http://schemas.microsoft.com/office/drawing/2014/main" val="10001"/>
                  </a:ext>
                </a:extLst>
              </a:tr>
              <a:tr h="210682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r-BA" sz="1800" u="none" strike="noStrike" cap="none" normalizeH="0" baseline="0" dirty="0">
                          <a:ln>
                            <a:noFill/>
                          </a:ln>
                          <a:effectLst/>
                        </a:rPr>
                        <a:t>Kreativnost</a:t>
                      </a:r>
                      <a:endParaRPr kumimoji="0" lang="hr-BA" sz="1800" b="0" i="0" u="none" strike="noStrike" cap="none" normalizeH="0" baseline="0" dirty="0">
                        <a:ln>
                          <a:noFill/>
                        </a:ln>
                        <a:solidFill>
                          <a:schemeClr val="tx1"/>
                        </a:solidFill>
                        <a:effectLst/>
                        <a:latin typeface="Arial" pitchFamily="34" charset="0"/>
                      </a:endParaRPr>
                    </a:p>
                  </a:txBody>
                  <a:tcPr anchor="ct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hr-BA" sz="1800" u="none" strike="noStrike" cap="none" normalizeH="0" baseline="0" dirty="0">
                          <a:ln>
                            <a:noFill/>
                          </a:ln>
                          <a:effectLst/>
                        </a:rPr>
                        <a:t>Fluentnost, fleksibilnost, originalnost;</a:t>
                      </a:r>
                      <a:endParaRPr kumimoji="0" lang="en-US" sz="1800" u="none" strike="noStrike" cap="none" normalizeH="0" baseline="0" dirty="0">
                        <a:ln>
                          <a:noFill/>
                        </a:ln>
                        <a:effectLst/>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hr-BA" sz="1800" u="none" strike="noStrike" cap="none" normalizeH="0" baseline="0" dirty="0">
                          <a:ln>
                            <a:noFill/>
                          </a:ln>
                          <a:effectLst/>
                        </a:rPr>
                        <a:t>Otvorenost prema novim iskustvima, prihvaćanje novog i drugačijeg</a:t>
                      </a:r>
                      <a:endParaRPr kumimoji="0" lang="en-US" sz="1800" u="none" strike="noStrike" cap="none" normalizeH="0" baseline="0" dirty="0">
                        <a:ln>
                          <a:noFill/>
                        </a:ln>
                        <a:effectLst/>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hr-BA" sz="1800" u="none" strike="noStrike" cap="none" normalizeH="0" baseline="0" dirty="0">
                          <a:ln>
                            <a:noFill/>
                          </a:ln>
                          <a:effectLst/>
                        </a:rPr>
                        <a:t>Radoznalost, spekulativnost, sklonost avanturama i „misaonim igrama“</a:t>
                      </a:r>
                      <a:endParaRPr kumimoji="0" lang="en-US" sz="1800" u="none" strike="noStrike" cap="none" normalizeH="0" baseline="0" dirty="0">
                        <a:ln>
                          <a:noFill/>
                        </a:ln>
                        <a:effectLst/>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hr-BA" sz="1800" u="none" strike="noStrike" cap="none" normalizeH="0" baseline="0" dirty="0">
                          <a:ln>
                            <a:noFill/>
                          </a:ln>
                          <a:effectLst/>
                        </a:rPr>
                        <a:t>Osjetljivost na detalje, estetske karakteristike </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tc>
                <a:extLst>
                  <a:ext uri="{0D108BD9-81ED-4DB2-BD59-A6C34878D82A}">
                    <a16:rowId xmlns:a16="http://schemas.microsoft.com/office/drawing/2014/main" val="10002"/>
                  </a:ext>
                </a:extLst>
              </a:tr>
            </a:tbl>
          </a:graphicData>
        </a:graphic>
      </p:graphicFrame>
      <p:sp>
        <p:nvSpPr>
          <p:cNvPr id="40976" name="Rectangle 46"/>
          <p:cNvSpPr>
            <a:spLocks noChangeArrowheads="1"/>
          </p:cNvSpPr>
          <p:nvPr/>
        </p:nvSpPr>
        <p:spPr bwMode="auto">
          <a:xfrm>
            <a:off x="1524000" y="2705"/>
            <a:ext cx="7010400" cy="430213"/>
          </a:xfrm>
          <a:prstGeom prst="rect">
            <a:avLst/>
          </a:prstGeom>
          <a:noFill/>
          <a:ln w="9525">
            <a:noFill/>
            <a:miter lim="800000"/>
            <a:headEnd/>
            <a:tailEnd/>
          </a:ln>
        </p:spPr>
        <p:txBody>
          <a:bodyPr anchor="ctr"/>
          <a:lstStyle/>
          <a:p>
            <a:pPr eaLnBrk="1" hangingPunct="1"/>
            <a:r>
              <a:rPr lang="hr-BA" sz="2400" b="1" dirty="0">
                <a:solidFill>
                  <a:schemeClr val="tx2"/>
                </a:solidFill>
              </a:rPr>
              <a:t>Taksonomija ponašajnih manifestacija klastera</a:t>
            </a:r>
            <a:r>
              <a:rPr lang="en-US" sz="2400" dirty="0">
                <a:solidFill>
                  <a:schemeClr val="tx2"/>
                </a:solidFill>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p:cNvSpPr>
            <a:spLocks noChangeArrowheads="1"/>
          </p:cNvSpPr>
          <p:nvPr/>
        </p:nvSpPr>
        <p:spPr bwMode="auto">
          <a:xfrm>
            <a:off x="1738282" y="142852"/>
            <a:ext cx="2143140" cy="5643602"/>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bs-Latn-BA" b="1" dirty="0">
                <a:solidFill>
                  <a:schemeClr val="tx1"/>
                </a:solidFill>
                <a:latin typeface="Calibri" pitchFamily="34" charset="0"/>
              </a:rPr>
              <a:t>PRIRODNE SPOSOBNOSTI</a:t>
            </a:r>
            <a:endParaRPr lang="bs-Latn-BA" sz="1400" dirty="0">
              <a:solidFill>
                <a:schemeClr val="tx1"/>
              </a:solidFill>
              <a:latin typeface="Times New Roman" pitchFamily="18" charset="0"/>
            </a:endParaRPr>
          </a:p>
          <a:p>
            <a:pPr algn="ctr" fontAlgn="base">
              <a:spcBef>
                <a:spcPct val="0"/>
              </a:spcBef>
              <a:spcAft>
                <a:spcPts val="1000"/>
              </a:spcAft>
            </a:pPr>
            <a:r>
              <a:rPr lang="bs-Latn-BA" sz="1400" dirty="0">
                <a:solidFill>
                  <a:schemeClr val="tx1"/>
                </a:solidFill>
                <a:latin typeface="Calibri" pitchFamily="34" charset="0"/>
              </a:rPr>
              <a:t>DOMENI</a:t>
            </a:r>
            <a:endParaRPr lang="bs-Latn-BA" sz="1400" dirty="0">
              <a:solidFill>
                <a:schemeClr val="tx1"/>
              </a:solidFill>
              <a:latin typeface="Times New Roman" pitchFamily="18" charset="0"/>
            </a:endParaRPr>
          </a:p>
          <a:p>
            <a:pPr fontAlgn="base">
              <a:spcBef>
                <a:spcPct val="0"/>
              </a:spcBef>
              <a:spcAft>
                <a:spcPts val="1000"/>
              </a:spcAft>
            </a:pPr>
            <a:r>
              <a:rPr lang="bs-Latn-BA" sz="1400" b="1" dirty="0">
                <a:solidFill>
                  <a:schemeClr val="tx1"/>
                </a:solidFill>
                <a:latin typeface="Calibri" pitchFamily="34" charset="0"/>
              </a:rPr>
              <a:t>Intelektualni</a:t>
            </a:r>
            <a:r>
              <a:rPr lang="bs-Latn-BA" sz="1400" dirty="0">
                <a:solidFill>
                  <a:schemeClr val="tx1"/>
                </a:solidFill>
                <a:latin typeface="Calibri" pitchFamily="34" charset="0"/>
              </a:rPr>
              <a:t>: Fluidno rezoniranje, verbalne, spacijalne sposobnosti, pamćenje, metakogitcija</a:t>
            </a:r>
            <a:endParaRPr lang="bs-Latn-BA" sz="1400" dirty="0">
              <a:solidFill>
                <a:schemeClr val="tx1"/>
              </a:solidFill>
              <a:latin typeface="Times New Roman" pitchFamily="18" charset="0"/>
            </a:endParaRPr>
          </a:p>
          <a:p>
            <a:pPr fontAlgn="base">
              <a:spcBef>
                <a:spcPct val="0"/>
              </a:spcBef>
              <a:spcAft>
                <a:spcPts val="1000"/>
              </a:spcAft>
            </a:pPr>
            <a:r>
              <a:rPr lang="bs-Latn-BA" sz="1400" b="1" dirty="0">
                <a:solidFill>
                  <a:schemeClr val="tx1"/>
                </a:solidFill>
                <a:latin typeface="Calibri" pitchFamily="34" charset="0"/>
              </a:rPr>
              <a:t>Kreativni</a:t>
            </a:r>
            <a:r>
              <a:rPr lang="bs-Latn-BA" sz="1400" dirty="0">
                <a:solidFill>
                  <a:schemeClr val="tx1"/>
                </a:solidFill>
                <a:latin typeface="Calibri" pitchFamily="34" charset="0"/>
              </a:rPr>
              <a:t>: Inventivnost, imaginacija, originalnost, fluentnost</a:t>
            </a:r>
            <a:endParaRPr lang="bs-Latn-BA" sz="1400" dirty="0">
              <a:solidFill>
                <a:schemeClr val="tx1"/>
              </a:solidFill>
              <a:latin typeface="Times New Roman" pitchFamily="18" charset="0"/>
            </a:endParaRPr>
          </a:p>
          <a:p>
            <a:pPr fontAlgn="base">
              <a:spcBef>
                <a:spcPct val="0"/>
              </a:spcBef>
              <a:spcAft>
                <a:spcPts val="1000"/>
              </a:spcAft>
            </a:pPr>
            <a:r>
              <a:rPr lang="bs-Latn-BA" sz="1400" b="1" dirty="0">
                <a:solidFill>
                  <a:schemeClr val="tx1"/>
                </a:solidFill>
                <a:latin typeface="Calibri" pitchFamily="34" charset="0"/>
              </a:rPr>
              <a:t>Socioafektivni</a:t>
            </a:r>
            <a:r>
              <a:rPr lang="bs-Latn-BA" sz="1400" dirty="0">
                <a:solidFill>
                  <a:schemeClr val="tx1"/>
                </a:solidFill>
                <a:latin typeface="Calibri" pitchFamily="34" charset="0"/>
              </a:rPr>
              <a:t>: Inteligencija, Komunikacija, Utjecaj</a:t>
            </a:r>
            <a:endParaRPr lang="bs-Latn-BA" sz="1400" dirty="0">
              <a:solidFill>
                <a:schemeClr val="tx1"/>
              </a:solidFill>
              <a:latin typeface="Times New Roman" pitchFamily="18" charset="0"/>
            </a:endParaRPr>
          </a:p>
          <a:p>
            <a:pPr fontAlgn="base">
              <a:spcBef>
                <a:spcPct val="0"/>
              </a:spcBef>
              <a:spcAft>
                <a:spcPts val="1000"/>
              </a:spcAft>
            </a:pPr>
            <a:r>
              <a:rPr lang="bs-Latn-BA" sz="1400" b="1" dirty="0">
                <a:solidFill>
                  <a:schemeClr val="tx1"/>
                </a:solidFill>
                <a:latin typeface="Calibri" pitchFamily="34" charset="0"/>
              </a:rPr>
              <a:t>Senzomotorni</a:t>
            </a:r>
            <a:r>
              <a:rPr lang="bs-Latn-BA" sz="1400" dirty="0">
                <a:solidFill>
                  <a:schemeClr val="tx1"/>
                </a:solidFill>
                <a:latin typeface="Calibri" pitchFamily="34" charset="0"/>
              </a:rPr>
              <a:t>: </a:t>
            </a:r>
          </a:p>
          <a:p>
            <a:pPr fontAlgn="base">
              <a:spcBef>
                <a:spcPct val="0"/>
              </a:spcBef>
              <a:spcAft>
                <a:spcPts val="1000"/>
              </a:spcAft>
            </a:pPr>
            <a:r>
              <a:rPr lang="bs-Latn-BA" sz="1400" dirty="0">
                <a:solidFill>
                  <a:schemeClr val="tx1"/>
                </a:solidFill>
                <a:latin typeface="Calibri" pitchFamily="34" charset="0"/>
              </a:rPr>
              <a:t>S: vizualni, auditorni, olfaktivni, etc.</a:t>
            </a:r>
          </a:p>
          <a:p>
            <a:pPr fontAlgn="base">
              <a:spcBef>
                <a:spcPct val="0"/>
              </a:spcBef>
              <a:spcAft>
                <a:spcPts val="1000"/>
              </a:spcAft>
            </a:pPr>
            <a:r>
              <a:rPr lang="bs-Latn-BA" sz="1400" dirty="0">
                <a:solidFill>
                  <a:schemeClr val="tx1"/>
                </a:solidFill>
                <a:latin typeface="Calibri" pitchFamily="34" charset="0"/>
              </a:rPr>
              <a:t>M: snaga, izdržljivost, koordinacija, itd.</a:t>
            </a:r>
            <a:endParaRPr lang="en-US" sz="2000" dirty="0">
              <a:solidFill>
                <a:schemeClr val="tx1"/>
              </a:solidFill>
              <a:latin typeface="Arial" pitchFamily="34" charset="0"/>
            </a:endParaRPr>
          </a:p>
        </p:txBody>
      </p:sp>
      <p:sp>
        <p:nvSpPr>
          <p:cNvPr id="1027" name="AutoShape 3"/>
          <p:cNvSpPr>
            <a:spLocks noChangeArrowheads="1"/>
          </p:cNvSpPr>
          <p:nvPr/>
        </p:nvSpPr>
        <p:spPr bwMode="auto">
          <a:xfrm>
            <a:off x="8310578" y="142852"/>
            <a:ext cx="2143140" cy="6357982"/>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bs-Latn-BA" b="1" dirty="0">
                <a:solidFill>
                  <a:schemeClr val="tx1"/>
                </a:solidFill>
                <a:latin typeface="Calibri" pitchFamily="34" charset="0"/>
              </a:rPr>
              <a:t>SISTEMATSKI RAZVIJENE VJEŠTINE</a:t>
            </a:r>
            <a:endParaRPr lang="bs-Latn-BA" sz="1400" dirty="0">
              <a:solidFill>
                <a:schemeClr val="tx1"/>
              </a:solidFill>
              <a:latin typeface="Times New Roman" pitchFamily="18" charset="0"/>
            </a:endParaRPr>
          </a:p>
          <a:p>
            <a:pPr algn="ctr" fontAlgn="base">
              <a:spcBef>
                <a:spcPct val="0"/>
              </a:spcBef>
              <a:spcAft>
                <a:spcPts val="1000"/>
              </a:spcAft>
            </a:pPr>
            <a:r>
              <a:rPr lang="bs-Latn-BA" sz="1400" dirty="0">
                <a:solidFill>
                  <a:schemeClr val="tx1"/>
                </a:solidFill>
                <a:latin typeface="Calibri" pitchFamily="34" charset="0"/>
              </a:rPr>
              <a:t>PODRUČJA</a:t>
            </a:r>
            <a:endParaRPr lang="bs-Latn-BA" sz="1400" dirty="0">
              <a:solidFill>
                <a:schemeClr val="tx1"/>
              </a:solidFill>
              <a:latin typeface="Times New Roman" pitchFamily="18" charset="0"/>
            </a:endParaRPr>
          </a:p>
          <a:p>
            <a:pPr fontAlgn="base">
              <a:spcBef>
                <a:spcPct val="0"/>
              </a:spcBef>
              <a:spcAft>
                <a:spcPts val="1000"/>
              </a:spcAft>
            </a:pPr>
            <a:r>
              <a:rPr lang="bs-Latn-BA" sz="1400" b="1" dirty="0">
                <a:solidFill>
                  <a:schemeClr val="tx1"/>
                </a:solidFill>
                <a:latin typeface="Calibri" pitchFamily="34" charset="0"/>
              </a:rPr>
              <a:t>Akademsko</a:t>
            </a:r>
            <a:r>
              <a:rPr lang="bs-Latn-BA" sz="1400" dirty="0">
                <a:solidFill>
                  <a:schemeClr val="tx1"/>
                </a:solidFill>
                <a:latin typeface="Calibri" pitchFamily="34" charset="0"/>
              </a:rPr>
              <a:t>: jezik, prirodne nauke, humanističke nauke, itd.</a:t>
            </a:r>
            <a:endParaRPr lang="bs-Latn-BA" sz="1400" dirty="0">
              <a:solidFill>
                <a:schemeClr val="tx1"/>
              </a:solidFill>
              <a:latin typeface="Times New Roman" pitchFamily="18" charset="0"/>
            </a:endParaRPr>
          </a:p>
          <a:p>
            <a:pPr fontAlgn="base">
              <a:spcBef>
                <a:spcPct val="0"/>
              </a:spcBef>
              <a:spcAft>
                <a:spcPts val="1000"/>
              </a:spcAft>
            </a:pPr>
            <a:r>
              <a:rPr lang="bs-Latn-BA" sz="1400" b="1" dirty="0">
                <a:solidFill>
                  <a:schemeClr val="tx1"/>
                </a:solidFill>
                <a:latin typeface="Calibri" pitchFamily="34" charset="0"/>
              </a:rPr>
              <a:t>Umjetnost</a:t>
            </a:r>
            <a:r>
              <a:rPr lang="bs-Latn-BA" sz="1400" dirty="0">
                <a:solidFill>
                  <a:schemeClr val="tx1"/>
                </a:solidFill>
                <a:latin typeface="Calibri" pitchFamily="34" charset="0"/>
              </a:rPr>
              <a:t>: vizuelna, drama, muzika, itd.</a:t>
            </a:r>
            <a:endParaRPr lang="bs-Latn-BA" sz="1400" dirty="0">
              <a:solidFill>
                <a:schemeClr val="tx1"/>
              </a:solidFill>
              <a:latin typeface="Times New Roman" pitchFamily="18" charset="0"/>
            </a:endParaRPr>
          </a:p>
          <a:p>
            <a:pPr fontAlgn="base">
              <a:spcBef>
                <a:spcPct val="0"/>
              </a:spcBef>
              <a:spcAft>
                <a:spcPts val="1000"/>
              </a:spcAft>
            </a:pPr>
            <a:r>
              <a:rPr lang="bs-Latn-BA" sz="1400" b="1" dirty="0">
                <a:solidFill>
                  <a:schemeClr val="tx1"/>
                </a:solidFill>
                <a:latin typeface="Calibri" pitchFamily="34" charset="0"/>
              </a:rPr>
              <a:t>Ekonomija</a:t>
            </a:r>
            <a:r>
              <a:rPr lang="bs-Latn-BA" sz="1400" dirty="0">
                <a:solidFill>
                  <a:schemeClr val="tx1"/>
                </a:solidFill>
                <a:latin typeface="Calibri" pitchFamily="34" charset="0"/>
              </a:rPr>
              <a:t>: prodaja, poduzetnišvo, menadžment, itd.</a:t>
            </a:r>
            <a:endParaRPr lang="bs-Latn-BA" sz="1400" dirty="0">
              <a:solidFill>
                <a:schemeClr val="tx1"/>
              </a:solidFill>
              <a:latin typeface="Times New Roman" pitchFamily="18" charset="0"/>
            </a:endParaRPr>
          </a:p>
          <a:p>
            <a:pPr fontAlgn="base">
              <a:spcBef>
                <a:spcPct val="0"/>
              </a:spcBef>
              <a:spcAft>
                <a:spcPts val="1000"/>
              </a:spcAft>
            </a:pPr>
            <a:r>
              <a:rPr lang="bs-Latn-BA" sz="1400" b="1" dirty="0">
                <a:solidFill>
                  <a:schemeClr val="tx1"/>
                </a:solidFill>
                <a:latin typeface="Calibri" pitchFamily="34" charset="0"/>
              </a:rPr>
              <a:t>Slobodno vrijeme</a:t>
            </a:r>
            <a:r>
              <a:rPr lang="bs-Latn-BA" sz="1400" dirty="0">
                <a:solidFill>
                  <a:schemeClr val="tx1"/>
                </a:solidFill>
                <a:latin typeface="Calibri" pitchFamily="34" charset="0"/>
              </a:rPr>
              <a:t>: šah, video igrice, itd.</a:t>
            </a:r>
            <a:endParaRPr lang="bs-Latn-BA" sz="1400" dirty="0">
              <a:solidFill>
                <a:schemeClr val="tx1"/>
              </a:solidFill>
              <a:latin typeface="Times New Roman" pitchFamily="18" charset="0"/>
            </a:endParaRPr>
          </a:p>
          <a:p>
            <a:pPr fontAlgn="base">
              <a:spcBef>
                <a:spcPct val="0"/>
              </a:spcBef>
              <a:spcAft>
                <a:spcPts val="1000"/>
              </a:spcAft>
            </a:pPr>
            <a:r>
              <a:rPr lang="bs-Latn-BA" sz="1400" b="1" dirty="0">
                <a:solidFill>
                  <a:schemeClr val="tx1"/>
                </a:solidFill>
                <a:latin typeface="Calibri" pitchFamily="34" charset="0"/>
              </a:rPr>
              <a:t>Socijalne akcije</a:t>
            </a:r>
            <a:r>
              <a:rPr lang="bs-Latn-BA" sz="1400" dirty="0">
                <a:solidFill>
                  <a:schemeClr val="tx1"/>
                </a:solidFill>
                <a:latin typeface="Calibri" pitchFamily="34" charset="0"/>
              </a:rPr>
              <a:t>: mediji, javni uredi, itd.</a:t>
            </a:r>
            <a:endParaRPr lang="bs-Latn-BA" sz="1400" dirty="0">
              <a:solidFill>
                <a:schemeClr val="tx1"/>
              </a:solidFill>
              <a:latin typeface="Times New Roman" pitchFamily="18" charset="0"/>
            </a:endParaRPr>
          </a:p>
          <a:p>
            <a:pPr fontAlgn="base">
              <a:spcBef>
                <a:spcPct val="0"/>
              </a:spcBef>
              <a:spcAft>
                <a:spcPts val="1000"/>
              </a:spcAft>
            </a:pPr>
            <a:r>
              <a:rPr lang="bs-Latn-BA" sz="1400" b="1" dirty="0">
                <a:solidFill>
                  <a:schemeClr val="tx1"/>
                </a:solidFill>
                <a:latin typeface="Calibri" pitchFamily="34" charset="0"/>
              </a:rPr>
              <a:t>Sport</a:t>
            </a:r>
            <a:r>
              <a:rPr lang="bs-Latn-BA" sz="1400" dirty="0">
                <a:solidFill>
                  <a:schemeClr val="tx1"/>
                </a:solidFill>
                <a:latin typeface="Calibri" pitchFamily="34" charset="0"/>
              </a:rPr>
              <a:t>: individualni i timski</a:t>
            </a:r>
          </a:p>
          <a:p>
            <a:pPr fontAlgn="base">
              <a:spcBef>
                <a:spcPct val="0"/>
              </a:spcBef>
              <a:spcAft>
                <a:spcPts val="1000"/>
              </a:spcAft>
            </a:pPr>
            <a:r>
              <a:rPr lang="bs-Latn-BA" sz="1400" b="1" dirty="0">
                <a:solidFill>
                  <a:schemeClr val="tx1"/>
                </a:solidFill>
                <a:latin typeface="Calibri" pitchFamily="34" charset="0"/>
              </a:rPr>
              <a:t>Tehnologija</a:t>
            </a:r>
            <a:r>
              <a:rPr lang="bs-Latn-BA" sz="1400" dirty="0">
                <a:solidFill>
                  <a:schemeClr val="tx1"/>
                </a:solidFill>
                <a:latin typeface="Calibri" pitchFamily="34" charset="0"/>
              </a:rPr>
              <a:t>: prodaja i proizvodnja, elektronika, kompjuteri itd. </a:t>
            </a:r>
            <a:endParaRPr lang="en-US" sz="3200" dirty="0">
              <a:solidFill>
                <a:schemeClr val="tx1"/>
              </a:solidFill>
              <a:latin typeface="Arial" pitchFamily="34" charset="0"/>
            </a:endParaRPr>
          </a:p>
        </p:txBody>
      </p:sp>
      <p:sp>
        <p:nvSpPr>
          <p:cNvPr id="1029" name="AutoShape 5"/>
          <p:cNvSpPr>
            <a:spLocks noChangeArrowheads="1"/>
          </p:cNvSpPr>
          <p:nvPr/>
        </p:nvSpPr>
        <p:spPr bwMode="auto">
          <a:xfrm>
            <a:off x="4167174" y="160339"/>
            <a:ext cx="3786214" cy="2319337"/>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10800" rIns="91440" bIns="10800" numCol="1" anchor="t" anchorCtr="0" compatLnSpc="1">
            <a:prstTxWarp prst="textNoShape">
              <a:avLst/>
            </a:prstTxWarp>
          </a:bodyPr>
          <a:lstStyle/>
          <a:p>
            <a:pPr algn="ctr" fontAlgn="base">
              <a:spcBef>
                <a:spcPct val="0"/>
              </a:spcBef>
              <a:spcAft>
                <a:spcPts val="1000"/>
              </a:spcAft>
            </a:pPr>
            <a:r>
              <a:rPr lang="bs-Latn-BA" b="1" dirty="0">
                <a:solidFill>
                  <a:schemeClr val="tx1"/>
                </a:solidFill>
                <a:latin typeface="Calibri" pitchFamily="34" charset="0"/>
              </a:rPr>
              <a:t>INTRAPSIHIČKI KATALIZATORI</a:t>
            </a:r>
            <a:endParaRPr lang="bs-Latn-BA" sz="1400" dirty="0">
              <a:solidFill>
                <a:schemeClr val="tx1"/>
              </a:solidFill>
              <a:latin typeface="Times New Roman" pitchFamily="18" charset="0"/>
            </a:endParaRPr>
          </a:p>
          <a:p>
            <a:pPr fontAlgn="base">
              <a:spcBef>
                <a:spcPct val="0"/>
              </a:spcBef>
              <a:spcAft>
                <a:spcPts val="1000"/>
              </a:spcAft>
            </a:pPr>
            <a:r>
              <a:rPr lang="bs-Latn-BA" sz="1200" b="1" dirty="0">
                <a:solidFill>
                  <a:schemeClr val="tx1"/>
                </a:solidFill>
                <a:latin typeface="Calibri" pitchFamily="34" charset="0"/>
              </a:rPr>
              <a:t>Fizički</a:t>
            </a:r>
            <a:r>
              <a:rPr lang="bs-Latn-BA" sz="1200" dirty="0">
                <a:solidFill>
                  <a:schemeClr val="tx1"/>
                </a:solidFill>
                <a:latin typeface="Calibri" pitchFamily="34" charset="0"/>
              </a:rPr>
              <a:t>: karakteristike, ograničenja, zdravlje, itd.</a:t>
            </a:r>
            <a:endParaRPr lang="bs-Latn-BA" sz="1200" dirty="0">
              <a:solidFill>
                <a:schemeClr val="tx1"/>
              </a:solidFill>
              <a:latin typeface="Times New Roman" pitchFamily="18" charset="0"/>
            </a:endParaRPr>
          </a:p>
          <a:p>
            <a:pPr fontAlgn="base">
              <a:spcBef>
                <a:spcPct val="0"/>
              </a:spcBef>
              <a:spcAft>
                <a:spcPts val="1000"/>
              </a:spcAft>
            </a:pPr>
            <a:r>
              <a:rPr lang="bs-Latn-BA" sz="1200" b="1" dirty="0">
                <a:solidFill>
                  <a:schemeClr val="tx1"/>
                </a:solidFill>
                <a:latin typeface="Calibri" pitchFamily="34" charset="0"/>
              </a:rPr>
              <a:t>Motivacija</a:t>
            </a:r>
            <a:r>
              <a:rPr lang="bs-Latn-BA" sz="1200" dirty="0">
                <a:solidFill>
                  <a:schemeClr val="tx1"/>
                </a:solidFill>
                <a:latin typeface="Calibri" pitchFamily="34" charset="0"/>
              </a:rPr>
              <a:t>: potrebe, interesi, vrijednosti.</a:t>
            </a:r>
            <a:endParaRPr lang="bs-Latn-BA" sz="1200" dirty="0">
              <a:solidFill>
                <a:schemeClr val="tx1"/>
              </a:solidFill>
              <a:latin typeface="Times New Roman" pitchFamily="18" charset="0"/>
            </a:endParaRPr>
          </a:p>
          <a:p>
            <a:pPr fontAlgn="base">
              <a:spcBef>
                <a:spcPct val="0"/>
              </a:spcBef>
              <a:spcAft>
                <a:spcPts val="1000"/>
              </a:spcAft>
            </a:pPr>
            <a:r>
              <a:rPr lang="bs-Latn-BA" sz="1200" b="1" dirty="0">
                <a:solidFill>
                  <a:schemeClr val="tx1"/>
                </a:solidFill>
                <a:latin typeface="Calibri" pitchFamily="34" charset="0"/>
              </a:rPr>
              <a:t>Volja</a:t>
            </a:r>
            <a:r>
              <a:rPr lang="bs-Latn-BA" sz="1200" dirty="0">
                <a:solidFill>
                  <a:schemeClr val="tx1"/>
                </a:solidFill>
                <a:latin typeface="Calibri" pitchFamily="34" charset="0"/>
              </a:rPr>
              <a:t>: snaga volje, ulaganje napora, ustrajnost</a:t>
            </a:r>
            <a:endParaRPr lang="bs-Latn-BA" sz="1200" dirty="0">
              <a:solidFill>
                <a:schemeClr val="tx1"/>
              </a:solidFill>
              <a:latin typeface="Times New Roman" pitchFamily="18" charset="0"/>
            </a:endParaRPr>
          </a:p>
          <a:p>
            <a:pPr fontAlgn="base">
              <a:spcBef>
                <a:spcPct val="0"/>
              </a:spcBef>
              <a:spcAft>
                <a:spcPts val="1000"/>
              </a:spcAft>
            </a:pPr>
            <a:r>
              <a:rPr lang="bs-Latn-BA" sz="1200" b="1" dirty="0">
                <a:solidFill>
                  <a:schemeClr val="tx1"/>
                </a:solidFill>
                <a:latin typeface="Calibri" pitchFamily="34" charset="0"/>
              </a:rPr>
              <a:t>Samoregulacija</a:t>
            </a:r>
            <a:r>
              <a:rPr lang="bs-Latn-BA" sz="1200" dirty="0">
                <a:solidFill>
                  <a:schemeClr val="tx1"/>
                </a:solidFill>
                <a:latin typeface="Calibri" pitchFamily="34" charset="0"/>
              </a:rPr>
              <a:t>: koncentracija, radne navike, inicijativnost, organiziranost</a:t>
            </a:r>
            <a:endParaRPr lang="bs-Latn-BA" sz="1200" dirty="0">
              <a:solidFill>
                <a:schemeClr val="tx1"/>
              </a:solidFill>
              <a:latin typeface="Times New Roman" pitchFamily="18" charset="0"/>
            </a:endParaRPr>
          </a:p>
          <a:p>
            <a:pPr fontAlgn="base">
              <a:spcBef>
                <a:spcPct val="0"/>
              </a:spcBef>
              <a:spcAft>
                <a:spcPts val="1000"/>
              </a:spcAft>
            </a:pPr>
            <a:r>
              <a:rPr lang="bs-Latn-BA" sz="1200" b="1" dirty="0">
                <a:solidFill>
                  <a:schemeClr val="tx1"/>
                </a:solidFill>
                <a:latin typeface="Calibri" pitchFamily="34" charset="0"/>
              </a:rPr>
              <a:t>Ličnost</a:t>
            </a:r>
            <a:r>
              <a:rPr lang="bs-Latn-BA" sz="1200" dirty="0">
                <a:solidFill>
                  <a:schemeClr val="tx1"/>
                </a:solidFill>
                <a:latin typeface="Calibri" pitchFamily="34" charset="0"/>
              </a:rPr>
              <a:t>: temperament, crte, samosvjesnost, samopoštovanje, prilagodljivost</a:t>
            </a:r>
            <a:endParaRPr lang="en-US" sz="2800" dirty="0">
              <a:solidFill>
                <a:schemeClr val="tx1"/>
              </a:solidFill>
              <a:latin typeface="Arial" pitchFamily="34" charset="0"/>
            </a:endParaRPr>
          </a:p>
        </p:txBody>
      </p:sp>
      <p:sp>
        <p:nvSpPr>
          <p:cNvPr id="1030" name="AutoShape 6"/>
          <p:cNvSpPr>
            <a:spLocks noChangeArrowheads="1"/>
          </p:cNvSpPr>
          <p:nvPr/>
        </p:nvSpPr>
        <p:spPr bwMode="auto">
          <a:xfrm>
            <a:off x="4310050" y="4357694"/>
            <a:ext cx="3643338" cy="2357454"/>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bs-Latn-BA" b="1" dirty="0">
                <a:solidFill>
                  <a:schemeClr val="tx1"/>
                </a:solidFill>
                <a:latin typeface="Calibri" pitchFamily="34" charset="0"/>
              </a:rPr>
              <a:t>OKOLINSKI KATALIZATORI</a:t>
            </a:r>
            <a:endParaRPr lang="bs-Latn-BA" sz="1400" dirty="0">
              <a:solidFill>
                <a:schemeClr val="tx1"/>
              </a:solidFill>
              <a:latin typeface="Times New Roman" pitchFamily="18" charset="0"/>
            </a:endParaRPr>
          </a:p>
          <a:p>
            <a:pPr fontAlgn="base">
              <a:spcBef>
                <a:spcPct val="0"/>
              </a:spcBef>
              <a:spcAft>
                <a:spcPts val="1000"/>
              </a:spcAft>
            </a:pPr>
            <a:r>
              <a:rPr lang="bs-Latn-BA" sz="1200" b="1" dirty="0">
                <a:solidFill>
                  <a:schemeClr val="tx1"/>
                </a:solidFill>
                <a:latin typeface="Calibri" pitchFamily="34" charset="0"/>
              </a:rPr>
              <a:t>Milje</a:t>
            </a:r>
            <a:r>
              <a:rPr lang="bs-Latn-BA" sz="1200" dirty="0">
                <a:solidFill>
                  <a:schemeClr val="tx1"/>
                </a:solidFill>
                <a:latin typeface="Calibri" pitchFamily="34" charset="0"/>
              </a:rPr>
              <a:t>: fizički, kulturalni, socijalni, porodični</a:t>
            </a:r>
            <a:endParaRPr lang="bs-Latn-BA" sz="1200" dirty="0">
              <a:solidFill>
                <a:schemeClr val="tx1"/>
              </a:solidFill>
              <a:latin typeface="Times New Roman" pitchFamily="18" charset="0"/>
            </a:endParaRPr>
          </a:p>
          <a:p>
            <a:pPr fontAlgn="base">
              <a:spcBef>
                <a:spcPct val="0"/>
              </a:spcBef>
              <a:spcAft>
                <a:spcPts val="1000"/>
              </a:spcAft>
            </a:pPr>
            <a:r>
              <a:rPr lang="bs-Latn-BA" sz="1200" b="1" dirty="0">
                <a:solidFill>
                  <a:schemeClr val="tx1"/>
                </a:solidFill>
                <a:latin typeface="Calibri" pitchFamily="34" charset="0"/>
              </a:rPr>
              <a:t>Osobe</a:t>
            </a:r>
            <a:r>
              <a:rPr lang="bs-Latn-BA" sz="1200" dirty="0">
                <a:solidFill>
                  <a:schemeClr val="tx1"/>
                </a:solidFill>
                <a:latin typeface="Calibri" pitchFamily="34" charset="0"/>
              </a:rPr>
              <a:t>: roditelji, nastavnici, vršnjaci, mentori</a:t>
            </a:r>
            <a:endParaRPr lang="bs-Latn-BA" sz="1200" dirty="0">
              <a:solidFill>
                <a:schemeClr val="tx1"/>
              </a:solidFill>
              <a:latin typeface="Times New Roman" pitchFamily="18" charset="0"/>
            </a:endParaRPr>
          </a:p>
          <a:p>
            <a:pPr fontAlgn="base">
              <a:spcBef>
                <a:spcPct val="0"/>
              </a:spcBef>
              <a:spcAft>
                <a:spcPts val="1000"/>
              </a:spcAft>
            </a:pPr>
            <a:r>
              <a:rPr lang="bs-Latn-BA" sz="1200" b="1" dirty="0">
                <a:solidFill>
                  <a:schemeClr val="tx1"/>
                </a:solidFill>
                <a:latin typeface="Calibri" pitchFamily="34" charset="0"/>
              </a:rPr>
              <a:t>Mogućnosti</a:t>
            </a:r>
            <a:r>
              <a:rPr lang="bs-Latn-BA" sz="1200" dirty="0">
                <a:solidFill>
                  <a:schemeClr val="tx1"/>
                </a:solidFill>
                <a:latin typeface="Calibri" pitchFamily="34" charset="0"/>
              </a:rPr>
              <a:t>: programi, aktivnosti, servisi</a:t>
            </a:r>
            <a:endParaRPr lang="bs-Latn-BA" sz="1200" dirty="0">
              <a:solidFill>
                <a:schemeClr val="tx1"/>
              </a:solidFill>
              <a:latin typeface="Times New Roman" pitchFamily="18" charset="0"/>
            </a:endParaRPr>
          </a:p>
          <a:p>
            <a:pPr fontAlgn="base">
              <a:spcBef>
                <a:spcPct val="0"/>
              </a:spcBef>
              <a:spcAft>
                <a:spcPts val="1000"/>
              </a:spcAft>
            </a:pPr>
            <a:r>
              <a:rPr lang="bs-Latn-BA" sz="1200" b="1" dirty="0">
                <a:solidFill>
                  <a:schemeClr val="tx1"/>
                </a:solidFill>
                <a:latin typeface="Calibri" pitchFamily="34" charset="0"/>
              </a:rPr>
              <a:t>Događaji</a:t>
            </a:r>
            <a:r>
              <a:rPr lang="bs-Latn-BA" sz="1200" dirty="0">
                <a:solidFill>
                  <a:schemeClr val="tx1"/>
                </a:solidFill>
                <a:latin typeface="Calibri" pitchFamily="34" charset="0"/>
              </a:rPr>
              <a:t>: poteškoće, nagrade, nesretni slučajevi</a:t>
            </a:r>
            <a:endParaRPr lang="en-US" sz="2800" dirty="0">
              <a:solidFill>
                <a:schemeClr val="tx1"/>
              </a:solidFill>
              <a:latin typeface="Arial" pitchFamily="34" charset="0"/>
            </a:endParaRPr>
          </a:p>
        </p:txBody>
      </p:sp>
      <p:sp>
        <p:nvSpPr>
          <p:cNvPr id="1031" name="AutoShape 7"/>
          <p:cNvSpPr>
            <a:spLocks noChangeArrowheads="1"/>
          </p:cNvSpPr>
          <p:nvPr/>
        </p:nvSpPr>
        <p:spPr bwMode="auto">
          <a:xfrm rot="5400000">
            <a:off x="5703091" y="2536025"/>
            <a:ext cx="428628" cy="500066"/>
          </a:xfrm>
          <a:prstGeom prst="right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032" name="AutoShape 8"/>
          <p:cNvSpPr>
            <a:spLocks noChangeArrowheads="1"/>
          </p:cNvSpPr>
          <p:nvPr/>
        </p:nvSpPr>
        <p:spPr bwMode="auto">
          <a:xfrm rot="16200000">
            <a:off x="5810248" y="3857628"/>
            <a:ext cx="357190" cy="500066"/>
          </a:xfrm>
          <a:prstGeom prst="rightArrow">
            <a:avLst>
              <a:gd name="adj1" fmla="val 50000"/>
              <a:gd name="adj2" fmla="val 25000"/>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033" name="AutoShape 9"/>
          <p:cNvSpPr>
            <a:spLocks noChangeArrowheads="1"/>
          </p:cNvSpPr>
          <p:nvPr/>
        </p:nvSpPr>
        <p:spPr bwMode="auto">
          <a:xfrm>
            <a:off x="1738282" y="6072206"/>
            <a:ext cx="2143140" cy="357190"/>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bs-Latn-BA" sz="1400" b="1" dirty="0">
                <a:solidFill>
                  <a:schemeClr val="tx1"/>
                </a:solidFill>
                <a:latin typeface="Calibri" pitchFamily="34" charset="0"/>
              </a:rPr>
              <a:t>SLUČAJNOST</a:t>
            </a:r>
            <a:endParaRPr lang="en-US" sz="2400" dirty="0">
              <a:solidFill>
                <a:schemeClr val="tx1"/>
              </a:solidFill>
              <a:latin typeface="Arial" pitchFamily="34" charset="0"/>
            </a:endParaRPr>
          </a:p>
        </p:txBody>
      </p:sp>
      <p:cxnSp>
        <p:nvCxnSpPr>
          <p:cNvPr id="19" name="Straight Arrow Connector 18"/>
          <p:cNvCxnSpPr>
            <a:stCxn id="1033" idx="0"/>
            <a:endCxn id="1026" idx="2"/>
          </p:cNvCxnSpPr>
          <p:nvPr/>
        </p:nvCxnSpPr>
        <p:spPr>
          <a:xfrm rot="5400000" flipH="1" flipV="1">
            <a:off x="2666976" y="5929330"/>
            <a:ext cx="285752"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33" idx="3"/>
            <a:endCxn id="1030" idx="1"/>
          </p:cNvCxnSpPr>
          <p:nvPr/>
        </p:nvCxnSpPr>
        <p:spPr>
          <a:xfrm flipV="1">
            <a:off x="3881422" y="5536421"/>
            <a:ext cx="428628" cy="7143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033" idx="3"/>
          </p:cNvCxnSpPr>
          <p:nvPr/>
        </p:nvCxnSpPr>
        <p:spPr>
          <a:xfrm flipV="1">
            <a:off x="3881422" y="2500307"/>
            <a:ext cx="928694" cy="37504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8" name="AutoShape 4"/>
          <p:cNvSpPr>
            <a:spLocks noChangeArrowheads="1"/>
          </p:cNvSpPr>
          <p:nvPr/>
        </p:nvSpPr>
        <p:spPr bwMode="auto">
          <a:xfrm>
            <a:off x="3952860" y="2786058"/>
            <a:ext cx="4286280" cy="1357322"/>
          </a:xfrm>
          <a:prstGeom prst="rightArrow">
            <a:avLst>
              <a:gd name="adj1" fmla="val 57574"/>
              <a:gd name="adj2" fmla="val 56555"/>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36000" tIns="36000" rIns="36000" bIns="0" numCol="1" anchor="t" anchorCtr="0" compatLnSpc="1">
            <a:prstTxWarp prst="textNoShape">
              <a:avLst/>
            </a:prstTxWarp>
          </a:bodyPr>
          <a:lstStyle/>
          <a:p>
            <a:pPr algn="ctr" fontAlgn="base">
              <a:spcBef>
                <a:spcPct val="0"/>
              </a:spcBef>
              <a:spcAft>
                <a:spcPts val="1000"/>
              </a:spcAft>
            </a:pPr>
            <a:r>
              <a:rPr lang="bs-Latn-BA" b="1" dirty="0">
                <a:solidFill>
                  <a:schemeClr val="tx1"/>
                </a:solidFill>
                <a:latin typeface="Calibri" pitchFamily="34" charset="0"/>
              </a:rPr>
              <a:t>RAZVOJNI PROCES</a:t>
            </a:r>
          </a:p>
          <a:p>
            <a:pPr algn="ctr" fontAlgn="base">
              <a:spcBef>
                <a:spcPct val="0"/>
              </a:spcBef>
              <a:spcAft>
                <a:spcPts val="1000"/>
              </a:spcAft>
            </a:pPr>
            <a:r>
              <a:rPr lang="it-IT" sz="1100" dirty="0"/>
              <a:t>a</a:t>
            </a:r>
            <a:r>
              <a:rPr lang="it-IT" sz="1000" dirty="0"/>
              <a:t>) </a:t>
            </a:r>
            <a:r>
              <a:rPr lang="it-IT" sz="1050" dirty="0"/>
              <a:t>maturacija</a:t>
            </a:r>
            <a:r>
              <a:rPr lang="bs-Latn-BA" sz="1050" dirty="0"/>
              <a:t>, </a:t>
            </a:r>
            <a:r>
              <a:rPr lang="it-IT" sz="1050" dirty="0"/>
              <a:t>b) neformalno učenje</a:t>
            </a:r>
            <a:r>
              <a:rPr lang="bs-Latn-BA" sz="1050" dirty="0"/>
              <a:t>, </a:t>
            </a:r>
            <a:r>
              <a:rPr lang="it-IT" sz="1050" dirty="0"/>
              <a:t>c) formalno učenje izvan institucije i d) formalno institucionalno učenje</a:t>
            </a:r>
            <a:endParaRPr lang="en-US" sz="2800" dirty="0">
              <a:solidFill>
                <a:schemeClr val="tx1"/>
              </a:solidFill>
              <a:latin typeface="Arial" pitchFamily="34" charset="0"/>
            </a:endParaRPr>
          </a:p>
        </p:txBody>
      </p:sp>
      <p:sp>
        <p:nvSpPr>
          <p:cNvPr id="3" name="TextBox 2">
            <a:extLst>
              <a:ext uri="{FF2B5EF4-FFF2-40B4-BE49-F238E27FC236}">
                <a16:creationId xmlns:a16="http://schemas.microsoft.com/office/drawing/2014/main" id="{621E65D4-DC3F-C02C-0EC7-A75531D855A7}"/>
              </a:ext>
            </a:extLst>
          </p:cNvPr>
          <p:cNvSpPr txBox="1"/>
          <p:nvPr/>
        </p:nvSpPr>
        <p:spPr>
          <a:xfrm>
            <a:off x="8239140" y="6324922"/>
            <a:ext cx="2426234" cy="461665"/>
          </a:xfrm>
          <a:prstGeom prst="rect">
            <a:avLst/>
          </a:prstGeom>
          <a:solidFill>
            <a:schemeClr val="bg1"/>
          </a:solidFill>
        </p:spPr>
        <p:txBody>
          <a:bodyPr wrap="square">
            <a:spAutoFit/>
          </a:bodyPr>
          <a:lstStyle/>
          <a:p>
            <a:r>
              <a:rPr lang="en-US" sz="2400" b="1" dirty="0"/>
              <a:t>MDNT – Gagne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P spid="1027" grpId="0" animBg="1"/>
      <p:bldP spid="1029" grpId="0" animBg="1"/>
      <p:bldP spid="1030" grpId="0" animBg="1"/>
      <p:bldP spid="1031" grpId="0" animBg="1"/>
      <p:bldP spid="1032" grpId="0" animBg="1"/>
      <p:bldP spid="1033" grpId="0" animBg="1"/>
      <p:bldP spid="10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419" y="348347"/>
            <a:ext cx="10515600" cy="1325563"/>
          </a:xfrm>
        </p:spPr>
        <p:txBody>
          <a:bodyPr/>
          <a:lstStyle/>
          <a:p>
            <a:pPr algn="l"/>
            <a:r>
              <a:rPr lang="bs-Latn-BA" sz="2400" b="1" dirty="0"/>
              <a:t>MODEL RAZVOJA NADARENOSTI</a:t>
            </a:r>
            <a:br>
              <a:rPr lang="bs-Latn-BA" sz="2400" b="1" dirty="0"/>
            </a:br>
            <a:r>
              <a:rPr lang="hr-HR" sz="2400" b="1" dirty="0"/>
              <a:t>Lubinski i Benbow (2000) </a:t>
            </a:r>
            <a:br>
              <a:rPr lang="en-US" sz="2400" b="1" dirty="0"/>
            </a:br>
            <a:endParaRPr lang="en-US" sz="2400" dirty="0"/>
          </a:p>
        </p:txBody>
      </p:sp>
      <p:sp>
        <p:nvSpPr>
          <p:cNvPr id="3" name="Content Placeholder 2"/>
          <p:cNvSpPr>
            <a:spLocks noGrp="1"/>
          </p:cNvSpPr>
          <p:nvPr>
            <p:ph idx="1"/>
          </p:nvPr>
        </p:nvSpPr>
        <p:spPr>
          <a:xfrm>
            <a:off x="644409" y="2154532"/>
            <a:ext cx="10605227" cy="1595348"/>
          </a:xfrm>
        </p:spPr>
        <p:txBody>
          <a:bodyPr>
            <a:normAutofit/>
          </a:bodyPr>
          <a:lstStyle/>
          <a:p>
            <a:r>
              <a:rPr lang="hr-HR" sz="2400" dirty="0"/>
              <a:t>Lubinski i Benbow (2000) predlažu </a:t>
            </a:r>
            <a:r>
              <a:rPr lang="hr-HR" sz="2400" b="1" u="sng" dirty="0"/>
              <a:t>teorijski model razvoja nadarenosti</a:t>
            </a:r>
            <a:r>
              <a:rPr lang="hr-HR" sz="2400" dirty="0"/>
              <a:t> nastao kao sinteza Radex skaliranja kognitivnih sposobnosti, Holandovog heksagonalnog modela interesa (Holland 1996) i Teorije prilagodbe radu (Dawis i Lofquist, 1984, prema Lubinski i Benbow 2000) proširene na obrazovni kontekst. </a:t>
            </a:r>
            <a:endParaRPr lang="en-US" sz="2400" dirty="0"/>
          </a:p>
          <a:p>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2737986"/>
          </a:xfrm>
        </p:spPr>
        <p:txBody>
          <a:bodyPr>
            <a:normAutofit/>
          </a:bodyPr>
          <a:lstStyle/>
          <a:p>
            <a:pPr>
              <a:lnSpc>
                <a:spcPct val="80000"/>
              </a:lnSpc>
            </a:pPr>
            <a:r>
              <a:rPr lang="hr-HR" sz="2400" dirty="0"/>
              <a:t>Prema Teoriji prilagodbe radu (Lofquist i Dawis 1991, prema Lubinski 2000) kompetentnost u obavljanju određenog posla i osjećaj zadovoljstva koje pruža posao glavni su kriteriji adekvatne prilagodbe osobe radnoj sredini. </a:t>
            </a:r>
          </a:p>
          <a:p>
            <a:pPr>
              <a:lnSpc>
                <a:spcPct val="80000"/>
              </a:lnSpc>
              <a:buFont typeface="Wingdings" pitchFamily="2" charset="2"/>
              <a:buNone/>
            </a:pPr>
            <a:endParaRPr lang="hr-HR" sz="2400" dirty="0"/>
          </a:p>
          <a:p>
            <a:pPr>
              <a:lnSpc>
                <a:spcPct val="80000"/>
              </a:lnSpc>
            </a:pPr>
            <a:r>
              <a:rPr lang="hr-HR" sz="2400" dirty="0"/>
              <a:t>Idealna sredina je ona koja odgovara karakteristikama ličnosti pojedinca, pa se optimalni razvoj ličnosti postiže kada su potrebe pojedinca zadovoljene a njegove sposobnosti na odgovarajući način potaknute.</a:t>
            </a:r>
            <a:r>
              <a:rPr lang="en-US" sz="2400" dirty="0"/>
              <a:t> </a:t>
            </a:r>
            <a:endParaRPr lang="hr-HR" sz="2400" dirty="0"/>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E05FFAB-998C-4165-D449-3D2274FEF53D}"/>
              </a:ext>
            </a:extLst>
          </p:cNvPr>
          <p:cNvGrpSpPr/>
          <p:nvPr/>
        </p:nvGrpSpPr>
        <p:grpSpPr>
          <a:xfrm>
            <a:off x="1828624" y="607199"/>
            <a:ext cx="8534752" cy="5643602"/>
            <a:chOff x="285720" y="857232"/>
            <a:chExt cx="7858180" cy="5643602"/>
          </a:xfrm>
          <a:solidFill>
            <a:schemeClr val="bg1"/>
          </a:solidFill>
        </p:grpSpPr>
        <p:sp>
          <p:nvSpPr>
            <p:cNvPr id="4" name="Oval 3"/>
            <p:cNvSpPr/>
            <p:nvPr/>
          </p:nvSpPr>
          <p:spPr>
            <a:xfrm>
              <a:off x="6072198" y="2714620"/>
              <a:ext cx="2000264" cy="107157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sz="1600" b="1" dirty="0">
                  <a:solidFill>
                    <a:schemeClr val="tx1"/>
                  </a:solidFill>
                </a:rPr>
                <a:t>Sklad između pojedinca i okruženja</a:t>
              </a:r>
              <a:endParaRPr lang="en-US" sz="1600" b="1" dirty="0">
                <a:solidFill>
                  <a:schemeClr val="tx1"/>
                </a:solidFill>
              </a:endParaRPr>
            </a:p>
          </p:txBody>
        </p:sp>
        <p:sp>
          <p:nvSpPr>
            <p:cNvPr id="5" name="Rectangle 4"/>
            <p:cNvSpPr/>
            <p:nvPr/>
          </p:nvSpPr>
          <p:spPr>
            <a:xfrm>
              <a:off x="6000760" y="857232"/>
              <a:ext cx="2143140" cy="64294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dirty="0">
                  <a:solidFill>
                    <a:schemeClr val="tx1"/>
                  </a:solidFill>
                </a:rPr>
                <a:t>KOMPETENTNOST</a:t>
              </a:r>
              <a:endParaRPr lang="en-US" dirty="0">
                <a:solidFill>
                  <a:schemeClr val="tx1"/>
                </a:solidFill>
              </a:endParaRPr>
            </a:p>
          </p:txBody>
        </p:sp>
        <p:sp>
          <p:nvSpPr>
            <p:cNvPr id="6" name="Rectangle 5"/>
            <p:cNvSpPr/>
            <p:nvPr/>
          </p:nvSpPr>
          <p:spPr>
            <a:xfrm>
              <a:off x="6000760" y="4857760"/>
              <a:ext cx="2143140" cy="64294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dirty="0">
                  <a:solidFill>
                    <a:schemeClr val="tx1"/>
                  </a:solidFill>
                </a:rPr>
                <a:t>ZADOVOLJSTVO</a:t>
              </a:r>
              <a:endParaRPr lang="en-US" dirty="0">
                <a:solidFill>
                  <a:schemeClr val="tx1"/>
                </a:solidFill>
              </a:endParaRPr>
            </a:p>
          </p:txBody>
        </p:sp>
        <p:cxnSp>
          <p:nvCxnSpPr>
            <p:cNvPr id="10" name="Straight Arrow Connector 9"/>
            <p:cNvCxnSpPr>
              <a:stCxn id="5" idx="2"/>
              <a:endCxn id="4" idx="0"/>
            </p:cNvCxnSpPr>
            <p:nvPr/>
          </p:nvCxnSpPr>
          <p:spPr>
            <a:xfrm rot="5400000">
              <a:off x="6465107" y="2107397"/>
              <a:ext cx="1214446" cy="1588"/>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0"/>
              <a:endCxn id="4" idx="4"/>
            </p:cNvCxnSpPr>
            <p:nvPr/>
          </p:nvCxnSpPr>
          <p:spPr>
            <a:xfrm rot="5400000" flipH="1" flipV="1">
              <a:off x="6536545" y="4321975"/>
              <a:ext cx="1071570" cy="1588"/>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357554" y="2000240"/>
              <a:ext cx="1997085" cy="92869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dirty="0">
                  <a:solidFill>
                    <a:schemeClr val="tx1"/>
                  </a:solidFill>
                </a:rPr>
                <a:t>KOGNITIVNI ZAHTIJEVI</a:t>
              </a:r>
              <a:endParaRPr lang="en-US" dirty="0">
                <a:solidFill>
                  <a:schemeClr val="tx1"/>
                </a:solidFill>
              </a:endParaRPr>
            </a:p>
          </p:txBody>
        </p:sp>
        <p:sp>
          <p:nvSpPr>
            <p:cNvPr id="22" name="Rectangle 21"/>
            <p:cNvSpPr/>
            <p:nvPr/>
          </p:nvSpPr>
          <p:spPr>
            <a:xfrm>
              <a:off x="285720" y="2000240"/>
              <a:ext cx="1785950" cy="92869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dirty="0">
                  <a:solidFill>
                    <a:schemeClr val="tx1"/>
                  </a:solidFill>
                </a:rPr>
                <a:t>SPOSOBNOSTI</a:t>
              </a:r>
              <a:endParaRPr lang="en-US" dirty="0">
                <a:solidFill>
                  <a:schemeClr val="tx1"/>
                </a:solidFill>
              </a:endParaRPr>
            </a:p>
          </p:txBody>
        </p:sp>
        <p:sp>
          <p:nvSpPr>
            <p:cNvPr id="23" name="Rectangle 22"/>
            <p:cNvSpPr/>
            <p:nvPr/>
          </p:nvSpPr>
          <p:spPr>
            <a:xfrm>
              <a:off x="3357554" y="3429000"/>
              <a:ext cx="1998675" cy="92869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dirty="0">
                  <a:solidFill>
                    <a:schemeClr val="tx1"/>
                  </a:solidFill>
                </a:rPr>
                <a:t>POTKREPLJENJE</a:t>
              </a:r>
              <a:endParaRPr lang="en-US" dirty="0">
                <a:solidFill>
                  <a:schemeClr val="tx1"/>
                </a:solidFill>
              </a:endParaRPr>
            </a:p>
          </p:txBody>
        </p:sp>
        <p:sp>
          <p:nvSpPr>
            <p:cNvPr id="24" name="Rectangle 23"/>
            <p:cNvSpPr/>
            <p:nvPr/>
          </p:nvSpPr>
          <p:spPr>
            <a:xfrm>
              <a:off x="285720" y="3429000"/>
              <a:ext cx="1785950" cy="92869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dirty="0">
                  <a:solidFill>
                    <a:schemeClr val="tx1"/>
                  </a:solidFill>
                </a:rPr>
                <a:t>INTERESI</a:t>
              </a:r>
              <a:endParaRPr lang="en-US" dirty="0">
                <a:solidFill>
                  <a:schemeClr val="tx1"/>
                </a:solidFill>
              </a:endParaRPr>
            </a:p>
          </p:txBody>
        </p:sp>
        <p:cxnSp>
          <p:nvCxnSpPr>
            <p:cNvPr id="26" name="Straight Arrow Connector 25"/>
            <p:cNvCxnSpPr>
              <a:cxnSpLocks/>
              <a:stCxn id="22" idx="3"/>
              <a:endCxn id="21" idx="1"/>
            </p:cNvCxnSpPr>
            <p:nvPr/>
          </p:nvCxnSpPr>
          <p:spPr>
            <a:xfrm>
              <a:off x="2071670" y="2464587"/>
              <a:ext cx="1285884" cy="0"/>
            </a:xfrm>
            <a:prstGeom prst="straightConnector1">
              <a:avLst/>
            </a:prstGeom>
            <a:grpFill/>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cxnSpLocks/>
              <a:stCxn id="24" idx="3"/>
              <a:endCxn id="23" idx="1"/>
            </p:cNvCxnSpPr>
            <p:nvPr/>
          </p:nvCxnSpPr>
          <p:spPr>
            <a:xfrm>
              <a:off x="2071670" y="3893347"/>
              <a:ext cx="1285884" cy="0"/>
            </a:xfrm>
            <a:prstGeom prst="straightConnector1">
              <a:avLst/>
            </a:prstGeom>
            <a:grpFill/>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2143108" y="2500306"/>
              <a:ext cx="1214445" cy="428628"/>
            </a:xfrm>
            <a:prstGeom prst="rect">
              <a:avLst/>
            </a:prstGeom>
            <a:grp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sz="1200" dirty="0">
                  <a:solidFill>
                    <a:schemeClr val="tx1"/>
                  </a:solidFill>
                </a:rPr>
                <a:t>USKLAĐENOST</a:t>
              </a:r>
              <a:endParaRPr lang="en-US" sz="1200" dirty="0">
                <a:solidFill>
                  <a:schemeClr val="tx1"/>
                </a:solidFill>
              </a:endParaRPr>
            </a:p>
          </p:txBody>
        </p:sp>
        <p:cxnSp>
          <p:nvCxnSpPr>
            <p:cNvPr id="56" name="Elbow Connector 55"/>
            <p:cNvCxnSpPr>
              <a:endCxn id="5" idx="1"/>
            </p:cNvCxnSpPr>
            <p:nvPr/>
          </p:nvCxnSpPr>
          <p:spPr>
            <a:xfrm flipV="1">
              <a:off x="2714612" y="1178703"/>
              <a:ext cx="3286148" cy="1285885"/>
            </a:xfrm>
            <a:prstGeom prst="bentConnector3">
              <a:avLst>
                <a:gd name="adj1" fmla="val -155"/>
              </a:avLst>
            </a:prstGeom>
            <a:grpFill/>
            <a:ln>
              <a:tailEnd type="triangle"/>
            </a:ln>
          </p:spPr>
          <p:style>
            <a:lnRef idx="1">
              <a:schemeClr val="accent1"/>
            </a:lnRef>
            <a:fillRef idx="0">
              <a:schemeClr val="accent1"/>
            </a:fillRef>
            <a:effectRef idx="0">
              <a:schemeClr val="accent1"/>
            </a:effectRef>
            <a:fontRef idx="minor">
              <a:schemeClr val="tx1"/>
            </a:fontRef>
          </p:style>
        </p:cxnSp>
        <p:cxnSp>
          <p:nvCxnSpPr>
            <p:cNvPr id="59" name="Elbow Connector 58"/>
            <p:cNvCxnSpPr>
              <a:endCxn id="6" idx="1"/>
            </p:cNvCxnSpPr>
            <p:nvPr/>
          </p:nvCxnSpPr>
          <p:spPr>
            <a:xfrm>
              <a:off x="2714612" y="3929066"/>
              <a:ext cx="3286148" cy="1250165"/>
            </a:xfrm>
            <a:prstGeom prst="bentConnector3">
              <a:avLst>
                <a:gd name="adj1" fmla="val -155"/>
              </a:avLst>
            </a:prstGeom>
            <a:grpFill/>
            <a:ln>
              <a:tailEnd type="triangle"/>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357158" y="5857892"/>
              <a:ext cx="1785950" cy="64294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dirty="0">
                  <a:solidFill>
                    <a:schemeClr val="tx1"/>
                  </a:solidFill>
                </a:rPr>
                <a:t>Identifikacija</a:t>
              </a:r>
              <a:endParaRPr lang="en-US" dirty="0">
                <a:solidFill>
                  <a:schemeClr val="tx1"/>
                </a:solidFill>
              </a:endParaRPr>
            </a:p>
          </p:txBody>
        </p:sp>
        <p:sp>
          <p:nvSpPr>
            <p:cNvPr id="62" name="Rectangle 61"/>
            <p:cNvSpPr/>
            <p:nvPr/>
          </p:nvSpPr>
          <p:spPr>
            <a:xfrm>
              <a:off x="3500430" y="5857892"/>
              <a:ext cx="1857388" cy="64294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dirty="0">
                  <a:solidFill>
                    <a:schemeClr val="tx1"/>
                  </a:solidFill>
                </a:rPr>
                <a:t>Rad sa nadarenim</a:t>
              </a:r>
              <a:endParaRPr lang="en-US" dirty="0">
                <a:solidFill>
                  <a:schemeClr val="tx1"/>
                </a:solidFill>
              </a:endParaRPr>
            </a:p>
          </p:txBody>
        </p:sp>
        <p:sp>
          <p:nvSpPr>
            <p:cNvPr id="63" name="Rectangle 62"/>
            <p:cNvSpPr/>
            <p:nvPr/>
          </p:nvSpPr>
          <p:spPr>
            <a:xfrm>
              <a:off x="6357950" y="5857892"/>
              <a:ext cx="1500198" cy="64294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dirty="0">
                  <a:solidFill>
                    <a:schemeClr val="tx1"/>
                  </a:solidFill>
                </a:rPr>
                <a:t>Evaluacija</a:t>
              </a:r>
              <a:endParaRPr lang="en-US" dirty="0">
                <a:solidFill>
                  <a:schemeClr val="tx1"/>
                </a:solidFill>
              </a:endParaRPr>
            </a:p>
          </p:txBody>
        </p:sp>
        <p:cxnSp>
          <p:nvCxnSpPr>
            <p:cNvPr id="75" name="Straight Arrow Connector 74"/>
            <p:cNvCxnSpPr>
              <a:stCxn id="61" idx="3"/>
              <a:endCxn id="62" idx="1"/>
            </p:cNvCxnSpPr>
            <p:nvPr/>
          </p:nvCxnSpPr>
          <p:spPr>
            <a:xfrm>
              <a:off x="2143108" y="6179363"/>
              <a:ext cx="1357322" cy="1588"/>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62" idx="3"/>
              <a:endCxn id="63" idx="1"/>
            </p:cNvCxnSpPr>
            <p:nvPr/>
          </p:nvCxnSpPr>
          <p:spPr>
            <a:xfrm>
              <a:off x="5357818" y="6179363"/>
              <a:ext cx="1000132" cy="1588"/>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143108" y="3429000"/>
              <a:ext cx="1214446" cy="428628"/>
            </a:xfrm>
            <a:prstGeom prst="rect">
              <a:avLst/>
            </a:prstGeom>
            <a:grp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sz="1200" dirty="0">
                  <a:solidFill>
                    <a:schemeClr val="tx1"/>
                  </a:solidFill>
                </a:rPr>
                <a:t>USKLAĐENOST</a:t>
              </a:r>
              <a:endParaRPr lang="en-US" sz="1200" dirty="0">
                <a:solidFill>
                  <a:schemeClr val="tx1"/>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A3213632-291F-8513-49DE-927D105EF7B1}"/>
              </a:ext>
            </a:extLst>
          </p:cNvPr>
          <p:cNvSpPr>
            <a:spLocks noChangeArrowheads="1"/>
          </p:cNvSpPr>
          <p:nvPr/>
        </p:nvSpPr>
        <p:spPr bwMode="auto">
          <a:xfrm>
            <a:off x="971374" y="1175078"/>
            <a:ext cx="10320207" cy="237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bs-Latn-BA" altLang="en-US" sz="2400" dirty="0"/>
              <a:t>Kreativnost: “Proces dolaženja do originalnih ideja koje imaju neku vrijednost.” (Ken Robinson)</a:t>
            </a:r>
          </a:p>
          <a:p>
            <a:pPr eaLnBrk="1" hangingPunct="1">
              <a:spcBef>
                <a:spcPct val="0"/>
              </a:spcBef>
            </a:pPr>
            <a:endParaRPr lang="bs-Latn-BA" altLang="en-US" sz="2400" dirty="0"/>
          </a:p>
          <a:p>
            <a:pPr eaLnBrk="1" hangingPunct="1">
              <a:spcBef>
                <a:spcPct val="0"/>
              </a:spcBef>
            </a:pPr>
            <a:r>
              <a:rPr lang="bs-Latn-BA" altLang="en-US" sz="2800" dirty="0"/>
              <a:t>„C“</a:t>
            </a:r>
            <a:r>
              <a:rPr lang="bs-Latn-BA" altLang="en-US" sz="2400" dirty="0"/>
              <a:t> i „c“</a:t>
            </a:r>
          </a:p>
          <a:p>
            <a:pPr eaLnBrk="1" hangingPunct="1">
              <a:spcBef>
                <a:spcPct val="0"/>
              </a:spcBef>
            </a:pPr>
            <a:endParaRPr lang="bs-Latn-BA" altLang="en-US" sz="2400" dirty="0"/>
          </a:p>
          <a:p>
            <a:pPr eaLnBrk="1" hangingPunct="1">
              <a:spcBef>
                <a:spcPct val="0"/>
              </a:spcBef>
            </a:pPr>
            <a:r>
              <a:rPr lang="bs-Latn-BA" altLang="en-US" sz="2400" dirty="0"/>
              <a:t>Kreativnost i inovativnost</a:t>
            </a:r>
            <a:endParaRPr lang="en-US"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id="{D7DF2C5E-801B-5B9F-B6DC-6FB89C256558}"/>
              </a:ext>
            </a:extLst>
          </p:cNvPr>
          <p:cNvSpPr>
            <a:spLocks noGrp="1"/>
          </p:cNvSpPr>
          <p:nvPr>
            <p:ph idx="1"/>
          </p:nvPr>
        </p:nvSpPr>
        <p:spPr>
          <a:xfrm>
            <a:off x="811721" y="979284"/>
            <a:ext cx="10236579" cy="4525962"/>
          </a:xfrm>
        </p:spPr>
        <p:txBody>
          <a:bodyPr/>
          <a:lstStyle/>
          <a:p>
            <a:r>
              <a:rPr lang="bs-Latn-BA" altLang="en-US" sz="2400" dirty="0"/>
              <a:t>Mit: “Kreativnost je dar, talent”.</a:t>
            </a:r>
          </a:p>
          <a:p>
            <a:endParaRPr lang="bs-Latn-BA" altLang="en-US" sz="2400" dirty="0"/>
          </a:p>
          <a:p>
            <a:r>
              <a:rPr lang="bs-Latn-BA" altLang="en-US" sz="2400" dirty="0"/>
              <a:t>Netačno i opasno pojednostavljivanje.</a:t>
            </a:r>
          </a:p>
          <a:p>
            <a:endParaRPr lang="bs-Latn-BA" altLang="en-US" sz="2400" dirty="0"/>
          </a:p>
          <a:p>
            <a:r>
              <a:rPr lang="bs-Latn-BA" altLang="en-US" sz="2400" dirty="0"/>
              <a:t>Carol Dweck: Osobe koje vjeruju u snagu talenta ne ispunjavaju svoje potencijale jer nastoje da budu pametne i da ne prave pogreške. Osobe koje vjeruju da se talent može razvijati prave pogreške ali i uče iz njih. One zaista postižu svoje pune potencijale.</a:t>
            </a:r>
            <a:endParaRPr lang="en-US"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id="{2AE6C88B-9882-6DE2-C852-DA3ECD36D908}"/>
              </a:ext>
            </a:extLst>
          </p:cNvPr>
          <p:cNvSpPr>
            <a:spLocks noGrp="1"/>
          </p:cNvSpPr>
          <p:nvPr>
            <p:ph idx="1"/>
          </p:nvPr>
        </p:nvSpPr>
        <p:spPr>
          <a:xfrm>
            <a:off x="803332" y="798528"/>
            <a:ext cx="10848975" cy="5072063"/>
          </a:xfrm>
        </p:spPr>
        <p:txBody>
          <a:bodyPr/>
          <a:lstStyle/>
          <a:p>
            <a:r>
              <a:rPr lang="bs-Latn-BA" altLang="en-US" sz="2400" dirty="0"/>
              <a:t>“Uz odgovarajući trening, svaka zdravorazumska osoba može razviti kreativne i inovativne ideje, projekte, procese i programe “(David Burkus).</a:t>
            </a:r>
          </a:p>
          <a:p>
            <a:endParaRPr lang="bs-Latn-BA" altLang="en-US" sz="2400" dirty="0"/>
          </a:p>
          <a:p>
            <a:r>
              <a:rPr lang="bs-Latn-BA" altLang="en-US" sz="2400" dirty="0"/>
              <a:t>Kreativnost nije samo dar,</a:t>
            </a:r>
          </a:p>
          <a:p>
            <a:r>
              <a:rPr lang="bs-Latn-BA" altLang="en-US" sz="2400" dirty="0"/>
              <a:t>niti događaj (produkt). </a:t>
            </a:r>
          </a:p>
          <a:p>
            <a:endParaRPr lang="bs-Latn-BA" altLang="en-US" sz="2400" dirty="0"/>
          </a:p>
          <a:p>
            <a:r>
              <a:rPr lang="bs-Latn-BA" altLang="en-US" sz="2400" b="1" dirty="0"/>
              <a:t>Kreativnost je proces</a:t>
            </a:r>
          </a:p>
          <a:p>
            <a:r>
              <a:rPr lang="bs-Latn-BA" altLang="en-US" sz="2400" dirty="0"/>
              <a:t>koji se može (treba biti) trenirati, čak i drilovati.</a:t>
            </a:r>
          </a:p>
          <a:p>
            <a:endParaRPr lang="bs-Latn-BA" altLang="en-US" sz="2400" dirty="0"/>
          </a:p>
          <a:p>
            <a:r>
              <a:rPr lang="bs-Latn-BA" altLang="en-US" sz="2400" dirty="0"/>
              <a:t>Zahtijeva specifičan kontekst i okruženje (prostor, vrijeme, vrijemena, sigurnost, humor).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bs-Latn-BA" sz="3200" dirty="0"/>
              <a:t>Ko su nadareni učenici?</a:t>
            </a:r>
            <a:endParaRPr lang="en-US" sz="3200" dirty="0"/>
          </a:p>
        </p:txBody>
      </p:sp>
      <p:sp>
        <p:nvSpPr>
          <p:cNvPr id="3" name="Content Placeholder 2"/>
          <p:cNvSpPr>
            <a:spLocks noGrp="1"/>
          </p:cNvSpPr>
          <p:nvPr>
            <p:ph idx="1"/>
          </p:nvPr>
        </p:nvSpPr>
        <p:spPr>
          <a:xfrm>
            <a:off x="1040235" y="1844824"/>
            <a:ext cx="9335047" cy="3960440"/>
          </a:xfrm>
        </p:spPr>
        <p:txBody>
          <a:bodyPr>
            <a:normAutofit/>
          </a:bodyPr>
          <a:lstStyle/>
          <a:p>
            <a:r>
              <a:rPr lang="en-US" sz="2400" dirty="0" err="1"/>
              <a:t>Nadaren</a:t>
            </a:r>
            <a:r>
              <a:rPr lang="bs-Latn-BA" sz="2400" dirty="0"/>
              <a:t>i</a:t>
            </a:r>
            <a:r>
              <a:rPr lang="en-US" sz="2400" dirty="0"/>
              <a:t> </a:t>
            </a:r>
            <a:r>
              <a:rPr lang="bs-Latn-BA" sz="2400" dirty="0"/>
              <a:t>učenici</a:t>
            </a:r>
            <a:r>
              <a:rPr lang="en-US" sz="2400" dirty="0"/>
              <a:t> </a:t>
            </a:r>
            <a:r>
              <a:rPr lang="en-US" sz="2400" dirty="0" err="1"/>
              <a:t>su</a:t>
            </a:r>
            <a:r>
              <a:rPr lang="en-US" sz="2400" dirty="0"/>
              <a:t> on</a:t>
            </a:r>
            <a:r>
              <a:rPr lang="bs-Latn-BA" sz="2400" dirty="0"/>
              <a:t>i učenici</a:t>
            </a:r>
            <a:r>
              <a:rPr lang="en-US" sz="2400" dirty="0"/>
              <a:t> </a:t>
            </a:r>
            <a:r>
              <a:rPr lang="bs-Latn-BA" sz="2400" dirty="0"/>
              <a:t>od</a:t>
            </a:r>
            <a:r>
              <a:rPr lang="en-US" sz="2400" dirty="0"/>
              <a:t> </a:t>
            </a:r>
            <a:r>
              <a:rPr lang="en-US" sz="2400" dirty="0" err="1"/>
              <a:t>kojih</a:t>
            </a:r>
            <a:r>
              <a:rPr lang="en-US" sz="2400" dirty="0"/>
              <a:t> se </a:t>
            </a:r>
            <a:r>
              <a:rPr lang="en-US" sz="2400" dirty="0" err="1"/>
              <a:t>zbog</a:t>
            </a:r>
            <a:r>
              <a:rPr lang="en-US" sz="2400" dirty="0"/>
              <a:t> </a:t>
            </a:r>
            <a:r>
              <a:rPr lang="en-US" sz="2400" dirty="0" err="1"/>
              <a:t>njihovih</a:t>
            </a:r>
            <a:r>
              <a:rPr lang="bs-Latn-BA" sz="2400" dirty="0"/>
              <a:t> </a:t>
            </a:r>
            <a:r>
              <a:rPr lang="en-US" sz="2400" dirty="0" err="1"/>
              <a:t>izuzetnih</a:t>
            </a:r>
            <a:r>
              <a:rPr lang="en-US" sz="2400" dirty="0"/>
              <a:t> </a:t>
            </a:r>
            <a:r>
              <a:rPr lang="en-US" sz="2400" dirty="0" err="1"/>
              <a:t>sposobnosti</a:t>
            </a:r>
            <a:r>
              <a:rPr lang="en-US" sz="2400" dirty="0"/>
              <a:t> </a:t>
            </a:r>
            <a:r>
              <a:rPr lang="en-US" sz="2400" dirty="0" err="1"/>
              <a:t>mogu</a:t>
            </a:r>
            <a:r>
              <a:rPr lang="en-US" sz="2400" dirty="0"/>
              <a:t> o</a:t>
            </a:r>
            <a:r>
              <a:rPr lang="bs-Latn-BA" sz="2400" dirty="0"/>
              <a:t>č</a:t>
            </a:r>
            <a:r>
              <a:rPr lang="en-US" sz="2400" dirty="0" err="1"/>
              <a:t>ekivati</a:t>
            </a:r>
            <a:r>
              <a:rPr lang="en-US" sz="2400" dirty="0"/>
              <a:t> </a:t>
            </a:r>
            <a:r>
              <a:rPr lang="en-US" sz="2400" dirty="0" err="1"/>
              <a:t>visoka</a:t>
            </a:r>
            <a:r>
              <a:rPr lang="bs-Latn-BA" sz="2400" dirty="0"/>
              <a:t> </a:t>
            </a:r>
            <a:r>
              <a:rPr lang="en-US" sz="2400" dirty="0" err="1"/>
              <a:t>postignu</a:t>
            </a:r>
            <a:r>
              <a:rPr lang="bs-Latn-BA" sz="2400" dirty="0"/>
              <a:t>ć</a:t>
            </a:r>
            <a:r>
              <a:rPr lang="en-US" sz="2400" dirty="0"/>
              <a:t>a</a:t>
            </a:r>
            <a:r>
              <a:rPr lang="bs-Latn-BA" sz="2400" dirty="0"/>
              <a:t>.</a:t>
            </a:r>
          </a:p>
          <a:p>
            <a:endParaRPr lang="en-US" sz="2400" dirty="0"/>
          </a:p>
          <a:p>
            <a:r>
              <a:rPr lang="pl-PL" sz="2400" dirty="0"/>
              <a:t>U jednom periodu svog razvoja ili tokom čitavog obrazovnog puta nadareni učenici pokazuju potencijal ili ostvaruju </a:t>
            </a:r>
            <a:r>
              <a:rPr lang="en-US" sz="2400" dirty="0" err="1"/>
              <a:t>visoko</a:t>
            </a:r>
            <a:r>
              <a:rPr lang="en-US" sz="2400" dirty="0"/>
              <a:t> </a:t>
            </a:r>
            <a:r>
              <a:rPr lang="en-US" sz="2400" dirty="0" err="1"/>
              <a:t>postignu</a:t>
            </a:r>
            <a:r>
              <a:rPr lang="bs-Latn-BA" sz="2400" dirty="0"/>
              <a:t>ć</a:t>
            </a:r>
            <a:r>
              <a:rPr lang="en-US" sz="2400" dirty="0"/>
              <a:t>e  u </a:t>
            </a:r>
            <a:r>
              <a:rPr lang="en-US" sz="2400" dirty="0" err="1"/>
              <a:t>odre</a:t>
            </a:r>
            <a:r>
              <a:rPr lang="bs-Latn-BA" sz="2400" dirty="0"/>
              <a:t>đ</a:t>
            </a:r>
            <a:r>
              <a:rPr lang="en-US" sz="2400" dirty="0" err="1"/>
              <a:t>enim</a:t>
            </a:r>
            <a:r>
              <a:rPr lang="en-US" sz="2400" dirty="0"/>
              <a:t> </a:t>
            </a:r>
            <a:r>
              <a:rPr lang="en-US" sz="2400" dirty="0" err="1"/>
              <a:t>podru</a:t>
            </a:r>
            <a:r>
              <a:rPr lang="bs-Latn-BA" sz="2400" dirty="0"/>
              <a:t>č</a:t>
            </a:r>
            <a:r>
              <a:rPr lang="en-US" sz="2400" dirty="0" err="1"/>
              <a:t>jima</a:t>
            </a:r>
            <a:r>
              <a:rPr lang="bs-Latn-BA" sz="2400" dirty="0"/>
              <a:t> - </a:t>
            </a:r>
            <a:r>
              <a:rPr lang="en-US" sz="2400" dirty="0"/>
              <a:t>3 do 5 % </a:t>
            </a:r>
            <a:r>
              <a:rPr lang="en-US" sz="2400" dirty="0" err="1"/>
              <a:t>školske</a:t>
            </a:r>
            <a:r>
              <a:rPr lang="bs-Latn-BA" sz="2400" dirty="0"/>
              <a:t> </a:t>
            </a:r>
            <a:r>
              <a:rPr lang="pl-PL" sz="2400" dirty="0"/>
              <a:t>populacije. </a:t>
            </a:r>
          </a:p>
          <a:p>
            <a:endParaRPr lang="pl-PL" sz="2400" dirty="0"/>
          </a:p>
          <a:p>
            <a:r>
              <a:rPr lang="bs-Latn-BA" sz="2400" dirty="0"/>
              <a:t>K</a:t>
            </a:r>
            <a:r>
              <a:rPr lang="en-US" sz="2400" dirty="0" err="1"/>
              <a:t>ako</a:t>
            </a:r>
            <a:r>
              <a:rPr lang="en-US" sz="2400" dirty="0"/>
              <a:t> bi </a:t>
            </a:r>
            <a:r>
              <a:rPr lang="en-US" sz="2400" dirty="0" err="1"/>
              <a:t>realizirali</a:t>
            </a:r>
            <a:r>
              <a:rPr lang="en-US" sz="2400" dirty="0"/>
              <a:t> </a:t>
            </a:r>
            <a:r>
              <a:rPr lang="en-US" sz="2400" dirty="0" err="1"/>
              <a:t>svoje</a:t>
            </a:r>
            <a:r>
              <a:rPr lang="bs-Latn-BA" sz="2400" dirty="0"/>
              <a:t> </a:t>
            </a:r>
            <a:r>
              <a:rPr lang="pl-PL" sz="2400" dirty="0"/>
              <a:t>potencijale, zahtijevaju obrazovne programe različite od </a:t>
            </a:r>
            <a:r>
              <a:rPr lang="en-US" sz="2400" dirty="0" err="1"/>
              <a:t>onih</a:t>
            </a:r>
            <a:r>
              <a:rPr lang="en-US" sz="2400" dirty="0"/>
              <a:t> </a:t>
            </a:r>
            <a:r>
              <a:rPr lang="en-US" sz="2400" dirty="0" err="1"/>
              <a:t>koje</a:t>
            </a:r>
            <a:r>
              <a:rPr lang="en-US" sz="2400" dirty="0"/>
              <a:t> </a:t>
            </a:r>
            <a:r>
              <a:rPr lang="en-US" sz="2400" dirty="0" err="1"/>
              <a:t>škole</a:t>
            </a:r>
            <a:r>
              <a:rPr lang="en-US" sz="2400" dirty="0"/>
              <a:t> nude</a:t>
            </a:r>
            <a:r>
              <a:rPr lang="bs-Latn-BA" sz="2400" dirty="0"/>
              <a:t>.</a:t>
            </a:r>
            <a:r>
              <a:rPr lang="pl-PL" sz="2400" dirty="0"/>
              <a:t>  </a:t>
            </a:r>
            <a:endParaRPr lang="en-US" sz="2400" dirty="0"/>
          </a:p>
        </p:txBody>
      </p:sp>
    </p:spTree>
    <p:extLst>
      <p:ext uri="{BB962C8B-B14F-4D97-AF65-F5344CB8AC3E}">
        <p14:creationId xmlns:p14="http://schemas.microsoft.com/office/powerpoint/2010/main" val="410412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FF099A01-A211-AA5C-8559-467F91303824}"/>
              </a:ext>
            </a:extLst>
          </p:cNvPr>
          <p:cNvSpPr>
            <a:spLocks noGrp="1"/>
          </p:cNvSpPr>
          <p:nvPr>
            <p:ph idx="1"/>
          </p:nvPr>
        </p:nvSpPr>
        <p:spPr>
          <a:xfrm>
            <a:off x="652330" y="739542"/>
            <a:ext cx="10999977" cy="4929188"/>
          </a:xfrm>
        </p:spPr>
        <p:txBody>
          <a:bodyPr/>
          <a:lstStyle/>
          <a:p>
            <a:r>
              <a:rPr lang="bs-Latn-BA" altLang="en-US" sz="2400" dirty="0"/>
              <a:t>Škola sistematski uništava kreativnost. Kako?</a:t>
            </a:r>
          </a:p>
          <a:p>
            <a:endParaRPr lang="bs-Latn-BA" altLang="en-US" sz="2400" dirty="0"/>
          </a:p>
          <a:p>
            <a:r>
              <a:rPr lang="bs-Latn-BA" altLang="en-US" sz="2400" dirty="0"/>
              <a:t>.... stigmatiziranje pogrešaka</a:t>
            </a:r>
          </a:p>
          <a:p>
            <a:pPr lvl="1"/>
            <a:r>
              <a:rPr lang="bs-Latn-BA" altLang="en-US" dirty="0"/>
              <a:t>“...ako nisi spreman na pogreške, nikada nećeš doći do nečeg originalnog...”</a:t>
            </a:r>
          </a:p>
          <a:p>
            <a:pPr lvl="1"/>
            <a:r>
              <a:rPr lang="bs-Latn-BA" altLang="en-US" dirty="0"/>
              <a:t>Djeca se usuđuju praviti pogreške.</a:t>
            </a:r>
          </a:p>
          <a:p>
            <a:pPr lvl="1"/>
            <a:r>
              <a:rPr lang="bs-Latn-BA" altLang="en-US" dirty="0"/>
              <a:t>Školski sistem stigmatizira pogreške.</a:t>
            </a:r>
          </a:p>
          <a:p>
            <a:pPr lvl="1"/>
            <a:endParaRPr lang="bs-Latn-BA" altLang="en-US" dirty="0"/>
          </a:p>
          <a:p>
            <a:r>
              <a:rPr lang="bs-Latn-BA" altLang="en-US" sz="2400" dirty="0"/>
              <a:t>.... neodgovarajuća struktura školskog sistema</a:t>
            </a:r>
          </a:p>
          <a:p>
            <a:pPr lvl="1"/>
            <a:r>
              <a:rPr lang="bs-Latn-BA" altLang="en-US" dirty="0"/>
              <a:t>Hijerarhija školskih predmeta</a:t>
            </a:r>
          </a:p>
          <a:p>
            <a:pPr lvl="1"/>
            <a:r>
              <a:rPr lang="bs-Latn-BA" altLang="en-US" dirty="0"/>
              <a:t>“imperijalizam profesija”</a:t>
            </a:r>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D779C28A-F5BB-496D-770D-58DA73E5B5C6}"/>
              </a:ext>
            </a:extLst>
          </p:cNvPr>
          <p:cNvSpPr>
            <a:spLocks noGrp="1"/>
          </p:cNvSpPr>
          <p:nvPr>
            <p:ph idx="1"/>
          </p:nvPr>
        </p:nvSpPr>
        <p:spPr>
          <a:xfrm>
            <a:off x="672517" y="1256384"/>
            <a:ext cx="10342228" cy="3786187"/>
          </a:xfrm>
        </p:spPr>
        <p:txBody>
          <a:bodyPr/>
          <a:lstStyle/>
          <a:p>
            <a:r>
              <a:rPr lang="bs-Latn-BA" altLang="en-US" sz="2400" dirty="0"/>
              <a:t>Kreativni potencijali se uspješno razvijaju kroz igru i umjetnost!</a:t>
            </a:r>
          </a:p>
          <a:p>
            <a:endParaRPr lang="bs-Latn-BA" altLang="en-US" sz="2400" dirty="0"/>
          </a:p>
          <a:p>
            <a:r>
              <a:rPr lang="bs-Latn-BA" altLang="en-US" sz="2400" dirty="0"/>
              <a:t>Anne Bamford:</a:t>
            </a:r>
          </a:p>
          <a:p>
            <a:pPr lvl="1"/>
            <a:r>
              <a:rPr lang="bs-Latn-BA" altLang="en-US" dirty="0"/>
              <a:t>Djeca se rađaju sa estetskom svijesti i izražavaju se kroz umjetnost prije nego što nauče čitati i pisati.</a:t>
            </a:r>
          </a:p>
          <a:p>
            <a:pPr lvl="1"/>
            <a:r>
              <a:rPr lang="bs-Latn-BA" altLang="en-US" dirty="0"/>
              <a:t>Djeca se izražavaju i komuniciraju kroz jezik umjetnosti.</a:t>
            </a:r>
          </a:p>
          <a:p>
            <a:pPr lvl="1"/>
            <a:r>
              <a:rPr lang="bs-Latn-BA" altLang="en-US" dirty="0"/>
              <a:t>U svim kulturama (35 zemalja)</a:t>
            </a:r>
          </a:p>
          <a:p>
            <a:pPr>
              <a:buFontTx/>
              <a:buNone/>
            </a:pPr>
            <a:endParaRPr lang="bs-Latn-BA" alt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46658BFB-1C6C-C276-D5CC-D630C98794CA}"/>
              </a:ext>
            </a:extLst>
          </p:cNvPr>
          <p:cNvGraphicFramePr/>
          <p:nvPr/>
        </p:nvGraphicFramePr>
        <p:xfrm>
          <a:off x="2072482" y="1412776"/>
          <a:ext cx="8136000" cy="532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363" name="Oval 21">
            <a:extLst>
              <a:ext uri="{FF2B5EF4-FFF2-40B4-BE49-F238E27FC236}">
                <a16:creationId xmlns:a16="http://schemas.microsoft.com/office/drawing/2014/main" id="{1C95A101-9565-E8D9-2DDD-61C16397CE98}"/>
              </a:ext>
            </a:extLst>
          </p:cNvPr>
          <p:cNvSpPr>
            <a:spLocks noChangeArrowheads="1"/>
          </p:cNvSpPr>
          <p:nvPr/>
        </p:nvSpPr>
        <p:spPr bwMode="auto">
          <a:xfrm>
            <a:off x="4700588" y="2830513"/>
            <a:ext cx="2736850" cy="2292350"/>
          </a:xfrm>
          <a:prstGeom prst="ellipse">
            <a:avLst/>
          </a:prstGeom>
          <a:solidFill>
            <a:srgbClr val="FFFFFF"/>
          </a:solidFill>
          <a:ln>
            <a:noFill/>
          </a:ln>
          <a:extLst>
            <a:ext uri="{91240B29-F687-4F45-9708-019B960494DF}">
              <a14:hiddenLine xmlns:a14="http://schemas.microsoft.com/office/drawing/2010/main" w="76200">
                <a:solidFill>
                  <a:srgbClr val="000000"/>
                </a:solidFill>
                <a:prstDash val="sysDot"/>
                <a:round/>
                <a:headEnd/>
                <a:tailEnd/>
              </a14:hiddenLine>
            </a:ext>
          </a:extLst>
        </p:spPr>
        <p:txBody>
          <a:bodyPr lIns="0" tIns="0" rIns="0" bIns="0"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pPr>
            <a:r>
              <a:rPr lang="hr-HR" altLang="en-US" sz="1600">
                <a:latin typeface="Times New Roman" panose="02020603050405020304" pitchFamily="18" charset="0"/>
              </a:rPr>
              <a:t>Razvojne karakteristike</a:t>
            </a:r>
          </a:p>
          <a:p>
            <a:pPr algn="ctr" eaLnBrk="1" hangingPunct="1">
              <a:spcBef>
                <a:spcPct val="0"/>
              </a:spcBef>
            </a:pPr>
            <a:r>
              <a:rPr lang="hr-HR" altLang="en-US" sz="1600">
                <a:latin typeface="Times New Roman" panose="02020603050405020304" pitchFamily="18" charset="0"/>
              </a:rPr>
              <a:t>Kognitivne, emocionalne i socijalne potrebe</a:t>
            </a:r>
          </a:p>
          <a:p>
            <a:pPr algn="ctr" eaLnBrk="1" hangingPunct="1">
              <a:spcBef>
                <a:spcPct val="0"/>
              </a:spcBef>
            </a:pPr>
            <a:r>
              <a:rPr lang="hr-HR" altLang="en-US" sz="1600">
                <a:latin typeface="Times New Roman" panose="02020603050405020304" pitchFamily="18" charset="0"/>
              </a:rPr>
              <a:t>Okolinski faktori</a:t>
            </a:r>
          </a:p>
          <a:p>
            <a:pPr eaLnBrk="1" hangingPunct="1">
              <a:spcBef>
                <a:spcPct val="0"/>
              </a:spcBef>
              <a:buFontTx/>
              <a:buNone/>
            </a:pPr>
            <a:endParaRPr lang="en-US" altLang="en-US" sz="1600">
              <a:latin typeface="Times New Roman" panose="02020603050405020304" pitchFamily="18" charset="0"/>
            </a:endParaRPr>
          </a:p>
        </p:txBody>
      </p:sp>
      <p:sp>
        <p:nvSpPr>
          <p:cNvPr id="15364" name="Text Box 22">
            <a:extLst>
              <a:ext uri="{FF2B5EF4-FFF2-40B4-BE49-F238E27FC236}">
                <a16:creationId xmlns:a16="http://schemas.microsoft.com/office/drawing/2014/main" id="{44136DCA-C6FD-2272-B74F-CB08ED173FD0}"/>
              </a:ext>
            </a:extLst>
          </p:cNvPr>
          <p:cNvSpPr txBox="1">
            <a:spLocks noChangeArrowheads="1"/>
          </p:cNvSpPr>
          <p:nvPr/>
        </p:nvSpPr>
        <p:spPr bwMode="auto">
          <a:xfrm>
            <a:off x="416112" y="212909"/>
            <a:ext cx="8568952" cy="830997"/>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bs-Latn-BA" altLang="en-US" sz="2400" b="1" dirty="0"/>
              <a:t>Prema June </a:t>
            </a:r>
            <a:r>
              <a:rPr lang="bs-Latn-BA" altLang="en-US" sz="2400" b="1" dirty="0" err="1"/>
              <a:t>Maker</a:t>
            </a:r>
            <a:r>
              <a:rPr lang="bs-Latn-BA" altLang="en-US" sz="2400" b="1" dirty="0"/>
              <a:t> (1982), sistemski i cjelovit rad sa nadarenim </a:t>
            </a:r>
            <a:r>
              <a:rPr lang="en-US" altLang="en-US" sz="2400" b="1" dirty="0" err="1"/>
              <a:t>učenicima</a:t>
            </a:r>
            <a:r>
              <a:rPr lang="en-US" altLang="en-US" sz="2400" b="1" dirty="0"/>
              <a:t> </a:t>
            </a:r>
            <a:r>
              <a:rPr lang="bs-Latn-BA" altLang="en-US" sz="2400" b="1" dirty="0"/>
              <a:t>uključuje:</a:t>
            </a:r>
            <a:endParaRPr lang="en-US" altLang="en-US" sz="2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6BDBE4C5-69FE-F938-E163-8C39F329939A}"/>
              </a:ext>
            </a:extLst>
          </p:cNvPr>
          <p:cNvSpPr>
            <a:spLocks noGrp="1"/>
          </p:cNvSpPr>
          <p:nvPr>
            <p:ph idx="1"/>
          </p:nvPr>
        </p:nvSpPr>
        <p:spPr>
          <a:xfrm>
            <a:off x="787940" y="673994"/>
            <a:ext cx="6488349" cy="984351"/>
          </a:xfrm>
        </p:spPr>
        <p:txBody>
          <a:bodyPr>
            <a:normAutofit/>
          </a:bodyPr>
          <a:lstStyle/>
          <a:p>
            <a:pPr marL="0" indent="0">
              <a:buNone/>
            </a:pPr>
            <a:r>
              <a:rPr lang="en-US" altLang="en-US" sz="2400" dirty="0"/>
              <a:t>P</a:t>
            </a:r>
            <a:r>
              <a:rPr lang="bs-Latn-BA" altLang="en-US" sz="2400" dirty="0" err="1"/>
              <a:t>rograma</a:t>
            </a:r>
            <a:r>
              <a:rPr lang="bs-Latn-BA" altLang="en-US" sz="2400" dirty="0"/>
              <a:t> EUREKA Program za razvijanje nadarenosti kod učenika IV razreda osnovnih škola</a:t>
            </a:r>
            <a:endParaRPr lang="en-US" altLang="en-US" sz="2400" dirty="0"/>
          </a:p>
        </p:txBody>
      </p:sp>
      <p:graphicFrame>
        <p:nvGraphicFramePr>
          <p:cNvPr id="4" name="Content Placeholder 3">
            <a:extLst>
              <a:ext uri="{FF2B5EF4-FFF2-40B4-BE49-F238E27FC236}">
                <a16:creationId xmlns:a16="http://schemas.microsoft.com/office/drawing/2014/main" id="{4432524D-2FA2-00EB-94C9-9174D7249BC2}"/>
              </a:ext>
            </a:extLst>
          </p:cNvPr>
          <p:cNvGraphicFramePr>
            <a:graphicFrameLocks/>
          </p:cNvGraphicFramePr>
          <p:nvPr>
            <p:extLst>
              <p:ext uri="{D42A27DB-BD31-4B8C-83A1-F6EECF244321}">
                <p14:modId xmlns:p14="http://schemas.microsoft.com/office/powerpoint/2010/main" val="1262631194"/>
              </p:ext>
            </p:extLst>
          </p:nvPr>
        </p:nvGraphicFramePr>
        <p:xfrm>
          <a:off x="3081393" y="2121862"/>
          <a:ext cx="568863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a:extLst>
              <a:ext uri="{FF2B5EF4-FFF2-40B4-BE49-F238E27FC236}">
                <a16:creationId xmlns:a16="http://schemas.microsoft.com/office/drawing/2014/main" id="{D0DA72A3-F4AC-B6FF-E032-F73DC32175CC}"/>
              </a:ext>
            </a:extLst>
          </p:cNvPr>
          <p:cNvPicPr>
            <a:picLocks noChangeAspect="1"/>
          </p:cNvPicPr>
          <p:nvPr/>
        </p:nvPicPr>
        <p:blipFill>
          <a:blip r:embed="rId7"/>
          <a:stretch>
            <a:fillRect/>
          </a:stretch>
        </p:blipFill>
        <p:spPr>
          <a:xfrm>
            <a:off x="7480298" y="487666"/>
            <a:ext cx="3671417" cy="1357009"/>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a:extLst>
              <a:ext uri="{FF2B5EF4-FFF2-40B4-BE49-F238E27FC236}">
                <a16:creationId xmlns:a16="http://schemas.microsoft.com/office/drawing/2014/main" id="{9AFC1C23-1914-D3FB-A8B2-A683FE910934}"/>
              </a:ext>
            </a:extLst>
          </p:cNvPr>
          <p:cNvSpPr>
            <a:spLocks noGrp="1" noChangeArrowheads="1"/>
          </p:cNvSpPr>
          <p:nvPr>
            <p:ph type="body" idx="1"/>
          </p:nvPr>
        </p:nvSpPr>
        <p:spPr>
          <a:xfrm>
            <a:off x="885217" y="1268414"/>
            <a:ext cx="9263671" cy="4352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pPr>
            <a:r>
              <a:rPr lang="hr-HR" altLang="en-US" sz="2000" dirty="0"/>
              <a:t>Model kontinuiranog i sistematskog rada sa nadarenim učenicima počiva na sljedećim postavkama:</a:t>
            </a:r>
          </a:p>
          <a:p>
            <a:pPr eaLnBrk="1" hangingPunct="1">
              <a:lnSpc>
                <a:spcPct val="80000"/>
              </a:lnSpc>
            </a:pPr>
            <a:endParaRPr lang="hr-HR" altLang="en-US" sz="2000" dirty="0"/>
          </a:p>
          <a:p>
            <a:pPr lvl="1" eaLnBrk="1" hangingPunct="1">
              <a:lnSpc>
                <a:spcPct val="80000"/>
              </a:lnSpc>
            </a:pPr>
            <a:r>
              <a:rPr lang="hr-HR" altLang="en-US" sz="2000" dirty="0"/>
              <a:t>Nadarenost karakterišu iznadprosječne intelektualne sposobnosti, kreativnosti i specifična motivacija</a:t>
            </a:r>
          </a:p>
          <a:p>
            <a:pPr lvl="1" eaLnBrk="1" hangingPunct="1">
              <a:lnSpc>
                <a:spcPct val="80000"/>
              </a:lnSpc>
              <a:buFontTx/>
              <a:buNone/>
            </a:pPr>
            <a:endParaRPr lang="hr-HR" altLang="en-US" sz="2000" dirty="0"/>
          </a:p>
          <a:p>
            <a:pPr lvl="1" eaLnBrk="1" hangingPunct="1">
              <a:lnSpc>
                <a:spcPct val="80000"/>
              </a:lnSpc>
            </a:pPr>
            <a:r>
              <a:rPr lang="hr-HR" altLang="en-US" sz="2000" dirty="0"/>
              <a:t>Intelektualne sposobnosti mogu se  manifestirati kao analitičke, kreativne i praktične.</a:t>
            </a:r>
          </a:p>
          <a:p>
            <a:pPr lvl="1" eaLnBrk="1" hangingPunct="1">
              <a:lnSpc>
                <a:spcPct val="80000"/>
              </a:lnSpc>
              <a:buFontTx/>
              <a:buNone/>
            </a:pPr>
            <a:endParaRPr lang="hr-HR" altLang="en-US" sz="2000" dirty="0"/>
          </a:p>
          <a:p>
            <a:pPr lvl="1" eaLnBrk="1" hangingPunct="1">
              <a:lnSpc>
                <a:spcPct val="80000"/>
              </a:lnSpc>
            </a:pPr>
            <a:r>
              <a:rPr lang="hr-HR" altLang="en-US" sz="2000" dirty="0"/>
              <a:t>Razvijanje ekspertnosti je kontinuirani proces koji treba započeti što ranije.</a:t>
            </a:r>
            <a:endParaRPr lang="en-US" alt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C116AFBE-598C-9EAB-2FF7-1CC743CF33E9}"/>
              </a:ext>
            </a:extLst>
          </p:cNvPr>
          <p:cNvSpPr>
            <a:spLocks noGrp="1" noChangeArrowheads="1"/>
          </p:cNvSpPr>
          <p:nvPr>
            <p:ph type="body" idx="1"/>
          </p:nvPr>
        </p:nvSpPr>
        <p:spPr>
          <a:xfrm>
            <a:off x="1919536" y="692697"/>
            <a:ext cx="8424936" cy="4525963"/>
          </a:xfrm>
        </p:spPr>
        <p:txBody>
          <a:bodyPr/>
          <a:lstStyle/>
          <a:p>
            <a:pPr eaLnBrk="1" hangingPunct="1">
              <a:lnSpc>
                <a:spcPct val="80000"/>
              </a:lnSpc>
            </a:pPr>
            <a:r>
              <a:rPr lang="hr-HR" altLang="en-US" sz="2000" dirty="0"/>
              <a:t>Tri ciklusa: </a:t>
            </a:r>
          </a:p>
          <a:p>
            <a:pPr eaLnBrk="1" hangingPunct="1">
              <a:lnSpc>
                <a:spcPct val="80000"/>
              </a:lnSpc>
              <a:buFontTx/>
              <a:buNone/>
            </a:pPr>
            <a:endParaRPr lang="en-US" altLang="en-US" sz="2000" dirty="0"/>
          </a:p>
          <a:p>
            <a:pPr lvl="1" eaLnBrk="1" hangingPunct="1">
              <a:lnSpc>
                <a:spcPct val="80000"/>
              </a:lnSpc>
            </a:pPr>
            <a:r>
              <a:rPr lang="hr-BA" altLang="en-US" sz="1800" dirty="0"/>
              <a:t>I </a:t>
            </a:r>
            <a:r>
              <a:rPr lang="en-GB" altLang="en-US" sz="1800" dirty="0" err="1"/>
              <a:t>ciklus</a:t>
            </a:r>
            <a:r>
              <a:rPr lang="en-GB" altLang="en-US" sz="1800" dirty="0"/>
              <a:t> : Rad </a:t>
            </a:r>
            <a:r>
              <a:rPr lang="bs-Latn-BA" altLang="en-US" sz="1800" dirty="0"/>
              <a:t>n</a:t>
            </a:r>
            <a:r>
              <a:rPr lang="en-GB" altLang="en-US" sz="1800" dirty="0"/>
              <a:t>a </a:t>
            </a:r>
            <a:r>
              <a:rPr lang="bs-Latn-BA" altLang="en-US" sz="1800" dirty="0"/>
              <a:t>poticanju razvoja interesa za nauku</a:t>
            </a:r>
            <a:r>
              <a:rPr lang="en-GB" altLang="en-US" sz="1800" dirty="0"/>
              <a:t> </a:t>
            </a:r>
            <a:r>
              <a:rPr lang="bs-Latn-BA" altLang="en-US" sz="1800" dirty="0"/>
              <a:t>kod </a:t>
            </a:r>
            <a:r>
              <a:rPr lang="en-GB" altLang="en-US" sz="1800" dirty="0" err="1"/>
              <a:t>djec</a:t>
            </a:r>
            <a:r>
              <a:rPr lang="bs-Latn-BA" altLang="en-US" sz="1800" dirty="0"/>
              <a:t>e</a:t>
            </a:r>
            <a:r>
              <a:rPr lang="en-GB" altLang="en-US" sz="1800" dirty="0"/>
              <a:t> u </a:t>
            </a:r>
            <a:r>
              <a:rPr lang="en-GB" altLang="en-US" sz="1800" dirty="0" err="1"/>
              <a:t>ranom</a:t>
            </a:r>
            <a:r>
              <a:rPr lang="en-GB" altLang="en-US" sz="1800" dirty="0"/>
              <a:t> </a:t>
            </a:r>
            <a:r>
              <a:rPr lang="en-GB" altLang="en-US" sz="1800" dirty="0" err="1"/>
              <a:t>djetinjstvu</a:t>
            </a:r>
            <a:r>
              <a:rPr lang="en-GB" altLang="en-US" sz="1800" dirty="0"/>
              <a:t> (</a:t>
            </a:r>
            <a:r>
              <a:rPr lang="en-GB" altLang="en-US" sz="1800" dirty="0" err="1"/>
              <a:t>predškolski</a:t>
            </a:r>
            <a:r>
              <a:rPr lang="en-GB" altLang="en-US" sz="1800" dirty="0"/>
              <a:t> </a:t>
            </a:r>
            <a:r>
              <a:rPr lang="en-GB" altLang="en-US" sz="1800" dirty="0" err="1"/>
              <a:t>uzrast</a:t>
            </a:r>
            <a:r>
              <a:rPr lang="en-GB" altLang="en-US" sz="1800" dirty="0"/>
              <a:t>)</a:t>
            </a:r>
            <a:endParaRPr lang="bs-Latn-BA" altLang="en-US" sz="1800" dirty="0"/>
          </a:p>
          <a:p>
            <a:pPr lvl="1" eaLnBrk="1" hangingPunct="1">
              <a:lnSpc>
                <a:spcPct val="80000"/>
              </a:lnSpc>
              <a:buFontTx/>
              <a:buNone/>
            </a:pPr>
            <a:endParaRPr lang="en-GB" altLang="en-US" sz="1800" dirty="0"/>
          </a:p>
          <a:p>
            <a:pPr lvl="1" eaLnBrk="1" hangingPunct="1">
              <a:lnSpc>
                <a:spcPct val="80000"/>
              </a:lnSpc>
            </a:pPr>
            <a:r>
              <a:rPr lang="hr-BA" altLang="en-US" sz="1800" dirty="0"/>
              <a:t>II </a:t>
            </a:r>
            <a:r>
              <a:rPr lang="en-GB" altLang="en-US" sz="1800" dirty="0" err="1"/>
              <a:t>ciklus</a:t>
            </a:r>
            <a:r>
              <a:rPr lang="en-GB" altLang="en-US" sz="1800" dirty="0"/>
              <a:t>:  Rad </a:t>
            </a:r>
            <a:r>
              <a:rPr lang="en-GB" altLang="en-US" sz="1800" dirty="0" err="1"/>
              <a:t>sa</a:t>
            </a:r>
            <a:r>
              <a:rPr lang="en-GB" altLang="en-US" sz="1800" dirty="0"/>
              <a:t> </a:t>
            </a:r>
            <a:r>
              <a:rPr lang="en-GB" altLang="en-US" sz="1800" dirty="0" err="1"/>
              <a:t>nadarenim</a:t>
            </a:r>
            <a:r>
              <a:rPr lang="en-GB" altLang="en-US" sz="1800" dirty="0"/>
              <a:t> </a:t>
            </a:r>
            <a:r>
              <a:rPr lang="en-GB" altLang="en-US" sz="1800" dirty="0" err="1"/>
              <a:t>osnovnoškolcima</a:t>
            </a:r>
            <a:endParaRPr lang="en-US" altLang="en-US" sz="1800" dirty="0"/>
          </a:p>
          <a:p>
            <a:pPr lvl="2" eaLnBrk="1" hangingPunct="1">
              <a:lnSpc>
                <a:spcPct val="80000"/>
              </a:lnSpc>
            </a:pPr>
            <a:r>
              <a:rPr lang="en-GB" altLang="en-US" sz="1800" dirty="0" err="1"/>
              <a:t>Pripremni</a:t>
            </a:r>
            <a:r>
              <a:rPr lang="en-GB" altLang="en-US" sz="1800" dirty="0"/>
              <a:t> (</a:t>
            </a:r>
            <a:r>
              <a:rPr lang="en-GB" altLang="en-US" sz="1800" dirty="0" err="1"/>
              <a:t>prvi</a:t>
            </a:r>
            <a:r>
              <a:rPr lang="en-GB" altLang="en-US" sz="1800" dirty="0"/>
              <a:t> </a:t>
            </a:r>
            <a:r>
              <a:rPr lang="en-GB" altLang="en-US" sz="1800" dirty="0" err="1"/>
              <a:t>i</a:t>
            </a:r>
            <a:r>
              <a:rPr lang="en-GB" altLang="en-US" sz="1800" dirty="0"/>
              <a:t> </a:t>
            </a:r>
            <a:r>
              <a:rPr lang="en-GB" altLang="en-US" sz="1800" dirty="0" err="1"/>
              <a:t>drugi</a:t>
            </a:r>
            <a:r>
              <a:rPr lang="en-GB" altLang="en-US" sz="1800" dirty="0"/>
              <a:t> </a:t>
            </a:r>
            <a:r>
              <a:rPr lang="en-GB" altLang="en-US" sz="1800" dirty="0" err="1"/>
              <a:t>razred</a:t>
            </a:r>
            <a:r>
              <a:rPr lang="en-GB" altLang="en-US" sz="1800" dirty="0"/>
              <a:t>)</a:t>
            </a:r>
          </a:p>
          <a:p>
            <a:pPr lvl="2" eaLnBrk="1" hangingPunct="1">
              <a:lnSpc>
                <a:spcPct val="80000"/>
              </a:lnSpc>
            </a:pPr>
            <a:r>
              <a:rPr lang="en-GB" altLang="en-US" sz="1800" dirty="0" err="1"/>
              <a:t>Početni</a:t>
            </a:r>
            <a:r>
              <a:rPr lang="en-GB" altLang="en-US" sz="1800" dirty="0"/>
              <a:t> (</a:t>
            </a:r>
            <a:r>
              <a:rPr lang="en-GB" altLang="en-US" sz="1800" dirty="0" err="1"/>
              <a:t>treći</a:t>
            </a:r>
            <a:r>
              <a:rPr lang="en-GB" altLang="en-US" sz="1800" dirty="0"/>
              <a:t> </a:t>
            </a:r>
            <a:r>
              <a:rPr lang="en-GB" altLang="en-US" sz="1800" dirty="0" err="1"/>
              <a:t>i</a:t>
            </a:r>
            <a:r>
              <a:rPr lang="en-GB" altLang="en-US" sz="1800" dirty="0"/>
              <a:t> </a:t>
            </a:r>
            <a:r>
              <a:rPr lang="en-GB" altLang="en-US" sz="1800" dirty="0" err="1"/>
              <a:t>četvrti</a:t>
            </a:r>
            <a:r>
              <a:rPr lang="en-GB" altLang="en-US" sz="1800" dirty="0"/>
              <a:t> </a:t>
            </a:r>
            <a:r>
              <a:rPr lang="en-GB" altLang="en-US" sz="1800" dirty="0" err="1"/>
              <a:t>razred</a:t>
            </a:r>
            <a:r>
              <a:rPr lang="en-GB" altLang="en-US" sz="1800" dirty="0"/>
              <a:t>)</a:t>
            </a:r>
          </a:p>
          <a:p>
            <a:pPr lvl="2" eaLnBrk="1" hangingPunct="1">
              <a:lnSpc>
                <a:spcPct val="80000"/>
              </a:lnSpc>
            </a:pPr>
            <a:r>
              <a:rPr lang="en-GB" altLang="en-US" sz="1800" dirty="0" err="1"/>
              <a:t>Srednji</a:t>
            </a:r>
            <a:r>
              <a:rPr lang="en-GB" altLang="en-US" sz="1800" dirty="0"/>
              <a:t> (</a:t>
            </a:r>
            <a:r>
              <a:rPr lang="en-GB" altLang="en-US" sz="1800" dirty="0" err="1"/>
              <a:t>peti</a:t>
            </a:r>
            <a:r>
              <a:rPr lang="en-GB" altLang="en-US" sz="1800" dirty="0"/>
              <a:t> </a:t>
            </a:r>
            <a:r>
              <a:rPr lang="en-GB" altLang="en-US" sz="1800" dirty="0" err="1"/>
              <a:t>i</a:t>
            </a:r>
            <a:r>
              <a:rPr lang="en-GB" altLang="en-US" sz="1800" dirty="0"/>
              <a:t> </a:t>
            </a:r>
            <a:r>
              <a:rPr lang="en-GB" altLang="en-US" sz="1800" dirty="0" err="1"/>
              <a:t>šesti</a:t>
            </a:r>
            <a:r>
              <a:rPr lang="en-GB" altLang="en-US" sz="1800" dirty="0"/>
              <a:t> </a:t>
            </a:r>
            <a:r>
              <a:rPr lang="en-GB" altLang="en-US" sz="1800" dirty="0" err="1"/>
              <a:t>razred</a:t>
            </a:r>
            <a:r>
              <a:rPr lang="en-GB" altLang="en-US" sz="1800" dirty="0"/>
              <a:t>)</a:t>
            </a:r>
          </a:p>
          <a:p>
            <a:pPr lvl="2" eaLnBrk="1" hangingPunct="1">
              <a:lnSpc>
                <a:spcPct val="80000"/>
              </a:lnSpc>
            </a:pPr>
            <a:r>
              <a:rPr lang="en-GB" altLang="en-US" sz="1800" dirty="0" err="1"/>
              <a:t>Viši</a:t>
            </a:r>
            <a:r>
              <a:rPr lang="en-GB" altLang="en-US" sz="1800" dirty="0"/>
              <a:t> (</a:t>
            </a:r>
            <a:r>
              <a:rPr lang="en-GB" altLang="en-US" sz="1800" dirty="0" err="1"/>
              <a:t>sedmi</a:t>
            </a:r>
            <a:r>
              <a:rPr lang="en-GB" altLang="en-US" sz="1800" dirty="0"/>
              <a:t>, </a:t>
            </a:r>
            <a:r>
              <a:rPr lang="en-GB" altLang="en-US" sz="1800" dirty="0" err="1"/>
              <a:t>osmi</a:t>
            </a:r>
            <a:r>
              <a:rPr lang="en-GB" altLang="en-US" sz="1800" dirty="0"/>
              <a:t> </a:t>
            </a:r>
            <a:r>
              <a:rPr lang="en-GB" altLang="en-US" sz="1800" dirty="0" err="1"/>
              <a:t>i</a:t>
            </a:r>
            <a:r>
              <a:rPr lang="en-GB" altLang="en-US" sz="1800" dirty="0"/>
              <a:t> </a:t>
            </a:r>
            <a:r>
              <a:rPr lang="en-GB" altLang="en-US" sz="1800" dirty="0" err="1"/>
              <a:t>deveti</a:t>
            </a:r>
            <a:r>
              <a:rPr lang="en-GB" altLang="en-US" sz="1800" dirty="0"/>
              <a:t> </a:t>
            </a:r>
            <a:r>
              <a:rPr lang="en-GB" altLang="en-US" sz="1800" dirty="0" err="1"/>
              <a:t>razred</a:t>
            </a:r>
            <a:r>
              <a:rPr lang="en-GB" altLang="en-US" sz="1800" dirty="0"/>
              <a:t>)</a:t>
            </a:r>
            <a:endParaRPr lang="bs-Latn-BA" altLang="en-US" sz="1800" dirty="0"/>
          </a:p>
          <a:p>
            <a:pPr lvl="2" eaLnBrk="1" hangingPunct="1">
              <a:lnSpc>
                <a:spcPct val="80000"/>
              </a:lnSpc>
              <a:buFontTx/>
              <a:buNone/>
            </a:pPr>
            <a:endParaRPr lang="en-US" altLang="en-US" sz="1800" dirty="0"/>
          </a:p>
          <a:p>
            <a:pPr lvl="1" eaLnBrk="1" hangingPunct="1">
              <a:lnSpc>
                <a:spcPct val="80000"/>
              </a:lnSpc>
            </a:pPr>
            <a:r>
              <a:rPr lang="hr-BA" altLang="en-US" sz="1800" dirty="0"/>
              <a:t>III </a:t>
            </a:r>
            <a:r>
              <a:rPr lang="en-GB" altLang="en-US" sz="1800" dirty="0" err="1"/>
              <a:t>ciklus</a:t>
            </a:r>
            <a:r>
              <a:rPr lang="en-GB" altLang="en-US" sz="1800" dirty="0"/>
              <a:t>:  Rad </a:t>
            </a:r>
            <a:r>
              <a:rPr lang="en-GB" altLang="en-US" sz="1800" dirty="0" err="1"/>
              <a:t>sa</a:t>
            </a:r>
            <a:r>
              <a:rPr lang="en-GB" altLang="en-US" sz="1800" dirty="0"/>
              <a:t> </a:t>
            </a:r>
            <a:r>
              <a:rPr lang="en-GB" altLang="en-US" sz="1800" dirty="0" err="1"/>
              <a:t>nadarenim</a:t>
            </a:r>
            <a:r>
              <a:rPr lang="en-GB" altLang="en-US" sz="1800" dirty="0"/>
              <a:t> </a:t>
            </a:r>
            <a:r>
              <a:rPr lang="en-GB" altLang="en-US" sz="1800" dirty="0" err="1"/>
              <a:t>srednjoškolcima</a:t>
            </a:r>
            <a:endParaRPr lang="en-US" altLang="en-US" sz="1800" dirty="0"/>
          </a:p>
          <a:p>
            <a:pPr eaLnBrk="1" hangingPunct="1">
              <a:lnSpc>
                <a:spcPct val="80000"/>
              </a:lnSpc>
            </a:pPr>
            <a:endParaRPr lang="en-US" alt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a:extLst>
              <a:ext uri="{FF2B5EF4-FFF2-40B4-BE49-F238E27FC236}">
                <a16:creationId xmlns:a16="http://schemas.microsoft.com/office/drawing/2014/main" id="{7DD78757-915D-8250-BC8B-82931FDF9AB3}"/>
              </a:ext>
            </a:extLst>
          </p:cNvPr>
          <p:cNvSpPr>
            <a:spLocks noGrp="1" noChangeArrowheads="1"/>
          </p:cNvSpPr>
          <p:nvPr>
            <p:ph type="body" idx="1"/>
          </p:nvPr>
        </p:nvSpPr>
        <p:spPr>
          <a:xfrm>
            <a:off x="1981200" y="1412875"/>
            <a:ext cx="8229600" cy="47132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pPr>
            <a:r>
              <a:rPr lang="en-GB" altLang="en-US" sz="2000"/>
              <a:t>Svaki podciklus sadržava pet komponenti definisanih prema Sternbergovom modelu razvijanja ekspertnosti:</a:t>
            </a:r>
            <a:endParaRPr lang="bs-Latn-BA" altLang="en-US" sz="2000"/>
          </a:p>
          <a:p>
            <a:pPr eaLnBrk="1" hangingPunct="1">
              <a:lnSpc>
                <a:spcPct val="80000"/>
              </a:lnSpc>
              <a:buFontTx/>
              <a:buNone/>
            </a:pPr>
            <a:endParaRPr lang="en-US" altLang="en-US" sz="2000"/>
          </a:p>
          <a:p>
            <a:pPr lvl="1" eaLnBrk="1" hangingPunct="1">
              <a:lnSpc>
                <a:spcPct val="80000"/>
              </a:lnSpc>
            </a:pPr>
            <a:r>
              <a:rPr lang="hr-HR" altLang="en-US" sz="2000"/>
              <a:t>Razvijanje vještina mišljenja: analitičkih, kreativnih i praktičnih sposobnosti (vještine mišljenja)</a:t>
            </a:r>
          </a:p>
          <a:p>
            <a:pPr lvl="1" eaLnBrk="1" hangingPunct="1">
              <a:lnSpc>
                <a:spcPct val="80000"/>
              </a:lnSpc>
              <a:buFontTx/>
              <a:buNone/>
            </a:pPr>
            <a:endParaRPr lang="en-GB" altLang="en-US" sz="2000"/>
          </a:p>
          <a:p>
            <a:pPr lvl="1" eaLnBrk="1" hangingPunct="1">
              <a:lnSpc>
                <a:spcPct val="80000"/>
              </a:lnSpc>
            </a:pPr>
            <a:r>
              <a:rPr lang="hr-HR" altLang="en-US" sz="2000"/>
              <a:t>Razvijanje sposobnosti rješavanja problema (metakogntivne vještine)</a:t>
            </a:r>
          </a:p>
          <a:p>
            <a:pPr lvl="1" eaLnBrk="1" hangingPunct="1">
              <a:lnSpc>
                <a:spcPct val="80000"/>
              </a:lnSpc>
              <a:buFontTx/>
              <a:buNone/>
            </a:pPr>
            <a:endParaRPr lang="en-GB" altLang="en-US" sz="2000"/>
          </a:p>
          <a:p>
            <a:pPr lvl="1" eaLnBrk="1" hangingPunct="1">
              <a:lnSpc>
                <a:spcPct val="80000"/>
              </a:lnSpc>
            </a:pPr>
            <a:r>
              <a:rPr lang="en-GB" altLang="en-US" sz="2000"/>
              <a:t>Razvijanje vještina učenja ili komponenta sticanja znanja</a:t>
            </a:r>
            <a:endParaRPr lang="bs-Latn-BA" altLang="en-US" sz="2000"/>
          </a:p>
          <a:p>
            <a:pPr lvl="1" eaLnBrk="1" hangingPunct="1">
              <a:lnSpc>
                <a:spcPct val="80000"/>
              </a:lnSpc>
              <a:buFontTx/>
              <a:buNone/>
            </a:pPr>
            <a:endParaRPr lang="en-GB" altLang="en-US" sz="2000"/>
          </a:p>
          <a:p>
            <a:pPr lvl="1" eaLnBrk="1" hangingPunct="1">
              <a:lnSpc>
                <a:spcPct val="80000"/>
              </a:lnSpc>
            </a:pPr>
            <a:r>
              <a:rPr lang="en-GB" altLang="en-US" sz="2000"/>
              <a:t>Usvajanje deklarativnog i proceduralnog znanja</a:t>
            </a:r>
            <a:endParaRPr lang="bs-Latn-BA" altLang="en-US" sz="2000"/>
          </a:p>
          <a:p>
            <a:pPr lvl="1" eaLnBrk="1" hangingPunct="1">
              <a:lnSpc>
                <a:spcPct val="80000"/>
              </a:lnSpc>
              <a:buFontTx/>
              <a:buNone/>
            </a:pPr>
            <a:endParaRPr lang="en-GB" altLang="en-US" sz="2000"/>
          </a:p>
          <a:p>
            <a:pPr lvl="1" eaLnBrk="1" hangingPunct="1">
              <a:lnSpc>
                <a:spcPct val="80000"/>
              </a:lnSpc>
            </a:pPr>
            <a:r>
              <a:rPr lang="hr-HR" altLang="en-US" sz="2000"/>
              <a:t>Podsticanje znatiželje i radoznalosti, zadovoljavanje interesovanja i razvijanje intrizične motivacije</a:t>
            </a:r>
            <a:endParaRPr lang="en-US" altLang="en-US" sz="2000"/>
          </a:p>
          <a:p>
            <a:pPr eaLnBrk="1" hangingPunct="1">
              <a:lnSpc>
                <a:spcPct val="80000"/>
              </a:lnSpc>
              <a:buFontTx/>
              <a:buNone/>
            </a:pPr>
            <a:endParaRPr lang="en-US" alt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4">
            <a:extLst>
              <a:ext uri="{FF2B5EF4-FFF2-40B4-BE49-F238E27FC236}">
                <a16:creationId xmlns:a16="http://schemas.microsoft.com/office/drawing/2014/main" id="{EADD7110-8B34-A221-83F8-98E0984A8CB8}"/>
              </a:ext>
            </a:extLst>
          </p:cNvPr>
          <p:cNvGrpSpPr>
            <a:grpSpLocks/>
          </p:cNvGrpSpPr>
          <p:nvPr/>
        </p:nvGrpSpPr>
        <p:grpSpPr bwMode="auto">
          <a:xfrm>
            <a:off x="3216276" y="481014"/>
            <a:ext cx="5649913" cy="5900737"/>
            <a:chOff x="1805" y="1265"/>
            <a:chExt cx="8445" cy="8725"/>
          </a:xfrm>
        </p:grpSpPr>
        <p:pic>
          <p:nvPicPr>
            <p:cNvPr id="21507" name="Picture 5" descr="model razoja exp">
              <a:extLst>
                <a:ext uri="{FF2B5EF4-FFF2-40B4-BE49-F238E27FC236}">
                  <a16:creationId xmlns:a16="http://schemas.microsoft.com/office/drawing/2014/main" id="{9AE9E36E-7223-2776-F7BC-AD6DAB9E75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5" y="2205"/>
              <a:ext cx="8265" cy="7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Text Box 6">
              <a:extLst>
                <a:ext uri="{FF2B5EF4-FFF2-40B4-BE49-F238E27FC236}">
                  <a16:creationId xmlns:a16="http://schemas.microsoft.com/office/drawing/2014/main" id="{7FC848DA-F10A-71F2-930E-3B55BB92906E}"/>
                </a:ext>
              </a:extLst>
            </p:cNvPr>
            <p:cNvSpPr txBox="1">
              <a:spLocks noChangeArrowheads="1"/>
            </p:cNvSpPr>
            <p:nvPr/>
          </p:nvSpPr>
          <p:spPr bwMode="auto">
            <a:xfrm>
              <a:off x="1805" y="1265"/>
              <a:ext cx="8265" cy="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600"/>
                </a:spcBef>
                <a:spcAft>
                  <a:spcPts val="600"/>
                </a:spcAft>
                <a:defRPr/>
              </a:pPr>
              <a:r>
                <a:rPr lang="hr-HR" sz="1600" b="1">
                  <a:latin typeface="Times New Roman" pitchFamily="18" charset="0"/>
                </a:rPr>
                <a:t>Razvijanja nadarenosti u funkciji nivoa (podciklusa)</a:t>
              </a:r>
              <a:endParaRPr lang="en-US" sz="1600">
                <a:effectLst>
                  <a:outerShdw blurRad="38100" dist="38100" dir="2700000" algn="tl">
                    <a:srgbClr val="C0C0C0"/>
                  </a:outerShdw>
                </a:effectLst>
                <a:latin typeface="Times New Roman" pitchFamily="18" charset="0"/>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a:extLst>
              <a:ext uri="{FF2B5EF4-FFF2-40B4-BE49-F238E27FC236}">
                <a16:creationId xmlns:a16="http://schemas.microsoft.com/office/drawing/2014/main" id="{7577F5E2-9200-C462-2A99-221AE6D0581A}"/>
              </a:ext>
            </a:extLst>
          </p:cNvPr>
          <p:cNvSpPr>
            <a:spLocks noGrp="1" noChangeArrowheads="1"/>
          </p:cNvSpPr>
          <p:nvPr>
            <p:ph type="body" idx="1"/>
          </p:nvPr>
        </p:nvSpPr>
        <p:spPr>
          <a:xfrm>
            <a:off x="1981200" y="836613"/>
            <a:ext cx="8229600" cy="52895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Tx/>
              <a:buNone/>
            </a:pPr>
            <a:r>
              <a:rPr lang="bs-Latn-BA" altLang="en-US" sz="2000" i="1"/>
              <a:t>1. </a:t>
            </a:r>
            <a:r>
              <a:rPr lang="en-US" altLang="en-US" sz="2000" i="1"/>
              <a:t>Definicij</a:t>
            </a:r>
            <a:r>
              <a:rPr lang="bs-Latn-BA" altLang="en-US" sz="2000" i="1"/>
              <a:t>e</a:t>
            </a:r>
            <a:r>
              <a:rPr lang="en-US" altLang="en-US" sz="2000" i="1"/>
              <a:t> nadarenosti</a:t>
            </a:r>
            <a:endParaRPr lang="bs-Latn-BA" altLang="en-US" sz="2000" i="1"/>
          </a:p>
          <a:p>
            <a:pPr eaLnBrk="1" hangingPunct="1">
              <a:buFontTx/>
              <a:buNone/>
            </a:pPr>
            <a:endParaRPr lang="en-US" altLang="en-US" sz="2000" i="1"/>
          </a:p>
          <a:p>
            <a:pPr eaLnBrk="1" hangingPunct="1"/>
            <a:r>
              <a:rPr lang="en-GB" altLang="en-US" sz="2000"/>
              <a:t>Izražena radoznalost i zainteresiranost</a:t>
            </a:r>
            <a:endParaRPr lang="bs-Latn-BA" altLang="en-US" sz="2000"/>
          </a:p>
          <a:p>
            <a:pPr eaLnBrk="1" hangingPunct="1"/>
            <a:endParaRPr lang="en-GB" altLang="en-US" sz="2000"/>
          </a:p>
          <a:p>
            <a:pPr eaLnBrk="1" hangingPunct="1"/>
            <a:r>
              <a:rPr lang="en-GB" altLang="en-US" sz="2000"/>
              <a:t>Nadprosječne sposobnosti analitičkog, kreativnog i praktičnog mišljenja</a:t>
            </a:r>
            <a:endParaRPr lang="bs-Latn-BA" altLang="en-US" sz="2000"/>
          </a:p>
          <a:p>
            <a:pPr eaLnBrk="1" hangingPunct="1"/>
            <a:endParaRPr lang="en-GB" altLang="en-US" sz="2000"/>
          </a:p>
          <a:p>
            <a:pPr eaLnBrk="1" hangingPunct="1"/>
            <a:r>
              <a:rPr lang="en-GB" altLang="en-US" sz="2000"/>
              <a:t>Izražena sposobnost rješavanja problemskih zadataka</a:t>
            </a:r>
            <a:endParaRPr lang="bs-Latn-BA" altLang="en-US" sz="2000"/>
          </a:p>
          <a:p>
            <a:pPr eaLnBrk="1" hangingPunct="1"/>
            <a:endParaRPr lang="en-GB" altLang="en-US" sz="2000"/>
          </a:p>
          <a:p>
            <a:pPr eaLnBrk="1" hangingPunct="1"/>
            <a:r>
              <a:rPr lang="en-GB" altLang="en-US" sz="2000"/>
              <a:t>Brzo savladavanje školskog gradiva (visok tempo učenja)</a:t>
            </a:r>
            <a:endParaRPr lang="en-US" altLang="en-US" sz="2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a:extLst>
              <a:ext uri="{FF2B5EF4-FFF2-40B4-BE49-F238E27FC236}">
                <a16:creationId xmlns:a16="http://schemas.microsoft.com/office/drawing/2014/main" id="{9D40A670-C601-22D9-499E-491DC351CDA3}"/>
              </a:ext>
            </a:extLst>
          </p:cNvPr>
          <p:cNvSpPr>
            <a:spLocks noGrp="1" noChangeArrowheads="1"/>
          </p:cNvSpPr>
          <p:nvPr>
            <p:ph type="body" idx="1"/>
          </p:nvPr>
        </p:nvSpPr>
        <p:spPr>
          <a:xfrm>
            <a:off x="1981200" y="908051"/>
            <a:ext cx="8229600" cy="52181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buFontTx/>
              <a:buNone/>
            </a:pPr>
            <a:r>
              <a:rPr lang="bs-Latn-BA" altLang="en-US" sz="2000" i="1"/>
              <a:t>2. </a:t>
            </a:r>
            <a:r>
              <a:rPr lang="en-US" altLang="en-US" sz="2000" i="1"/>
              <a:t>Opšte odredbe (filozofija) i ciljevi programa</a:t>
            </a:r>
            <a:endParaRPr lang="bs-Latn-BA" altLang="en-US" sz="2000" i="1"/>
          </a:p>
          <a:p>
            <a:pPr eaLnBrk="1" hangingPunct="1">
              <a:lnSpc>
                <a:spcPct val="80000"/>
              </a:lnSpc>
              <a:buFontTx/>
              <a:buNone/>
            </a:pPr>
            <a:endParaRPr lang="en-US" altLang="en-US" sz="2000" i="1"/>
          </a:p>
          <a:p>
            <a:pPr eaLnBrk="1" hangingPunct="1">
              <a:lnSpc>
                <a:spcPct val="80000"/>
              </a:lnSpc>
            </a:pPr>
            <a:r>
              <a:rPr lang="hr-HR" altLang="en-US" sz="2000"/>
              <a:t>Stimuliranje radoznalosti i interesovanja prema nauci</a:t>
            </a:r>
          </a:p>
          <a:p>
            <a:pPr eaLnBrk="1" hangingPunct="1">
              <a:lnSpc>
                <a:spcPct val="80000"/>
              </a:lnSpc>
            </a:pPr>
            <a:endParaRPr lang="hr-HR" altLang="en-US" sz="2000"/>
          </a:p>
          <a:p>
            <a:pPr eaLnBrk="1" hangingPunct="1">
              <a:lnSpc>
                <a:spcPct val="80000"/>
              </a:lnSpc>
            </a:pPr>
            <a:r>
              <a:rPr lang="hr-HR" altLang="en-US" sz="2000"/>
              <a:t>Razvijanje vještina mišljenja: analitičkih, kreativnih i praktičnih sposobnosti</a:t>
            </a:r>
          </a:p>
          <a:p>
            <a:pPr eaLnBrk="1" hangingPunct="1">
              <a:lnSpc>
                <a:spcPct val="80000"/>
              </a:lnSpc>
            </a:pPr>
            <a:endParaRPr lang="hr-HR" altLang="en-US" sz="2000"/>
          </a:p>
          <a:p>
            <a:pPr eaLnBrk="1" hangingPunct="1">
              <a:lnSpc>
                <a:spcPct val="80000"/>
              </a:lnSpc>
            </a:pPr>
            <a:r>
              <a:rPr lang="hr-HR" altLang="en-US" sz="2000"/>
              <a:t>Razvijanje sposobnosti rješavanja problema (metakogntivne vještine)</a:t>
            </a:r>
          </a:p>
          <a:p>
            <a:pPr eaLnBrk="1" hangingPunct="1">
              <a:lnSpc>
                <a:spcPct val="80000"/>
              </a:lnSpc>
            </a:pPr>
            <a:endParaRPr lang="en-GB" altLang="en-US" sz="2000"/>
          </a:p>
          <a:p>
            <a:pPr eaLnBrk="1" hangingPunct="1">
              <a:lnSpc>
                <a:spcPct val="80000"/>
              </a:lnSpc>
            </a:pPr>
            <a:r>
              <a:rPr lang="en-GB" altLang="en-US" sz="2000"/>
              <a:t>Razvijanje samostalnosti u mišljenju kroz usvajanje </a:t>
            </a:r>
            <a:r>
              <a:rPr lang="hr-HR" altLang="en-US" sz="2000"/>
              <a:t>vještina sticanja znanja i </a:t>
            </a:r>
            <a:r>
              <a:rPr lang="en-GB" altLang="en-US" sz="2000"/>
              <a:t> vještina učenja</a:t>
            </a:r>
            <a:endParaRPr lang="bs-Latn-BA" altLang="en-US" sz="2000"/>
          </a:p>
          <a:p>
            <a:pPr eaLnBrk="1" hangingPunct="1">
              <a:lnSpc>
                <a:spcPct val="80000"/>
              </a:lnSpc>
            </a:pPr>
            <a:endParaRPr lang="en-GB" altLang="en-US" sz="2000"/>
          </a:p>
          <a:p>
            <a:pPr eaLnBrk="1" hangingPunct="1">
              <a:lnSpc>
                <a:spcPct val="80000"/>
              </a:lnSpc>
            </a:pPr>
            <a:r>
              <a:rPr lang="en-GB" altLang="en-US" sz="2000"/>
              <a:t>Obogaćivanje deklarativnog i razvijanje proceduralnog znanja</a:t>
            </a:r>
            <a:endParaRPr lang="bs-Latn-BA" altLang="en-US" sz="2000"/>
          </a:p>
          <a:p>
            <a:pPr eaLnBrk="1" hangingPunct="1">
              <a:lnSpc>
                <a:spcPct val="80000"/>
              </a:lnSpc>
            </a:pPr>
            <a:endParaRPr lang="en-GB" altLang="en-US" sz="2000"/>
          </a:p>
          <a:p>
            <a:pPr eaLnBrk="1" hangingPunct="1">
              <a:lnSpc>
                <a:spcPct val="80000"/>
              </a:lnSpc>
            </a:pPr>
            <a:r>
              <a:rPr lang="en-GB" altLang="en-US" sz="2000"/>
              <a:t>Razvijanje naučnog načina mišljenja</a:t>
            </a:r>
            <a:endParaRPr lang="en-US" alt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009" y="299978"/>
            <a:ext cx="8229600" cy="1143000"/>
          </a:xfrm>
        </p:spPr>
        <p:txBody>
          <a:bodyPr>
            <a:normAutofit/>
          </a:bodyPr>
          <a:lstStyle/>
          <a:p>
            <a:pPr algn="l"/>
            <a:r>
              <a:rPr lang="bs-Latn-BA" sz="3200" dirty="0"/>
              <a:t>Zašto su važni?</a:t>
            </a:r>
            <a:endParaRPr lang="en-US" sz="3200" dirty="0"/>
          </a:p>
        </p:txBody>
      </p:sp>
      <p:sp>
        <p:nvSpPr>
          <p:cNvPr id="3" name="Content Placeholder 2"/>
          <p:cNvSpPr>
            <a:spLocks noGrp="1"/>
          </p:cNvSpPr>
          <p:nvPr>
            <p:ph idx="1"/>
          </p:nvPr>
        </p:nvSpPr>
        <p:spPr>
          <a:xfrm>
            <a:off x="755009" y="1628800"/>
            <a:ext cx="9395691" cy="4929222"/>
          </a:xfrm>
        </p:spPr>
        <p:txBody>
          <a:bodyPr>
            <a:noAutofit/>
          </a:bodyPr>
          <a:lstStyle/>
          <a:p>
            <a:r>
              <a:rPr lang="pl-PL" sz="2400" dirty="0"/>
              <a:t>Ulaganje u nadarene učenike </a:t>
            </a:r>
            <a:r>
              <a:rPr lang="bs-Latn-BA" sz="2400" dirty="0"/>
              <a:t>od ključne je važnosti za razvoj društva i</a:t>
            </a:r>
            <a:r>
              <a:rPr lang="en-US" sz="2400" dirty="0"/>
              <a:t> za </a:t>
            </a:r>
            <a:r>
              <a:rPr lang="en-US" sz="2400" dirty="0" err="1"/>
              <a:t>postizanje</a:t>
            </a:r>
            <a:r>
              <a:rPr lang="en-US" sz="2400" dirty="0"/>
              <a:t> me</a:t>
            </a:r>
            <a:r>
              <a:rPr lang="bs-Latn-BA" sz="2400" dirty="0"/>
              <a:t>đ</a:t>
            </a:r>
            <a:r>
              <a:rPr lang="en-US" sz="2400" dirty="0" err="1"/>
              <a:t>unarodne</a:t>
            </a:r>
            <a:r>
              <a:rPr lang="bs-Latn-BA" sz="2400" dirty="0"/>
              <a:t> </a:t>
            </a:r>
            <a:r>
              <a:rPr lang="en-US" sz="2400" dirty="0" err="1"/>
              <a:t>konkurentnosti</a:t>
            </a:r>
            <a:r>
              <a:rPr lang="en-US" sz="2400" dirty="0"/>
              <a:t>.</a:t>
            </a:r>
            <a:endParaRPr lang="bs-Latn-BA" sz="2400" dirty="0"/>
          </a:p>
          <a:p>
            <a:endParaRPr lang="bs-Latn-BA" sz="2400" dirty="0"/>
          </a:p>
          <a:p>
            <a:r>
              <a:rPr lang="bs-Latn-BA" sz="2400" dirty="0"/>
              <a:t>Obrazovni sistem najvažniji – posreduje tok razvojnog perioda koje je kritično za razvoj i aktualiziranje nadarenosti.</a:t>
            </a:r>
          </a:p>
          <a:p>
            <a:pPr>
              <a:buNone/>
            </a:pPr>
            <a:r>
              <a:rPr lang="en-US" sz="2400" dirty="0"/>
              <a:t> </a:t>
            </a:r>
            <a:endParaRPr lang="bs-Latn-BA" sz="2400" dirty="0"/>
          </a:p>
          <a:p>
            <a:r>
              <a:rPr lang="bs-Latn-BA" sz="2400" dirty="0"/>
              <a:t>Države čiji učenici postižu više rezultate na STEM-u (PISA testovi) pokazuju veću ekonomsku razvijenost (mjerenu preko nacionalnog GDP-a).</a:t>
            </a:r>
          </a:p>
          <a:p>
            <a:endParaRPr lang="bs-Latn-BA" sz="2400" dirty="0"/>
          </a:p>
          <a:p>
            <a:r>
              <a:rPr lang="bs-Latn-BA" sz="2400" dirty="0"/>
              <a:t>Korelacija TIMSS rezultata iz 1995 i GDP-a 2010, r=0,696 (Mazurek, 2014).</a:t>
            </a:r>
          </a:p>
        </p:txBody>
      </p:sp>
    </p:spTree>
    <p:extLst>
      <p:ext uri="{BB962C8B-B14F-4D97-AF65-F5344CB8AC3E}">
        <p14:creationId xmlns:p14="http://schemas.microsoft.com/office/powerpoint/2010/main" val="4087683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a:extLst>
              <a:ext uri="{FF2B5EF4-FFF2-40B4-BE49-F238E27FC236}">
                <a16:creationId xmlns:a16="http://schemas.microsoft.com/office/drawing/2014/main" id="{D6223374-F3BD-5C88-55F5-4D5F3D73CA90}"/>
              </a:ext>
            </a:extLst>
          </p:cNvPr>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Tx/>
              <a:buNone/>
            </a:pPr>
            <a:r>
              <a:rPr lang="bs-Latn-BA" altLang="en-US" sz="2000" i="1"/>
              <a:t>3. </a:t>
            </a:r>
            <a:r>
              <a:rPr lang="en-US" altLang="en-US" sz="2000" i="1"/>
              <a:t>Procjena potreba nadarenih učenika</a:t>
            </a:r>
            <a:endParaRPr lang="bs-Latn-BA" altLang="en-US" sz="2000" i="1"/>
          </a:p>
          <a:p>
            <a:pPr eaLnBrk="1" hangingPunct="1">
              <a:buFontTx/>
              <a:buNone/>
            </a:pPr>
            <a:endParaRPr lang="en-US" altLang="en-US" sz="2000" i="1"/>
          </a:p>
          <a:p>
            <a:pPr eaLnBrk="1" hangingPunct="1"/>
            <a:r>
              <a:rPr lang="hr-HR" altLang="en-US" sz="2000"/>
              <a:t>Proizilaze iz razvojnih karakteristika i ciljeva programa </a:t>
            </a:r>
          </a:p>
          <a:p>
            <a:pPr eaLnBrk="1" hangingPunct="1">
              <a:buFontTx/>
              <a:buNone/>
            </a:pPr>
            <a:endParaRPr lang="en-US" altLang="en-US" sz="2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0B37C4EA-21CA-9771-707B-93CDB70545A9}"/>
              </a:ext>
            </a:extLst>
          </p:cNvPr>
          <p:cNvSpPr>
            <a:spLocks noGrp="1" noChangeArrowheads="1"/>
          </p:cNvSpPr>
          <p:nvPr>
            <p:ph type="body" idx="1"/>
          </p:nvPr>
        </p:nvSpPr>
        <p:spPr>
          <a:xfrm>
            <a:off x="745921" y="961559"/>
            <a:ext cx="10515600" cy="43513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90000"/>
              </a:lnSpc>
              <a:buFontTx/>
              <a:buNone/>
            </a:pPr>
            <a:r>
              <a:rPr lang="bs-Latn-BA" altLang="en-US" sz="2000" i="1" dirty="0"/>
              <a:t>4. </a:t>
            </a:r>
            <a:r>
              <a:rPr lang="en-US" altLang="en-US" sz="2000" i="1" dirty="0" err="1"/>
              <a:t>Postupak</a:t>
            </a:r>
            <a:r>
              <a:rPr lang="en-US" altLang="en-US" sz="2000" i="1" dirty="0"/>
              <a:t> </a:t>
            </a:r>
            <a:r>
              <a:rPr lang="en-US" altLang="en-US" sz="2000" i="1" dirty="0" err="1"/>
              <a:t>prepoznavanja</a:t>
            </a:r>
            <a:r>
              <a:rPr lang="en-US" altLang="en-US" sz="2000" i="1" dirty="0"/>
              <a:t> </a:t>
            </a:r>
            <a:r>
              <a:rPr lang="en-US" altLang="en-US" sz="2000" i="1" dirty="0" err="1"/>
              <a:t>i</a:t>
            </a:r>
            <a:r>
              <a:rPr lang="en-US" altLang="en-US" sz="2000" i="1" dirty="0"/>
              <a:t> </a:t>
            </a:r>
            <a:r>
              <a:rPr lang="en-US" altLang="en-US" sz="2000" i="1" dirty="0" err="1"/>
              <a:t>identifikacije</a:t>
            </a:r>
            <a:r>
              <a:rPr lang="en-US" altLang="en-US" sz="2000" i="1" dirty="0"/>
              <a:t> </a:t>
            </a:r>
            <a:r>
              <a:rPr lang="en-US" altLang="en-US" sz="2000" i="1" dirty="0" err="1"/>
              <a:t>nadarenih</a:t>
            </a:r>
            <a:endParaRPr lang="bs-Latn-BA" altLang="en-US" sz="2000" i="1" dirty="0"/>
          </a:p>
          <a:p>
            <a:pPr eaLnBrk="1" hangingPunct="1">
              <a:lnSpc>
                <a:spcPct val="90000"/>
              </a:lnSpc>
              <a:buFontTx/>
              <a:buNone/>
            </a:pPr>
            <a:r>
              <a:rPr lang="en-US" altLang="en-US" sz="2000" i="1" dirty="0"/>
              <a:t>	</a:t>
            </a:r>
          </a:p>
          <a:p>
            <a:pPr eaLnBrk="1" hangingPunct="1">
              <a:lnSpc>
                <a:spcPct val="90000"/>
              </a:lnSpc>
            </a:pPr>
            <a:r>
              <a:rPr lang="en-GB" altLang="en-US" sz="2000" dirty="0" err="1"/>
              <a:t>Prepoznavanje</a:t>
            </a:r>
            <a:r>
              <a:rPr lang="en-GB" altLang="en-US" sz="2000" dirty="0"/>
              <a:t> </a:t>
            </a:r>
            <a:r>
              <a:rPr lang="en-GB" altLang="en-US" sz="2000" dirty="0" err="1"/>
              <a:t>nadarenih</a:t>
            </a:r>
            <a:r>
              <a:rPr lang="en-GB" altLang="en-US" sz="2000" dirty="0"/>
              <a:t> </a:t>
            </a:r>
            <a:r>
              <a:rPr lang="en-GB" altLang="en-US" sz="2000" dirty="0" err="1"/>
              <a:t>učenika</a:t>
            </a:r>
            <a:r>
              <a:rPr lang="en-GB" altLang="en-US" sz="2000" dirty="0"/>
              <a:t> </a:t>
            </a:r>
            <a:r>
              <a:rPr lang="en-GB" altLang="en-US" sz="2000" dirty="0" err="1"/>
              <a:t>vrš</a:t>
            </a:r>
            <a:r>
              <a:rPr lang="bs-Latn-BA" altLang="en-US" sz="2000" dirty="0"/>
              <a:t>eno</a:t>
            </a:r>
            <a:r>
              <a:rPr lang="en-GB" altLang="en-US" sz="2000" dirty="0"/>
              <a:t> </a:t>
            </a:r>
            <a:r>
              <a:rPr lang="bs-Latn-BA" altLang="en-US" sz="2000" dirty="0"/>
              <a:t>je</a:t>
            </a:r>
            <a:r>
              <a:rPr lang="en-GB" altLang="en-US" sz="2000" dirty="0"/>
              <a:t> u </a:t>
            </a:r>
            <a:r>
              <a:rPr lang="en-GB" altLang="en-US" sz="2000" dirty="0" err="1"/>
              <a:t>saradnji</a:t>
            </a:r>
            <a:r>
              <a:rPr lang="en-GB" altLang="en-US" sz="2000" dirty="0"/>
              <a:t> </a:t>
            </a:r>
            <a:r>
              <a:rPr lang="en-GB" altLang="en-US" sz="2000" dirty="0" err="1"/>
              <a:t>sa</a:t>
            </a:r>
            <a:r>
              <a:rPr lang="en-GB" altLang="en-US" sz="2000" dirty="0"/>
              <a:t> </a:t>
            </a:r>
            <a:r>
              <a:rPr lang="en-GB" altLang="en-US" sz="2000" dirty="0" err="1"/>
              <a:t>učiteljima</a:t>
            </a:r>
            <a:r>
              <a:rPr lang="en-GB" altLang="en-US" sz="2000" dirty="0"/>
              <a:t> </a:t>
            </a:r>
            <a:r>
              <a:rPr lang="en-GB" altLang="en-US" sz="2000" dirty="0" err="1"/>
              <a:t>osnovnih</a:t>
            </a:r>
            <a:r>
              <a:rPr lang="en-GB" altLang="en-US" sz="2000" dirty="0"/>
              <a:t> </a:t>
            </a:r>
            <a:r>
              <a:rPr lang="en-GB" altLang="en-US" sz="2000" dirty="0" err="1"/>
              <a:t>škola</a:t>
            </a:r>
            <a:r>
              <a:rPr lang="en-GB" altLang="en-US" sz="2000" dirty="0"/>
              <a:t>. </a:t>
            </a:r>
            <a:endParaRPr lang="bs-Latn-BA" altLang="en-US" sz="2000" dirty="0"/>
          </a:p>
          <a:p>
            <a:pPr eaLnBrk="1" hangingPunct="1">
              <a:lnSpc>
                <a:spcPct val="90000"/>
              </a:lnSpc>
              <a:buFontTx/>
              <a:buNone/>
            </a:pPr>
            <a:endParaRPr lang="bs-Latn-BA" altLang="en-US" sz="2000" dirty="0"/>
          </a:p>
          <a:p>
            <a:pPr eaLnBrk="1" hangingPunct="1">
              <a:lnSpc>
                <a:spcPct val="90000"/>
              </a:lnSpc>
            </a:pPr>
            <a:r>
              <a:rPr lang="en-GB" altLang="en-US" sz="2000" dirty="0" err="1"/>
              <a:t>Učitelji</a:t>
            </a:r>
            <a:r>
              <a:rPr lang="en-GB" altLang="en-US" sz="2000" dirty="0"/>
              <a:t> </a:t>
            </a:r>
            <a:r>
              <a:rPr lang="bs-Latn-BA" altLang="en-US" sz="2000" dirty="0"/>
              <a:t>su</a:t>
            </a:r>
            <a:r>
              <a:rPr lang="en-GB" altLang="en-US" sz="2000" dirty="0"/>
              <a:t> </a:t>
            </a:r>
            <a:r>
              <a:rPr lang="en-GB" altLang="en-US" sz="2000" dirty="0" err="1"/>
              <a:t>predl</a:t>
            </a:r>
            <a:r>
              <a:rPr lang="bs-Latn-BA" altLang="en-US" sz="2000" dirty="0"/>
              <a:t>ožili</a:t>
            </a:r>
            <a:r>
              <a:rPr lang="en-GB" altLang="en-US" sz="2000" dirty="0"/>
              <a:t> </a:t>
            </a:r>
            <a:r>
              <a:rPr lang="en-GB" altLang="en-US" sz="2000" dirty="0" err="1"/>
              <a:t>nadarene</a:t>
            </a:r>
            <a:r>
              <a:rPr lang="en-GB" altLang="en-US" sz="2000" dirty="0"/>
              <a:t> </a:t>
            </a:r>
            <a:r>
              <a:rPr lang="en-GB" altLang="en-US" sz="2000" dirty="0" err="1"/>
              <a:t>učenike</a:t>
            </a:r>
            <a:r>
              <a:rPr lang="bs-Latn-BA" altLang="en-US" sz="2000" dirty="0"/>
              <a:t>.</a:t>
            </a:r>
          </a:p>
          <a:p>
            <a:pPr eaLnBrk="1" hangingPunct="1">
              <a:lnSpc>
                <a:spcPct val="90000"/>
              </a:lnSpc>
              <a:buFontTx/>
              <a:buNone/>
            </a:pPr>
            <a:endParaRPr lang="bs-Latn-BA" altLang="en-US" sz="2000" dirty="0"/>
          </a:p>
          <a:p>
            <a:pPr eaLnBrk="1" hangingPunct="1">
              <a:lnSpc>
                <a:spcPct val="90000"/>
              </a:lnSpc>
            </a:pPr>
            <a:r>
              <a:rPr lang="bs-Latn-BA" altLang="en-US" sz="2000" dirty="0"/>
              <a:t>Primjenjeni su psihološki mjerni instrumenti:</a:t>
            </a:r>
          </a:p>
          <a:p>
            <a:pPr lvl="1" eaLnBrk="1" hangingPunct="1">
              <a:lnSpc>
                <a:spcPct val="90000"/>
              </a:lnSpc>
            </a:pPr>
            <a:r>
              <a:rPr lang="bs-Latn-BA" altLang="en-US" sz="1800" dirty="0"/>
              <a:t>SPM</a:t>
            </a:r>
          </a:p>
          <a:p>
            <a:pPr lvl="1" eaLnBrk="1" hangingPunct="1">
              <a:lnSpc>
                <a:spcPct val="90000"/>
              </a:lnSpc>
            </a:pPr>
            <a:r>
              <a:rPr lang="bs-Latn-BA" altLang="en-US" sz="1800" dirty="0"/>
              <a:t>Torranceov test kreativnog mišljenja</a:t>
            </a:r>
          </a:p>
          <a:p>
            <a:pPr lvl="1" eaLnBrk="1" hangingPunct="1">
              <a:lnSpc>
                <a:spcPct val="90000"/>
              </a:lnSpc>
            </a:pPr>
            <a:r>
              <a:rPr lang="bs-Latn-BA" altLang="en-US" sz="1800" dirty="0"/>
              <a:t>EPQ</a:t>
            </a:r>
          </a:p>
          <a:p>
            <a:pPr lvl="1" eaLnBrk="1" hangingPunct="1">
              <a:lnSpc>
                <a:spcPct val="90000"/>
              </a:lnSpc>
            </a:pPr>
            <a:r>
              <a:rPr lang="bs-Latn-BA" altLang="en-US" sz="1800" dirty="0"/>
              <a:t>Upitnik kreativnosti kao osobine ličnosti</a:t>
            </a:r>
          </a:p>
          <a:p>
            <a:pPr eaLnBrk="1" hangingPunct="1">
              <a:lnSpc>
                <a:spcPct val="90000"/>
              </a:lnSpc>
            </a:pPr>
            <a:endParaRPr lang="bs-Latn-BA" alt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a:extLst>
              <a:ext uri="{FF2B5EF4-FFF2-40B4-BE49-F238E27FC236}">
                <a16:creationId xmlns:a16="http://schemas.microsoft.com/office/drawing/2014/main" id="{4EE4F3B7-8885-9E3B-92A2-5EF193D3F806}"/>
              </a:ext>
            </a:extLst>
          </p:cNvPr>
          <p:cNvSpPr>
            <a:spLocks noGrp="1" noChangeArrowheads="1"/>
          </p:cNvSpPr>
          <p:nvPr>
            <p:ph type="body" idx="1"/>
          </p:nvPr>
        </p:nvSpPr>
        <p:spPr>
          <a:xfrm>
            <a:off x="1981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Tx/>
              <a:buNone/>
            </a:pPr>
            <a:r>
              <a:rPr lang="bs-Latn-BA" altLang="en-US" sz="2000" i="1" dirty="0"/>
              <a:t>5. </a:t>
            </a:r>
            <a:r>
              <a:rPr lang="en-US" altLang="en-US" sz="2000" i="1" dirty="0" err="1"/>
              <a:t>Izbor</a:t>
            </a:r>
            <a:r>
              <a:rPr lang="en-US" altLang="en-US" sz="2000" i="1" dirty="0"/>
              <a:t> </a:t>
            </a:r>
            <a:r>
              <a:rPr lang="en-US" altLang="en-US" sz="2000" i="1" dirty="0" err="1"/>
              <a:t>modela</a:t>
            </a:r>
            <a:r>
              <a:rPr lang="en-US" altLang="en-US" sz="2000" i="1" dirty="0"/>
              <a:t> </a:t>
            </a:r>
            <a:r>
              <a:rPr lang="en-US" altLang="en-US" sz="2000" i="1" dirty="0" err="1"/>
              <a:t>podučavanja</a:t>
            </a:r>
            <a:r>
              <a:rPr lang="en-US" altLang="en-US" sz="2000" i="1" dirty="0"/>
              <a:t>/</a:t>
            </a:r>
            <a:r>
              <a:rPr lang="en-US" altLang="en-US" sz="2000" i="1" dirty="0" err="1"/>
              <a:t>učenja</a:t>
            </a:r>
            <a:endParaRPr lang="bs-Latn-BA" altLang="en-US" sz="2000" i="1" dirty="0"/>
          </a:p>
          <a:p>
            <a:pPr eaLnBrk="1" hangingPunct="1">
              <a:buFontTx/>
              <a:buNone/>
            </a:pPr>
            <a:endParaRPr lang="en-US" altLang="en-US" sz="2000" i="1" dirty="0"/>
          </a:p>
          <a:p>
            <a:pPr eaLnBrk="1" hangingPunct="1"/>
            <a:r>
              <a:rPr lang="hr-HR" altLang="en-US" sz="2000" dirty="0"/>
              <a:t>Uobičajene metode podučavanja.</a:t>
            </a:r>
          </a:p>
          <a:p>
            <a:pPr eaLnBrk="1" hangingPunct="1"/>
            <a:r>
              <a:rPr lang="hr-HR" altLang="en-US" sz="2000" dirty="0"/>
              <a:t>Učenje putem otkrića.</a:t>
            </a:r>
          </a:p>
          <a:p>
            <a:pPr eaLnBrk="1" hangingPunct="1"/>
            <a:r>
              <a:rPr lang="hr-HR" altLang="en-US" sz="2000" dirty="0"/>
              <a:t>Učenje putem rješavanja problema.</a:t>
            </a:r>
          </a:p>
          <a:p>
            <a:pPr eaLnBrk="1" hangingPunct="1"/>
            <a:r>
              <a:rPr lang="hr-HR" altLang="en-US" sz="2000" dirty="0"/>
              <a:t>Projektni zadaci.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a:extLst>
              <a:ext uri="{FF2B5EF4-FFF2-40B4-BE49-F238E27FC236}">
                <a16:creationId xmlns:a16="http://schemas.microsoft.com/office/drawing/2014/main" id="{E1328803-9E51-C460-EAF9-1B1566B0B9B7}"/>
              </a:ext>
            </a:extLst>
          </p:cNvPr>
          <p:cNvSpPr>
            <a:spLocks noGrp="1" noChangeArrowheads="1"/>
          </p:cNvSpPr>
          <p:nvPr>
            <p:ph type="body" idx="1"/>
          </p:nvPr>
        </p:nvSpPr>
        <p:spPr>
          <a:xfrm>
            <a:off x="901744" y="637492"/>
            <a:ext cx="9785830" cy="53292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buFontTx/>
              <a:buNone/>
            </a:pPr>
            <a:r>
              <a:rPr lang="bs-Latn-BA" altLang="en-US" sz="2000" i="1" dirty="0"/>
              <a:t>6. </a:t>
            </a:r>
            <a:r>
              <a:rPr lang="en-US" altLang="en-US" sz="2000" i="1" dirty="0" err="1"/>
              <a:t>Zadaci</a:t>
            </a:r>
            <a:r>
              <a:rPr lang="bs-Latn-BA" altLang="en-US" sz="2000" i="1" dirty="0"/>
              <a:t> i strategije rada</a:t>
            </a:r>
          </a:p>
          <a:p>
            <a:pPr eaLnBrk="1" hangingPunct="1">
              <a:lnSpc>
                <a:spcPct val="80000"/>
              </a:lnSpc>
              <a:buFontTx/>
              <a:buNone/>
            </a:pPr>
            <a:endParaRPr lang="en-US" altLang="en-US" sz="2000" i="1" dirty="0"/>
          </a:p>
          <a:p>
            <a:pPr eaLnBrk="1" hangingPunct="1">
              <a:lnSpc>
                <a:spcPct val="80000"/>
              </a:lnSpc>
              <a:buFontTx/>
              <a:buNone/>
            </a:pPr>
            <a:r>
              <a:rPr lang="hr-HR" altLang="en-US" sz="2000" i="1" dirty="0"/>
              <a:t>Zadaci s obzirom na sadržaj</a:t>
            </a:r>
            <a:r>
              <a:rPr lang="hr-HR" altLang="en-US" sz="2000" dirty="0"/>
              <a:t>:</a:t>
            </a:r>
          </a:p>
          <a:p>
            <a:pPr eaLnBrk="1" hangingPunct="1">
              <a:lnSpc>
                <a:spcPct val="80000"/>
              </a:lnSpc>
            </a:pPr>
            <a:r>
              <a:rPr lang="hr-HR" altLang="en-US" sz="2000" dirty="0"/>
              <a:t>Proširivanje znanja dobivenog prema standardnom programu </a:t>
            </a:r>
          </a:p>
          <a:p>
            <a:pPr eaLnBrk="1" hangingPunct="1">
              <a:lnSpc>
                <a:spcPct val="80000"/>
              </a:lnSpc>
            </a:pPr>
            <a:r>
              <a:rPr lang="hr-HR" altLang="en-US" sz="2000" dirty="0"/>
              <a:t>Istraživanje različitih tema koje nisu uključene u standardni program</a:t>
            </a:r>
          </a:p>
          <a:p>
            <a:pPr eaLnBrk="1" hangingPunct="1">
              <a:lnSpc>
                <a:spcPct val="80000"/>
              </a:lnSpc>
            </a:pPr>
            <a:r>
              <a:rPr lang="hr-HR" altLang="en-US" sz="2000" dirty="0"/>
              <a:t>Proširivanje područja interesovanja učenika kroz istraživanje različitih tema.</a:t>
            </a:r>
          </a:p>
          <a:p>
            <a:pPr eaLnBrk="1" hangingPunct="1">
              <a:lnSpc>
                <a:spcPct val="80000"/>
              </a:lnSpc>
            </a:pPr>
            <a:endParaRPr lang="hr-HR" altLang="en-US" sz="2000" i="1" dirty="0"/>
          </a:p>
          <a:p>
            <a:pPr eaLnBrk="1" hangingPunct="1">
              <a:lnSpc>
                <a:spcPct val="80000"/>
              </a:lnSpc>
              <a:buFontTx/>
              <a:buNone/>
            </a:pPr>
            <a:r>
              <a:rPr lang="hr-HR" altLang="en-US" sz="2000" i="1" dirty="0"/>
              <a:t>Zadaci s obzirom na proces</a:t>
            </a:r>
            <a:endParaRPr lang="hr-HR" altLang="en-US" sz="2000" dirty="0"/>
          </a:p>
          <a:p>
            <a:pPr eaLnBrk="1" hangingPunct="1">
              <a:lnSpc>
                <a:spcPct val="80000"/>
              </a:lnSpc>
            </a:pPr>
            <a:r>
              <a:rPr lang="hr-HR" altLang="en-US" sz="2000" dirty="0"/>
              <a:t>Kroz program bit će integrirani sljedeći zadaci koji se odnose na proces:</a:t>
            </a:r>
          </a:p>
          <a:p>
            <a:pPr lvl="1" eaLnBrk="1" hangingPunct="1">
              <a:lnSpc>
                <a:spcPct val="80000"/>
              </a:lnSpc>
            </a:pPr>
            <a:r>
              <a:rPr lang="hr-HR" altLang="en-US" sz="2000" dirty="0"/>
              <a:t>Otkrivanje i formulacija problema</a:t>
            </a:r>
          </a:p>
          <a:p>
            <a:pPr lvl="1" eaLnBrk="1" hangingPunct="1">
              <a:lnSpc>
                <a:spcPct val="80000"/>
              </a:lnSpc>
            </a:pPr>
            <a:r>
              <a:rPr lang="hr-HR" altLang="en-US" sz="2000" dirty="0"/>
              <a:t>Organizacija i korištenje informacija</a:t>
            </a:r>
          </a:p>
          <a:p>
            <a:pPr lvl="1" eaLnBrk="1" hangingPunct="1">
              <a:lnSpc>
                <a:spcPct val="80000"/>
              </a:lnSpc>
            </a:pPr>
            <a:r>
              <a:rPr lang="hr-HR" altLang="en-US" sz="2000" dirty="0"/>
              <a:t>Produkcija ideja</a:t>
            </a:r>
          </a:p>
          <a:p>
            <a:pPr lvl="1" eaLnBrk="1" hangingPunct="1">
              <a:lnSpc>
                <a:spcPct val="80000"/>
              </a:lnSpc>
            </a:pPr>
            <a:r>
              <a:rPr lang="hr-HR" altLang="en-US" sz="2000" dirty="0"/>
              <a:t>Evaluacija i unapređivanje ideja</a:t>
            </a:r>
          </a:p>
          <a:p>
            <a:pPr lvl="1" eaLnBrk="1" hangingPunct="1">
              <a:lnSpc>
                <a:spcPct val="80000"/>
              </a:lnSpc>
            </a:pPr>
            <a:r>
              <a:rPr lang="hr-HR" altLang="en-US" sz="2000" dirty="0"/>
              <a:t>Dolaženje do novih perspektiva</a:t>
            </a:r>
          </a:p>
          <a:p>
            <a:pPr lvl="1" eaLnBrk="1" hangingPunct="1">
              <a:lnSpc>
                <a:spcPct val="80000"/>
              </a:lnSpc>
            </a:pPr>
            <a:r>
              <a:rPr lang="hr-HR" altLang="en-US" sz="2000" dirty="0"/>
              <a:t>Primjena i korištenje ideja i koncepata</a:t>
            </a:r>
          </a:p>
          <a:p>
            <a:pPr lvl="1" eaLnBrk="1" hangingPunct="1">
              <a:lnSpc>
                <a:spcPct val="80000"/>
              </a:lnSpc>
              <a:buFontTx/>
              <a:buNone/>
            </a:pPr>
            <a:endParaRPr lang="hr-HR" altLang="en-US" sz="2000" i="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F9E14134-92A3-9988-E7D6-C15AFD8EED91}"/>
              </a:ext>
            </a:extLst>
          </p:cNvPr>
          <p:cNvSpPr>
            <a:spLocks noGrp="1" noChangeArrowheads="1"/>
          </p:cNvSpPr>
          <p:nvPr>
            <p:ph idx="1"/>
          </p:nvPr>
        </p:nvSpPr>
        <p:spPr/>
        <p:txBody>
          <a:bodyPr/>
          <a:lstStyle/>
          <a:p>
            <a:pPr eaLnBrk="1" hangingPunct="1">
              <a:lnSpc>
                <a:spcPct val="80000"/>
              </a:lnSpc>
              <a:buFont typeface="Wingdings" panose="05000000000000000000" pitchFamily="2" charset="2"/>
              <a:buNone/>
            </a:pPr>
            <a:r>
              <a:rPr lang="hr-HR" altLang="en-US" sz="2000" i="1"/>
              <a:t>Zadaci s obzirom na produkt :</a:t>
            </a:r>
          </a:p>
          <a:p>
            <a:pPr eaLnBrk="1" hangingPunct="1">
              <a:lnSpc>
                <a:spcPct val="80000"/>
              </a:lnSpc>
              <a:buFont typeface="Wingdings" panose="05000000000000000000" pitchFamily="2" charset="2"/>
              <a:buNone/>
            </a:pPr>
            <a:endParaRPr lang="hr-HR" altLang="en-US" sz="2000"/>
          </a:p>
          <a:p>
            <a:pPr eaLnBrk="1" hangingPunct="1">
              <a:lnSpc>
                <a:spcPct val="80000"/>
              </a:lnSpc>
              <a:buFont typeface="Wingdings" panose="05000000000000000000" pitchFamily="2" charset="2"/>
              <a:buNone/>
            </a:pPr>
            <a:endParaRPr lang="hr-HR" altLang="en-US" sz="2000"/>
          </a:p>
          <a:p>
            <a:pPr eaLnBrk="1" hangingPunct="1">
              <a:lnSpc>
                <a:spcPct val="80000"/>
              </a:lnSpc>
              <a:buFont typeface="Wingdings" panose="05000000000000000000" pitchFamily="2" charset="2"/>
              <a:buNone/>
            </a:pPr>
            <a:r>
              <a:rPr lang="hr-HR" altLang="en-US" sz="2000"/>
              <a:t>    Primarni su psihološki produkti  koji predstavljaju ekstenziju polaznih varijabli koje su predmet razvijanja i unapređivanja (različiti oblici mišljenja, sposobnost rješavanja problema, itd.). </a:t>
            </a:r>
          </a:p>
          <a:p>
            <a:pPr eaLnBrk="1" hangingPunct="1">
              <a:lnSpc>
                <a:spcPct val="80000"/>
              </a:lnSpc>
              <a:buFont typeface="Wingdings" panose="05000000000000000000" pitchFamily="2" charset="2"/>
              <a:buNone/>
            </a:pPr>
            <a:endParaRPr lang="hr-HR" altLang="en-US" sz="2000"/>
          </a:p>
          <a:p>
            <a:pPr eaLnBrk="1" hangingPunct="1">
              <a:lnSpc>
                <a:spcPct val="80000"/>
              </a:lnSpc>
              <a:buFont typeface="Wingdings" panose="05000000000000000000" pitchFamily="2" charset="2"/>
              <a:buNone/>
            </a:pPr>
            <a:r>
              <a:rPr lang="hr-HR" altLang="en-US" sz="2000"/>
              <a:t>    Materijalni produkti također su u funkciji psiholoških i pedagoških, a mogu biti izvještaji o realiziranim istraživanjima, prezentacije, itd.</a:t>
            </a:r>
            <a:endParaRPr lang="en-US" altLang="en-US" sz="2000"/>
          </a:p>
          <a:p>
            <a:pPr eaLnBrk="1" hangingPunct="1">
              <a:lnSpc>
                <a:spcPct val="80000"/>
              </a:lnSpc>
            </a:pPr>
            <a:endParaRPr lang="en-GB" altLang="en-US" sz="2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a:extLst>
              <a:ext uri="{FF2B5EF4-FFF2-40B4-BE49-F238E27FC236}">
                <a16:creationId xmlns:a16="http://schemas.microsoft.com/office/drawing/2014/main" id="{AB299C9D-B544-A7AC-D31F-465C286E0C8E}"/>
              </a:ext>
            </a:extLst>
          </p:cNvPr>
          <p:cNvSpPr>
            <a:spLocks noGrp="1" noChangeArrowheads="1"/>
          </p:cNvSpPr>
          <p:nvPr>
            <p:ph type="body" idx="1"/>
          </p:nvPr>
        </p:nvSpPr>
        <p:spPr>
          <a:xfrm>
            <a:off x="750742" y="657225"/>
            <a:ext cx="10540840" cy="55435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2500" lnSpcReduction="10000"/>
          </a:bodyPr>
          <a:lstStyle/>
          <a:p>
            <a:pPr eaLnBrk="1" hangingPunct="1">
              <a:lnSpc>
                <a:spcPct val="80000"/>
              </a:lnSpc>
              <a:buFontTx/>
              <a:buNone/>
            </a:pPr>
            <a:r>
              <a:rPr lang="en-US" altLang="en-US" sz="2000" i="1" dirty="0" err="1"/>
              <a:t>Implementacija</a:t>
            </a:r>
            <a:r>
              <a:rPr lang="en-US" altLang="en-US" sz="2000" i="1" dirty="0"/>
              <a:t> </a:t>
            </a:r>
            <a:r>
              <a:rPr lang="en-US" altLang="en-US" sz="2000" i="1" dirty="0" err="1"/>
              <a:t>i</a:t>
            </a:r>
            <a:r>
              <a:rPr lang="en-US" altLang="en-US" sz="2000" i="1" dirty="0"/>
              <a:t> </a:t>
            </a:r>
            <a:r>
              <a:rPr lang="en-US" altLang="en-US" sz="2000" i="1" dirty="0" err="1"/>
              <a:t>organizacija</a:t>
            </a:r>
            <a:endParaRPr lang="bs-Latn-BA" altLang="en-US" sz="2000" i="1" dirty="0"/>
          </a:p>
          <a:p>
            <a:pPr eaLnBrk="1" hangingPunct="1">
              <a:lnSpc>
                <a:spcPct val="80000"/>
              </a:lnSpc>
              <a:buFontTx/>
              <a:buNone/>
            </a:pPr>
            <a:endParaRPr lang="en-US" altLang="en-US" sz="2000" i="1" dirty="0"/>
          </a:p>
          <a:p>
            <a:pPr eaLnBrk="1" hangingPunct="1">
              <a:lnSpc>
                <a:spcPct val="80000"/>
              </a:lnSpc>
            </a:pPr>
            <a:r>
              <a:rPr lang="hr-HR" altLang="en-US" sz="2000" dirty="0"/>
              <a:t>Grupe od 15 – 20 učenika; dva puta sedmično</a:t>
            </a:r>
          </a:p>
          <a:p>
            <a:pPr eaLnBrk="1" hangingPunct="1">
              <a:lnSpc>
                <a:spcPct val="80000"/>
              </a:lnSpc>
              <a:buFontTx/>
              <a:buNone/>
            </a:pPr>
            <a:endParaRPr lang="hr-HR" altLang="en-US" sz="2000" dirty="0"/>
          </a:p>
          <a:p>
            <a:pPr eaLnBrk="1" hangingPunct="1">
              <a:lnSpc>
                <a:spcPct val="80000"/>
              </a:lnSpc>
              <a:buFont typeface="Wingdings" panose="05000000000000000000" pitchFamily="2" charset="2"/>
              <a:buNone/>
            </a:pPr>
            <a:r>
              <a:rPr lang="hr-HR" altLang="en-US" sz="2000" i="1" u="sng" dirty="0"/>
              <a:t>Pripremni period</a:t>
            </a:r>
          </a:p>
          <a:p>
            <a:pPr eaLnBrk="1" hangingPunct="1">
              <a:lnSpc>
                <a:spcPct val="80000"/>
              </a:lnSpc>
              <a:buFont typeface="Wingdings" panose="05000000000000000000" pitchFamily="2" charset="2"/>
              <a:buNone/>
            </a:pPr>
            <a:endParaRPr lang="hr-HR" altLang="en-US" sz="2000" i="1" u="sng" dirty="0"/>
          </a:p>
          <a:p>
            <a:pPr eaLnBrk="1" hangingPunct="1">
              <a:lnSpc>
                <a:spcPct val="80000"/>
              </a:lnSpc>
              <a:buFont typeface="Wingdings" panose="05000000000000000000" pitchFamily="2" charset="2"/>
              <a:buNone/>
            </a:pPr>
            <a:endParaRPr lang="hr-HR" altLang="en-US" sz="2000" i="1" u="sng" dirty="0"/>
          </a:p>
          <a:p>
            <a:pPr eaLnBrk="1" hangingPunct="1">
              <a:lnSpc>
                <a:spcPct val="80000"/>
              </a:lnSpc>
              <a:buFont typeface="Wingdings" panose="05000000000000000000" pitchFamily="2" charset="2"/>
              <a:buNone/>
            </a:pPr>
            <a:r>
              <a:rPr lang="hr-HR" altLang="en-US" sz="2000" i="1" u="sng" dirty="0"/>
              <a:t>Obavezne teme (prirodne nuke)</a:t>
            </a:r>
          </a:p>
          <a:p>
            <a:pPr eaLnBrk="1" hangingPunct="1">
              <a:lnSpc>
                <a:spcPct val="80000"/>
              </a:lnSpc>
              <a:buFont typeface="Wingdings" panose="05000000000000000000" pitchFamily="2" charset="2"/>
              <a:buNone/>
            </a:pPr>
            <a:r>
              <a:rPr lang="hr-HR" altLang="en-US" sz="2000" dirty="0"/>
              <a:t>Kako i zašto mjeriti; Gdje su nestali dinosaurusi; Zašto zvijezde</a:t>
            </a:r>
          </a:p>
          <a:p>
            <a:pPr eaLnBrk="1" hangingPunct="1">
              <a:lnSpc>
                <a:spcPct val="80000"/>
              </a:lnSpc>
              <a:buFont typeface="Wingdings" panose="05000000000000000000" pitchFamily="2" charset="2"/>
              <a:buNone/>
            </a:pPr>
            <a:r>
              <a:rPr lang="hr-HR" altLang="en-US" sz="2000" dirty="0"/>
              <a:t>danju spavaju; Čarobni svijet magneta; Različite kulture, različiti običaji; Ljudsko tijelo savršeni stroj ; itd. </a:t>
            </a:r>
          </a:p>
          <a:p>
            <a:pPr eaLnBrk="1" hangingPunct="1">
              <a:lnSpc>
                <a:spcPct val="80000"/>
              </a:lnSpc>
              <a:buFont typeface="Wingdings" panose="05000000000000000000" pitchFamily="2" charset="2"/>
              <a:buNone/>
            </a:pPr>
            <a:endParaRPr lang="hr-HR" altLang="en-US" sz="2000" i="1" dirty="0"/>
          </a:p>
          <a:p>
            <a:pPr eaLnBrk="1" hangingPunct="1">
              <a:lnSpc>
                <a:spcPct val="80000"/>
              </a:lnSpc>
              <a:buFont typeface="Wingdings" panose="05000000000000000000" pitchFamily="2" charset="2"/>
              <a:buNone/>
            </a:pPr>
            <a:r>
              <a:rPr lang="bs-Latn-BA" altLang="en-US" sz="2000" i="1" u="sng" dirty="0"/>
              <a:t>Eureka Junior klub igara</a:t>
            </a:r>
          </a:p>
          <a:p>
            <a:pPr eaLnBrk="1" hangingPunct="1">
              <a:lnSpc>
                <a:spcPct val="80000"/>
              </a:lnSpc>
              <a:buFont typeface="Wingdings" panose="05000000000000000000" pitchFamily="2" charset="2"/>
              <a:buNone/>
            </a:pPr>
            <a:r>
              <a:rPr lang="en-GB" altLang="en-US" sz="2000" dirty="0"/>
              <a:t>Po</a:t>
            </a:r>
            <a:r>
              <a:rPr lang="hr-HR" altLang="en-US" sz="2000" dirty="0"/>
              <a:t>ds</a:t>
            </a:r>
            <a:r>
              <a:rPr lang="en-GB" altLang="en-US" sz="2000" dirty="0" err="1"/>
              <a:t>ticanje</a:t>
            </a:r>
            <a:r>
              <a:rPr lang="en-GB" altLang="en-US" sz="2000" dirty="0"/>
              <a:t> </a:t>
            </a:r>
            <a:r>
              <a:rPr lang="en-GB" altLang="en-US" sz="2000" dirty="0" err="1"/>
              <a:t>kreativnosti</a:t>
            </a:r>
            <a:r>
              <a:rPr lang="en-GB" altLang="en-US" sz="2000" dirty="0"/>
              <a:t>, </a:t>
            </a:r>
            <a:r>
              <a:rPr lang="hr-HR" altLang="en-US" sz="2000" dirty="0"/>
              <a:t>Logičke igre, Matematičke igre, Mozgalice, </a:t>
            </a:r>
          </a:p>
          <a:p>
            <a:pPr eaLnBrk="1" hangingPunct="1">
              <a:lnSpc>
                <a:spcPct val="80000"/>
              </a:lnSpc>
              <a:buFont typeface="Wingdings" panose="05000000000000000000" pitchFamily="2" charset="2"/>
              <a:buNone/>
            </a:pPr>
            <a:r>
              <a:rPr lang="hr-HR" altLang="en-US" sz="2000" dirty="0"/>
              <a:t>Konstrukcije, itd.</a:t>
            </a:r>
          </a:p>
          <a:p>
            <a:pPr eaLnBrk="1" hangingPunct="1">
              <a:lnSpc>
                <a:spcPct val="80000"/>
              </a:lnSpc>
            </a:pPr>
            <a:endParaRPr lang="hr-HR" altLang="en-US" sz="2000" i="1" dirty="0"/>
          </a:p>
          <a:p>
            <a:pPr eaLnBrk="1" hangingPunct="1">
              <a:lnSpc>
                <a:spcPct val="80000"/>
              </a:lnSpc>
              <a:buFont typeface="Wingdings" panose="05000000000000000000" pitchFamily="2" charset="2"/>
              <a:buNone/>
            </a:pPr>
            <a:r>
              <a:rPr lang="hr-HR" altLang="en-US" sz="2000" i="1" u="sng" dirty="0"/>
              <a:t>Dopunske aktivnosti</a:t>
            </a:r>
            <a:endParaRPr lang="hr-HR" altLang="en-US" sz="2000" u="sng" dirty="0"/>
          </a:p>
          <a:p>
            <a:pPr eaLnBrk="1" hangingPunct="1">
              <a:lnSpc>
                <a:spcPct val="80000"/>
              </a:lnSpc>
            </a:pPr>
            <a:endParaRPr lang="hr-HR" altLang="en-US"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9F853D35-FC80-0DA9-E66C-1BFD5480A4D5}"/>
              </a:ext>
            </a:extLst>
          </p:cNvPr>
          <p:cNvSpPr>
            <a:spLocks noGrp="1" noChangeArrowheads="1"/>
          </p:cNvSpPr>
          <p:nvPr>
            <p:ph idx="1"/>
          </p:nvPr>
        </p:nvSpPr>
        <p:spPr>
          <a:xfrm>
            <a:off x="662032" y="1253331"/>
            <a:ext cx="10515600" cy="4351338"/>
          </a:xfrm>
        </p:spPr>
        <p:txBody>
          <a:bodyPr/>
          <a:lstStyle/>
          <a:p>
            <a:pPr eaLnBrk="1" hangingPunct="1">
              <a:lnSpc>
                <a:spcPct val="80000"/>
              </a:lnSpc>
              <a:buFont typeface="Wingdings" panose="05000000000000000000" pitchFamily="2" charset="2"/>
              <a:buNone/>
            </a:pPr>
            <a:r>
              <a:rPr lang="hr-BA" altLang="en-US" sz="2000" dirty="0"/>
              <a:t>Eureka Junior Klub Igara je:</a:t>
            </a:r>
          </a:p>
          <a:p>
            <a:pPr eaLnBrk="1" hangingPunct="1">
              <a:lnSpc>
                <a:spcPct val="80000"/>
              </a:lnSpc>
              <a:buFont typeface="Wingdings" panose="05000000000000000000" pitchFamily="2" charset="2"/>
              <a:buNone/>
            </a:pPr>
            <a:endParaRPr lang="en-US" altLang="en-US" sz="2000" dirty="0"/>
          </a:p>
          <a:p>
            <a:pPr eaLnBrk="1" hangingPunct="1">
              <a:lnSpc>
                <a:spcPct val="80000"/>
              </a:lnSpc>
            </a:pPr>
            <a:r>
              <a:rPr lang="hr-BA" altLang="en-US" sz="2000" dirty="0"/>
              <a:t>Program u kojem djeca mogu igrati zanimljive, zabavne i izazovne igre na strukturiran način i u poticajnoj sredini.</a:t>
            </a:r>
          </a:p>
          <a:p>
            <a:pPr eaLnBrk="1" hangingPunct="1">
              <a:lnSpc>
                <a:spcPct val="80000"/>
              </a:lnSpc>
            </a:pPr>
            <a:endParaRPr lang="en-GB" altLang="en-US" sz="2000" dirty="0"/>
          </a:p>
          <a:p>
            <a:pPr eaLnBrk="1" hangingPunct="1">
              <a:lnSpc>
                <a:spcPct val="80000"/>
              </a:lnSpc>
            </a:pPr>
            <a:r>
              <a:rPr lang="hr-BA" altLang="en-US" sz="2000" dirty="0"/>
              <a:t>Prostor u kojem se djeca zajedno igraju i kroz međusobnu saradnju pomažu jedni drugima u pronalaženju pravila i strategija igara.</a:t>
            </a:r>
          </a:p>
          <a:p>
            <a:pPr eaLnBrk="1" hangingPunct="1">
              <a:lnSpc>
                <a:spcPct val="80000"/>
              </a:lnSpc>
            </a:pPr>
            <a:endParaRPr lang="en-GB" altLang="en-US" sz="2000" dirty="0"/>
          </a:p>
          <a:p>
            <a:pPr eaLnBrk="1" hangingPunct="1">
              <a:lnSpc>
                <a:spcPct val="80000"/>
              </a:lnSpc>
            </a:pPr>
            <a:r>
              <a:rPr lang="hr-BA" altLang="en-US" sz="2000" dirty="0"/>
              <a:t>Sredina u kojoj se djeca podstiču na razgovor o različitim stvarima, od onih vezanih za strategije mišljenja, načine i puteve rješavanja problema, do tema o pozitivnim i negativnim doživljajima tokom igranja igre (radost zbog tačnog rješenja, nestrpljivosti i sl.).</a:t>
            </a:r>
            <a:endParaRPr lang="en-US" alt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7016F52-CDF5-4E78-9B13-A52E37C4D7C1}"/>
              </a:ext>
            </a:extLst>
          </p:cNvPr>
          <p:cNvSpPr>
            <a:spLocks noGrp="1" noChangeArrowheads="1"/>
          </p:cNvSpPr>
          <p:nvPr>
            <p:ph type="body" idx="1"/>
          </p:nvPr>
        </p:nvSpPr>
        <p:spPr>
          <a:xfrm>
            <a:off x="615007" y="1033945"/>
            <a:ext cx="7089299" cy="2905758"/>
          </a:xfrm>
        </p:spPr>
        <p:txBody>
          <a:bodyPr/>
          <a:lstStyle/>
          <a:p>
            <a:r>
              <a:rPr lang="bs-Latn-BA" altLang="en-US" sz="2400" dirty="0"/>
              <a:t>Detektivske priče</a:t>
            </a:r>
          </a:p>
          <a:p>
            <a:r>
              <a:rPr lang="bs-Latn-BA" altLang="en-US" sz="2400" dirty="0"/>
              <a:t>Mozgalice</a:t>
            </a:r>
          </a:p>
          <a:p>
            <a:r>
              <a:rPr lang="bs-Latn-BA" altLang="en-US" sz="2400" dirty="0"/>
              <a:t>Igrice (Rush Hour, MasterMind,Kneth,Geomag)</a:t>
            </a:r>
          </a:p>
          <a:p>
            <a:r>
              <a:rPr lang="bs-Latn-BA" altLang="en-US" sz="2400" dirty="0"/>
              <a:t>Tangram</a:t>
            </a:r>
          </a:p>
          <a:p>
            <a:r>
              <a:rPr lang="bs-Latn-BA" altLang="en-US" sz="2400" dirty="0"/>
              <a:t>Sudoku</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a:extLst>
              <a:ext uri="{FF2B5EF4-FFF2-40B4-BE49-F238E27FC236}">
                <a16:creationId xmlns:a16="http://schemas.microsoft.com/office/drawing/2014/main" id="{0DB31FCB-FA88-B6D2-F1DE-A69E83195850}"/>
              </a:ext>
            </a:extLst>
          </p:cNvPr>
          <p:cNvSpPr>
            <a:spLocks noGrp="1"/>
          </p:cNvSpPr>
          <p:nvPr>
            <p:ph idx="1"/>
          </p:nvPr>
        </p:nvSpPr>
        <p:spPr>
          <a:xfrm>
            <a:off x="560272" y="497092"/>
            <a:ext cx="8229600" cy="5616575"/>
          </a:xfrm>
        </p:spPr>
        <p:txBody>
          <a:bodyPr>
            <a:normAutofit fontScale="92500" lnSpcReduction="20000"/>
          </a:bodyPr>
          <a:lstStyle/>
          <a:p>
            <a:pPr eaLnBrk="1" hangingPunct="1">
              <a:lnSpc>
                <a:spcPct val="80000"/>
              </a:lnSpc>
              <a:buFont typeface="Wingdings" panose="05000000000000000000" pitchFamily="2" charset="2"/>
              <a:buNone/>
            </a:pPr>
            <a:r>
              <a:rPr lang="hr-HR" altLang="en-US" sz="1600" i="1" dirty="0"/>
              <a:t>Neke od aktivnosti koje su realizirane:</a:t>
            </a:r>
          </a:p>
          <a:p>
            <a:pPr eaLnBrk="1" hangingPunct="1">
              <a:lnSpc>
                <a:spcPct val="80000"/>
              </a:lnSpc>
              <a:buFont typeface="Wingdings" panose="05000000000000000000" pitchFamily="2" charset="2"/>
              <a:buNone/>
            </a:pPr>
            <a:endParaRPr lang="hr-HR" altLang="en-US" sz="1600" dirty="0"/>
          </a:p>
          <a:p>
            <a:pPr eaLnBrk="1" hangingPunct="1">
              <a:lnSpc>
                <a:spcPct val="80000"/>
              </a:lnSpc>
            </a:pPr>
            <a:r>
              <a:rPr lang="hr-HR" altLang="en-US" sz="1600" dirty="0"/>
              <a:t>Međusobno jednaki i različiti</a:t>
            </a:r>
          </a:p>
          <a:p>
            <a:pPr eaLnBrk="1" hangingPunct="1">
              <a:lnSpc>
                <a:spcPct val="80000"/>
              </a:lnSpc>
            </a:pPr>
            <a:r>
              <a:rPr lang="hr-HR" altLang="en-US" sz="1600" dirty="0"/>
              <a:t>Posjeta Zemaljskom muzeju</a:t>
            </a:r>
          </a:p>
          <a:p>
            <a:pPr eaLnBrk="1" hangingPunct="1">
              <a:lnSpc>
                <a:spcPct val="80000"/>
              </a:lnSpc>
            </a:pPr>
            <a:r>
              <a:rPr lang="hr-HR" altLang="en-US" sz="1600" dirty="0"/>
              <a:t>Živimo u svijetu različitih objekata</a:t>
            </a:r>
          </a:p>
          <a:p>
            <a:pPr eaLnBrk="1" hangingPunct="1">
              <a:lnSpc>
                <a:spcPct val="80000"/>
              </a:lnSpc>
            </a:pPr>
            <a:r>
              <a:rPr lang="hr-HR" altLang="en-US" sz="1600" dirty="0"/>
              <a:t>Bogatstvo i raznovrsnost materijala</a:t>
            </a:r>
          </a:p>
          <a:p>
            <a:pPr eaLnBrk="1" hangingPunct="1">
              <a:lnSpc>
                <a:spcPct val="80000"/>
              </a:lnSpc>
            </a:pPr>
            <a:r>
              <a:rPr lang="hr-HR" altLang="en-US" sz="1600" dirty="0"/>
              <a:t>Promjene i razvoj</a:t>
            </a:r>
          </a:p>
          <a:p>
            <a:pPr eaLnBrk="1" hangingPunct="1">
              <a:lnSpc>
                <a:spcPct val="80000"/>
              </a:lnSpc>
            </a:pPr>
            <a:r>
              <a:rPr lang="hr-HR" altLang="en-US" sz="1600" dirty="0"/>
              <a:t>Istražujemo, otkrivamo</a:t>
            </a:r>
          </a:p>
          <a:p>
            <a:pPr eaLnBrk="1" hangingPunct="1">
              <a:lnSpc>
                <a:spcPct val="80000"/>
              </a:lnSpc>
            </a:pPr>
            <a:r>
              <a:rPr lang="hr-HR" altLang="en-US" sz="1600" dirty="0"/>
              <a:t>Mjerimo, procjenjuemo, određujemo</a:t>
            </a:r>
          </a:p>
          <a:p>
            <a:pPr eaLnBrk="1" hangingPunct="1">
              <a:lnSpc>
                <a:spcPct val="80000"/>
              </a:lnSpc>
            </a:pPr>
            <a:r>
              <a:rPr lang="hr-HR" altLang="en-US" sz="1600" dirty="0"/>
              <a:t>Voda- kretanje i promjene</a:t>
            </a:r>
          </a:p>
          <a:p>
            <a:pPr eaLnBrk="1" hangingPunct="1">
              <a:lnSpc>
                <a:spcPct val="80000"/>
              </a:lnSpc>
            </a:pPr>
            <a:r>
              <a:rPr lang="hr-HR" altLang="en-US" sz="1600" dirty="0"/>
              <a:t>Posjeta Hidrometeorološkom zavodu</a:t>
            </a:r>
          </a:p>
          <a:p>
            <a:pPr eaLnBrk="1" hangingPunct="1">
              <a:lnSpc>
                <a:spcPct val="80000"/>
              </a:lnSpc>
            </a:pPr>
            <a:r>
              <a:rPr lang="hr-HR" altLang="en-US" sz="1600" dirty="0"/>
              <a:t>Čudesni svijet magneta</a:t>
            </a:r>
          </a:p>
          <a:p>
            <a:pPr eaLnBrk="1" hangingPunct="1">
              <a:lnSpc>
                <a:spcPct val="80000"/>
              </a:lnSpc>
            </a:pPr>
            <a:r>
              <a:rPr lang="hr-HR" altLang="en-US" sz="1600" dirty="0"/>
              <a:t>Ispitivanje zagađenosti tla, vode i vazduha</a:t>
            </a:r>
          </a:p>
          <a:p>
            <a:pPr eaLnBrk="1" hangingPunct="1">
              <a:lnSpc>
                <a:spcPct val="80000"/>
              </a:lnSpc>
            </a:pPr>
            <a:r>
              <a:rPr lang="hr-HR" altLang="en-US" sz="1600" dirty="0"/>
              <a:t>Jednostavne tvari, interesantne reakcije</a:t>
            </a:r>
          </a:p>
          <a:p>
            <a:pPr eaLnBrk="1" hangingPunct="1">
              <a:lnSpc>
                <a:spcPct val="80000"/>
              </a:lnSpc>
            </a:pPr>
            <a:r>
              <a:rPr lang="hr-HR" altLang="en-US" sz="1600" dirty="0"/>
              <a:t>Zanimljivi svemir</a:t>
            </a:r>
          </a:p>
          <a:p>
            <a:pPr eaLnBrk="1" hangingPunct="1">
              <a:lnSpc>
                <a:spcPct val="80000"/>
              </a:lnSpc>
              <a:buFontTx/>
              <a:buNone/>
            </a:pPr>
            <a:endParaRPr lang="hr-HR" altLang="en-US" sz="1600" dirty="0"/>
          </a:p>
          <a:p>
            <a:pPr eaLnBrk="1" hangingPunct="1">
              <a:lnSpc>
                <a:spcPct val="80000"/>
              </a:lnSpc>
            </a:pPr>
            <a:r>
              <a:rPr lang="hr-HR" altLang="en-US" sz="1600" dirty="0"/>
              <a:t>RAD NA ISTRAŽIVAČKOM PROJEKTU (samostalan rad učenika - individualni/ timski)</a:t>
            </a:r>
          </a:p>
          <a:p>
            <a:pPr eaLnBrk="1" hangingPunct="1">
              <a:lnSpc>
                <a:spcPct val="80000"/>
              </a:lnSpc>
            </a:pPr>
            <a:r>
              <a:rPr lang="hr-HR" altLang="en-US" sz="1600" dirty="0"/>
              <a:t>Pronalaženje ideje,  mogućnost realizacije, instrukcije za rad- diskusija o projektu</a:t>
            </a:r>
          </a:p>
          <a:p>
            <a:pPr eaLnBrk="1" hangingPunct="1">
              <a:lnSpc>
                <a:spcPct val="80000"/>
              </a:lnSpc>
            </a:pPr>
            <a:r>
              <a:rPr lang="hr-HR" altLang="en-US" sz="1600" dirty="0"/>
              <a:t>Rad na projektu</a:t>
            </a:r>
          </a:p>
          <a:p>
            <a:pPr eaLnBrk="1" hangingPunct="1">
              <a:lnSpc>
                <a:spcPct val="80000"/>
              </a:lnSpc>
            </a:pPr>
            <a:r>
              <a:rPr lang="hr-HR" altLang="en-US" sz="1600" dirty="0"/>
              <a:t>Uvid u urađeno, konsultacije</a:t>
            </a:r>
          </a:p>
          <a:p>
            <a:pPr eaLnBrk="1" hangingPunct="1">
              <a:lnSpc>
                <a:spcPct val="80000"/>
              </a:lnSpc>
            </a:pPr>
            <a:r>
              <a:rPr lang="hr-HR" altLang="en-US" sz="1600" dirty="0"/>
              <a:t>Prezentacija urađenog, evaluacija, perpektiva </a:t>
            </a:r>
            <a:endParaRPr lang="en-US" altLang="en-US" sz="1600" dirty="0"/>
          </a:p>
          <a:p>
            <a:endParaRPr lang="bs-Latn-BA" altLang="en-US" sz="1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90D4BA4-EFE7-451D-8A49-BB47EEB8C952}"/>
              </a:ext>
            </a:extLst>
          </p:cNvPr>
          <p:cNvPicPr>
            <a:picLocks noChangeAspect="1"/>
          </p:cNvPicPr>
          <p:nvPr/>
        </p:nvPicPr>
        <p:blipFill>
          <a:blip r:embed="rId2"/>
          <a:stretch>
            <a:fillRect/>
          </a:stretch>
        </p:blipFill>
        <p:spPr>
          <a:xfrm>
            <a:off x="1978514" y="1"/>
            <a:ext cx="7946939" cy="6858000"/>
          </a:xfrm>
          <a:prstGeom prst="rect">
            <a:avLst/>
          </a:prstGeom>
        </p:spPr>
      </p:pic>
    </p:spTree>
    <p:extLst>
      <p:ext uri="{BB962C8B-B14F-4D97-AF65-F5344CB8AC3E}">
        <p14:creationId xmlns:p14="http://schemas.microsoft.com/office/powerpoint/2010/main" val="53869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8231" y="1071547"/>
            <a:ext cx="9443965" cy="2357454"/>
          </a:xfrm>
        </p:spPr>
        <p:txBody>
          <a:bodyPr>
            <a:normAutofit/>
          </a:bodyPr>
          <a:lstStyle/>
          <a:p>
            <a:r>
              <a:rPr lang="bs-Latn-BA" sz="2400" dirty="0"/>
              <a:t>Ljudski resursi su najvažniji nacionalni resursi države kakva je Bosna i Hercegovina.</a:t>
            </a:r>
          </a:p>
          <a:p>
            <a:pPr marL="0" indent="0">
              <a:buNone/>
            </a:pPr>
            <a:endParaRPr lang="bs-Latn-BA" sz="2400" dirty="0"/>
          </a:p>
          <a:p>
            <a:pPr marL="342900" lvl="1" indent="-342900"/>
            <a:r>
              <a:rPr lang="bs-Latn-BA" b="1" dirty="0"/>
              <a:t>Promocija nadarenosti i kreativnosti trebaju biti strateški ciljevi.</a:t>
            </a:r>
          </a:p>
          <a:p>
            <a:endParaRPr lang="bs-Latn-BA" sz="2400" dirty="0"/>
          </a:p>
        </p:txBody>
      </p:sp>
    </p:spTree>
    <p:extLst>
      <p:ext uri="{BB962C8B-B14F-4D97-AF65-F5344CB8AC3E}">
        <p14:creationId xmlns:p14="http://schemas.microsoft.com/office/powerpoint/2010/main" val="41498577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68C6607-83DB-4F9F-B6E1-FDBBBF27F5C1}"/>
              </a:ext>
            </a:extLst>
          </p:cNvPr>
          <p:cNvGraphicFramePr>
            <a:graphicFrameLocks noGrp="1"/>
          </p:cNvGraphicFramePr>
          <p:nvPr>
            <p:extLst>
              <p:ext uri="{D42A27DB-BD31-4B8C-83A1-F6EECF244321}">
                <p14:modId xmlns:p14="http://schemas.microsoft.com/office/powerpoint/2010/main" val="1514695780"/>
              </p:ext>
            </p:extLst>
          </p:nvPr>
        </p:nvGraphicFramePr>
        <p:xfrm>
          <a:off x="0" y="0"/>
          <a:ext cx="12192000" cy="6896797"/>
        </p:xfrm>
        <a:graphic>
          <a:graphicData uri="http://schemas.openxmlformats.org/drawingml/2006/table">
            <a:tbl>
              <a:tblPr firstRow="1" firstCol="1" lastRow="1" lastCol="1" bandRow="1" bandCol="1">
                <a:tableStyleId>{5C22544A-7EE6-4342-B048-85BDC9FD1C3A}</a:tableStyleId>
              </a:tblPr>
              <a:tblGrid>
                <a:gridCol w="2313106">
                  <a:extLst>
                    <a:ext uri="{9D8B030D-6E8A-4147-A177-3AD203B41FA5}">
                      <a16:colId xmlns:a16="http://schemas.microsoft.com/office/drawing/2014/main" val="1290888577"/>
                    </a:ext>
                  </a:extLst>
                </a:gridCol>
                <a:gridCol w="9878894">
                  <a:extLst>
                    <a:ext uri="{9D8B030D-6E8A-4147-A177-3AD203B41FA5}">
                      <a16:colId xmlns:a16="http://schemas.microsoft.com/office/drawing/2014/main" val="587883185"/>
                    </a:ext>
                  </a:extLst>
                </a:gridCol>
              </a:tblGrid>
              <a:tr h="170963">
                <a:tc>
                  <a:txBody>
                    <a:bodyPr/>
                    <a:lstStyle/>
                    <a:p>
                      <a:pPr>
                        <a:spcAft>
                          <a:spcPts val="0"/>
                        </a:spcAft>
                      </a:pPr>
                      <a:r>
                        <a:rPr lang="bs-Latn-BA" sz="1200" b="0">
                          <a:solidFill>
                            <a:schemeClr val="tx1"/>
                          </a:solidFill>
                          <a:effectLst/>
                        </a:rPr>
                        <a:t>NASLOV</a:t>
                      </a:r>
                      <a:endParaRPr lang="bs-Latn-BA" sz="1200" b="0">
                        <a:solidFill>
                          <a:schemeClr val="tx1"/>
                        </a:solidFill>
                        <a:effectLst/>
                        <a:latin typeface="Calibri" panose="020F0502020204030204" pitchFamily="34" charset="0"/>
                        <a:cs typeface="Times New Roman" panose="02020603050405020304" pitchFamily="18" charset="0"/>
                      </a:endParaRPr>
                    </a:p>
                  </a:txBody>
                  <a:tcPr marL="33388" marR="33388" marT="0" marB="0" anchor="ctr">
                    <a:solidFill>
                      <a:schemeClr val="bg1">
                        <a:lumMod val="95000"/>
                      </a:schemeClr>
                    </a:solidFill>
                  </a:tcPr>
                </a:tc>
                <a:tc>
                  <a:txBody>
                    <a:bodyPr/>
                    <a:lstStyle/>
                    <a:p>
                      <a:pPr>
                        <a:spcAft>
                          <a:spcPts val="0"/>
                        </a:spcAft>
                      </a:pPr>
                      <a:r>
                        <a:rPr lang="bs-Latn-BA" sz="1200" b="0">
                          <a:solidFill>
                            <a:schemeClr val="tx1"/>
                          </a:solidFill>
                          <a:effectLst/>
                        </a:rPr>
                        <a:t>Logički problem: Slučaj nestalog rođendanskog kolača</a:t>
                      </a:r>
                      <a:endParaRPr lang="bs-Latn-BA" sz="1200" b="0">
                        <a:solidFill>
                          <a:schemeClr val="tx1"/>
                        </a:solidFill>
                        <a:effectLst/>
                        <a:latin typeface="Calibri" panose="020F0502020204030204" pitchFamily="34" charset="0"/>
                        <a:cs typeface="Times New Roman" panose="02020603050405020304" pitchFamily="18" charset="0"/>
                      </a:endParaRPr>
                    </a:p>
                  </a:txBody>
                  <a:tcPr marL="33388" marR="33388" marT="0" marB="0" anchor="ctr">
                    <a:solidFill>
                      <a:schemeClr val="bg1">
                        <a:lumMod val="95000"/>
                      </a:schemeClr>
                    </a:solidFill>
                  </a:tcPr>
                </a:tc>
                <a:extLst>
                  <a:ext uri="{0D108BD9-81ED-4DB2-BD59-A6C34878D82A}">
                    <a16:rowId xmlns:a16="http://schemas.microsoft.com/office/drawing/2014/main" val="1204474802"/>
                  </a:ext>
                </a:extLst>
              </a:tr>
              <a:tr h="512889">
                <a:tc>
                  <a:txBody>
                    <a:bodyPr/>
                    <a:lstStyle/>
                    <a:p>
                      <a:pPr>
                        <a:spcAft>
                          <a:spcPts val="0"/>
                        </a:spcAft>
                      </a:pPr>
                      <a:r>
                        <a:rPr lang="bs-Latn-BA" sz="1200" b="0">
                          <a:solidFill>
                            <a:schemeClr val="tx1"/>
                          </a:solidFill>
                          <a:effectLst/>
                        </a:rPr>
                        <a:t>CILJEVI</a:t>
                      </a:r>
                      <a:endParaRPr lang="bs-Latn-BA" sz="1200" b="0">
                        <a:solidFill>
                          <a:schemeClr val="tx1"/>
                        </a:solidFill>
                        <a:effectLst/>
                        <a:latin typeface="Calibri" panose="020F0502020204030204" pitchFamily="34" charset="0"/>
                        <a:cs typeface="Times New Roman" panose="02020603050405020304" pitchFamily="18" charset="0"/>
                      </a:endParaRPr>
                    </a:p>
                  </a:txBody>
                  <a:tcPr marL="33388" marR="33388" marT="0" marB="0" anchor="ctr">
                    <a:solidFill>
                      <a:schemeClr val="bg1">
                        <a:lumMod val="95000"/>
                      </a:schemeClr>
                    </a:solidFill>
                  </a:tcPr>
                </a:tc>
                <a:tc>
                  <a:txBody>
                    <a:bodyPr/>
                    <a:lstStyle/>
                    <a:p>
                      <a:pPr>
                        <a:spcAft>
                          <a:spcPts val="0"/>
                        </a:spcAft>
                      </a:pPr>
                      <a:r>
                        <a:rPr lang="bs-Latn-BA" sz="1200" b="0">
                          <a:solidFill>
                            <a:schemeClr val="tx1"/>
                          </a:solidFill>
                          <a:effectLst/>
                        </a:rPr>
                        <a:t>Razvijanje grupne kohezije</a:t>
                      </a:r>
                    </a:p>
                    <a:p>
                      <a:pPr>
                        <a:spcAft>
                          <a:spcPts val="0"/>
                        </a:spcAft>
                      </a:pPr>
                      <a:r>
                        <a:rPr lang="bs-Latn-BA" sz="1200" b="0">
                          <a:solidFill>
                            <a:schemeClr val="tx1"/>
                          </a:solidFill>
                          <a:effectLst/>
                        </a:rPr>
                        <a:t>Razvijanje logičkog mišljenja</a:t>
                      </a:r>
                    </a:p>
                    <a:p>
                      <a:pPr>
                        <a:spcAft>
                          <a:spcPts val="0"/>
                        </a:spcAft>
                      </a:pPr>
                      <a:r>
                        <a:rPr lang="bs-Latn-BA" sz="1200" b="0">
                          <a:solidFill>
                            <a:schemeClr val="tx1"/>
                          </a:solidFill>
                          <a:effectLst/>
                        </a:rPr>
                        <a:t>Razvijanje interesa za rješavanje logičkih problema</a:t>
                      </a:r>
                      <a:endParaRPr lang="bs-Latn-BA" sz="1200" b="0">
                        <a:solidFill>
                          <a:schemeClr val="tx1"/>
                        </a:solidFill>
                        <a:effectLst/>
                        <a:latin typeface="Calibri" panose="020F0502020204030204" pitchFamily="34" charset="0"/>
                        <a:cs typeface="Times New Roman" panose="02020603050405020304" pitchFamily="18" charset="0"/>
                      </a:endParaRPr>
                    </a:p>
                  </a:txBody>
                  <a:tcPr marL="33388" marR="33388" marT="0" marB="0" anchor="ctr">
                    <a:solidFill>
                      <a:schemeClr val="bg1">
                        <a:lumMod val="95000"/>
                      </a:schemeClr>
                    </a:solidFill>
                  </a:tcPr>
                </a:tc>
                <a:extLst>
                  <a:ext uri="{0D108BD9-81ED-4DB2-BD59-A6C34878D82A}">
                    <a16:rowId xmlns:a16="http://schemas.microsoft.com/office/drawing/2014/main" val="617370484"/>
                  </a:ext>
                </a:extLst>
              </a:tr>
              <a:tr h="170963">
                <a:tc>
                  <a:txBody>
                    <a:bodyPr/>
                    <a:lstStyle/>
                    <a:p>
                      <a:pPr>
                        <a:spcAft>
                          <a:spcPts val="0"/>
                        </a:spcAft>
                      </a:pPr>
                      <a:r>
                        <a:rPr lang="bs-Latn-BA" sz="1200" b="0">
                          <a:solidFill>
                            <a:schemeClr val="tx1"/>
                          </a:solidFill>
                          <a:effectLst/>
                        </a:rPr>
                        <a:t>OBLAST</a:t>
                      </a:r>
                      <a:endParaRPr lang="bs-Latn-BA" sz="1200" b="0">
                        <a:solidFill>
                          <a:schemeClr val="tx1"/>
                        </a:solidFill>
                        <a:effectLst/>
                        <a:latin typeface="Calibri" panose="020F0502020204030204" pitchFamily="34" charset="0"/>
                        <a:cs typeface="Times New Roman" panose="02020603050405020304" pitchFamily="18" charset="0"/>
                      </a:endParaRPr>
                    </a:p>
                  </a:txBody>
                  <a:tcPr marL="33388" marR="33388" marT="0" marB="0" anchor="ctr">
                    <a:solidFill>
                      <a:schemeClr val="bg1">
                        <a:lumMod val="95000"/>
                      </a:schemeClr>
                    </a:solidFill>
                  </a:tcPr>
                </a:tc>
                <a:tc>
                  <a:txBody>
                    <a:bodyPr/>
                    <a:lstStyle/>
                    <a:p>
                      <a:pPr>
                        <a:spcAft>
                          <a:spcPts val="0"/>
                        </a:spcAft>
                      </a:pPr>
                      <a:r>
                        <a:rPr lang="bs-Latn-BA" sz="1200" b="0">
                          <a:solidFill>
                            <a:schemeClr val="tx1"/>
                          </a:solidFill>
                          <a:effectLst/>
                        </a:rPr>
                        <a:t>Klub igrica</a:t>
                      </a:r>
                      <a:endParaRPr lang="bs-Latn-BA" sz="1200" b="0">
                        <a:solidFill>
                          <a:schemeClr val="tx1"/>
                        </a:solidFill>
                        <a:effectLst/>
                        <a:latin typeface="Calibri" panose="020F0502020204030204" pitchFamily="34" charset="0"/>
                        <a:cs typeface="Times New Roman" panose="02020603050405020304" pitchFamily="18" charset="0"/>
                      </a:endParaRPr>
                    </a:p>
                  </a:txBody>
                  <a:tcPr marL="33388" marR="33388" marT="0" marB="0" anchor="ctr">
                    <a:solidFill>
                      <a:schemeClr val="bg1">
                        <a:lumMod val="95000"/>
                      </a:schemeClr>
                    </a:solidFill>
                  </a:tcPr>
                </a:tc>
                <a:extLst>
                  <a:ext uri="{0D108BD9-81ED-4DB2-BD59-A6C34878D82A}">
                    <a16:rowId xmlns:a16="http://schemas.microsoft.com/office/drawing/2014/main" val="333650525"/>
                  </a:ext>
                </a:extLst>
              </a:tr>
              <a:tr h="170963">
                <a:tc>
                  <a:txBody>
                    <a:bodyPr/>
                    <a:lstStyle/>
                    <a:p>
                      <a:pPr>
                        <a:spcAft>
                          <a:spcPts val="0"/>
                        </a:spcAft>
                      </a:pPr>
                      <a:r>
                        <a:rPr lang="bs-Latn-BA" sz="1200" b="0">
                          <a:solidFill>
                            <a:schemeClr val="tx1"/>
                          </a:solidFill>
                          <a:effectLst/>
                        </a:rPr>
                        <a:t>RAZRED</a:t>
                      </a:r>
                      <a:endParaRPr lang="bs-Latn-BA" sz="1200" b="0">
                        <a:solidFill>
                          <a:schemeClr val="tx1"/>
                        </a:solidFill>
                        <a:effectLst/>
                        <a:latin typeface="Calibri" panose="020F0502020204030204" pitchFamily="34" charset="0"/>
                        <a:cs typeface="Times New Roman" panose="02020603050405020304" pitchFamily="18" charset="0"/>
                      </a:endParaRPr>
                    </a:p>
                  </a:txBody>
                  <a:tcPr marL="33388" marR="33388" marT="0" marB="0" anchor="ctr">
                    <a:solidFill>
                      <a:schemeClr val="bg1">
                        <a:lumMod val="95000"/>
                      </a:schemeClr>
                    </a:solidFill>
                  </a:tcPr>
                </a:tc>
                <a:tc>
                  <a:txBody>
                    <a:bodyPr/>
                    <a:lstStyle/>
                    <a:p>
                      <a:pPr>
                        <a:spcAft>
                          <a:spcPts val="0"/>
                        </a:spcAft>
                      </a:pPr>
                      <a:r>
                        <a:rPr lang="bs-Latn-BA" sz="1200" b="0">
                          <a:solidFill>
                            <a:schemeClr val="tx1"/>
                          </a:solidFill>
                          <a:effectLst/>
                        </a:rPr>
                        <a:t>IV</a:t>
                      </a:r>
                      <a:endParaRPr lang="bs-Latn-BA" sz="1200" b="0">
                        <a:solidFill>
                          <a:schemeClr val="tx1"/>
                        </a:solidFill>
                        <a:effectLst/>
                        <a:latin typeface="Calibri" panose="020F0502020204030204" pitchFamily="34" charset="0"/>
                        <a:cs typeface="Times New Roman" panose="02020603050405020304" pitchFamily="18" charset="0"/>
                      </a:endParaRPr>
                    </a:p>
                  </a:txBody>
                  <a:tcPr marL="33388" marR="33388" marT="0" marB="0" anchor="ctr">
                    <a:solidFill>
                      <a:schemeClr val="bg1">
                        <a:lumMod val="95000"/>
                      </a:schemeClr>
                    </a:solidFill>
                  </a:tcPr>
                </a:tc>
                <a:extLst>
                  <a:ext uri="{0D108BD9-81ED-4DB2-BD59-A6C34878D82A}">
                    <a16:rowId xmlns:a16="http://schemas.microsoft.com/office/drawing/2014/main" val="2380258373"/>
                  </a:ext>
                </a:extLst>
              </a:tr>
              <a:tr h="170963">
                <a:tc>
                  <a:txBody>
                    <a:bodyPr/>
                    <a:lstStyle/>
                    <a:p>
                      <a:pPr>
                        <a:spcAft>
                          <a:spcPts val="0"/>
                        </a:spcAft>
                      </a:pPr>
                      <a:r>
                        <a:rPr lang="bs-Latn-BA" sz="1200" b="0">
                          <a:solidFill>
                            <a:schemeClr val="tx1"/>
                          </a:solidFill>
                          <a:effectLst/>
                        </a:rPr>
                        <a:t>MATERIJAL</a:t>
                      </a:r>
                      <a:endParaRPr lang="bs-Latn-BA" sz="1200" b="0">
                        <a:solidFill>
                          <a:schemeClr val="tx1"/>
                        </a:solidFill>
                        <a:effectLst/>
                        <a:latin typeface="Calibri" panose="020F0502020204030204" pitchFamily="34" charset="0"/>
                        <a:cs typeface="Times New Roman" panose="02020603050405020304" pitchFamily="18" charset="0"/>
                      </a:endParaRPr>
                    </a:p>
                  </a:txBody>
                  <a:tcPr marL="33388" marR="33388" marT="0" marB="0" anchor="ctr">
                    <a:solidFill>
                      <a:schemeClr val="bg1">
                        <a:lumMod val="95000"/>
                      </a:schemeClr>
                    </a:solidFill>
                  </a:tcPr>
                </a:tc>
                <a:tc>
                  <a:txBody>
                    <a:bodyPr/>
                    <a:lstStyle/>
                    <a:p>
                      <a:pPr>
                        <a:spcAft>
                          <a:spcPts val="0"/>
                        </a:spcAft>
                      </a:pPr>
                      <a:r>
                        <a:rPr lang="bs-Latn-BA" sz="1200" b="0">
                          <a:solidFill>
                            <a:schemeClr val="tx1"/>
                          </a:solidFill>
                          <a:effectLst/>
                        </a:rPr>
                        <a:t>Komplet radnih listova</a:t>
                      </a:r>
                      <a:endParaRPr lang="bs-Latn-BA" sz="1200" b="0">
                        <a:solidFill>
                          <a:schemeClr val="tx1"/>
                        </a:solidFill>
                        <a:effectLst/>
                        <a:latin typeface="Calibri" panose="020F0502020204030204" pitchFamily="34" charset="0"/>
                        <a:cs typeface="Times New Roman" panose="02020603050405020304" pitchFamily="18" charset="0"/>
                      </a:endParaRPr>
                    </a:p>
                  </a:txBody>
                  <a:tcPr marL="33388" marR="33388" marT="0" marB="0" anchor="ctr">
                    <a:solidFill>
                      <a:schemeClr val="bg1">
                        <a:lumMod val="95000"/>
                      </a:schemeClr>
                    </a:solidFill>
                  </a:tcPr>
                </a:tc>
                <a:extLst>
                  <a:ext uri="{0D108BD9-81ED-4DB2-BD59-A6C34878D82A}">
                    <a16:rowId xmlns:a16="http://schemas.microsoft.com/office/drawing/2014/main" val="983696637"/>
                  </a:ext>
                </a:extLst>
              </a:tr>
              <a:tr h="5061747">
                <a:tc>
                  <a:txBody>
                    <a:bodyPr/>
                    <a:lstStyle/>
                    <a:p>
                      <a:pPr>
                        <a:spcAft>
                          <a:spcPts val="0"/>
                        </a:spcAft>
                      </a:pPr>
                      <a:r>
                        <a:rPr lang="bs-Latn-BA" sz="1200" b="0" dirty="0">
                          <a:solidFill>
                            <a:schemeClr val="tx1"/>
                          </a:solidFill>
                          <a:effectLst/>
                        </a:rPr>
                        <a:t> </a:t>
                      </a:r>
                    </a:p>
                    <a:p>
                      <a:pPr>
                        <a:spcAft>
                          <a:spcPts val="0"/>
                        </a:spcAft>
                      </a:pPr>
                      <a:r>
                        <a:rPr lang="bs-Latn-BA" sz="1200" b="0" dirty="0">
                          <a:solidFill>
                            <a:schemeClr val="tx1"/>
                          </a:solidFill>
                          <a:effectLst/>
                        </a:rPr>
                        <a:t>TOK AKTIVNOSTI</a:t>
                      </a:r>
                      <a:endParaRPr lang="bs-Latn-BA" sz="1200" b="0" dirty="0">
                        <a:solidFill>
                          <a:schemeClr val="tx1"/>
                        </a:solidFill>
                        <a:effectLst/>
                        <a:latin typeface="Calibri" panose="020F0502020204030204" pitchFamily="34" charset="0"/>
                        <a:cs typeface="Times New Roman" panose="02020603050405020304" pitchFamily="18" charset="0"/>
                      </a:endParaRPr>
                    </a:p>
                  </a:txBody>
                  <a:tcPr marL="33388" marR="33388" marT="0" marB="0">
                    <a:solidFill>
                      <a:schemeClr val="bg1">
                        <a:lumMod val="95000"/>
                      </a:schemeClr>
                    </a:solidFill>
                  </a:tcPr>
                </a:tc>
                <a:tc>
                  <a:txBody>
                    <a:bodyPr/>
                    <a:lstStyle/>
                    <a:p>
                      <a:pPr>
                        <a:spcAft>
                          <a:spcPts val="0"/>
                        </a:spcAft>
                      </a:pPr>
                      <a:r>
                        <a:rPr lang="bs-Latn-BA" sz="1200" b="0" dirty="0">
                          <a:solidFill>
                            <a:schemeClr val="tx1"/>
                          </a:solidFill>
                          <a:effectLst/>
                        </a:rPr>
                        <a:t>Uvod. „Atom“. Učesnicima se kaže da se slobodno kreću po cijelom prostoru, kako god žele, koliko brzo žele, mogu skakutati, šetati itd. Instruira ih se da, kada voditelj uzvikne:“Atom!“, oni se trebaju zaustaviti i uhvatiti za ruku najbližu osobu do sebe. Kada voditelj uzvikne: „Atom 3!“, učesnici trebaju za ruke uhvatiti dvije najbliže osobe i napraviti trojku itd. Učesnici nastavljaju raditi ono što su prethodno radili kada im to voditelj kaže. Posljednji broj koji voditelj kaže treba biti broj koji želi da sačinjava malu grupu (Jović i Kuveljić, 2005).</a:t>
                      </a:r>
                    </a:p>
                    <a:p>
                      <a:pPr>
                        <a:spcAft>
                          <a:spcPts val="0"/>
                        </a:spcAft>
                      </a:pPr>
                      <a:r>
                        <a:rPr lang="bs-Latn-BA" sz="1200" b="0" dirty="0">
                          <a:solidFill>
                            <a:schemeClr val="tx1"/>
                          </a:solidFill>
                          <a:effectLst/>
                        </a:rPr>
                        <a:t> </a:t>
                      </a:r>
                    </a:p>
                    <a:p>
                      <a:pPr>
                        <a:spcAft>
                          <a:spcPts val="0"/>
                        </a:spcAft>
                      </a:pPr>
                      <a:r>
                        <a:rPr lang="bs-Latn-BA" sz="1200" b="0" dirty="0">
                          <a:solidFill>
                            <a:schemeClr val="tx1"/>
                          </a:solidFill>
                          <a:effectLst/>
                        </a:rPr>
                        <a:t>Voditelj: „Sada kad smo se malo zagrijali, molim vas da mi kažete šta vam se to lijepo dogodilo od našeg posljednjeg susreta.“ Porazgovarati sa učesnicima o tome šta se dogodilo, kako su se pri tome osjećali, kako se sada osjećaju i sl. </a:t>
                      </a:r>
                    </a:p>
                    <a:p>
                      <a:pPr>
                        <a:spcAft>
                          <a:spcPts val="0"/>
                        </a:spcAft>
                      </a:pPr>
                      <a:r>
                        <a:rPr lang="bs-Latn-BA" sz="1200" b="0" dirty="0">
                          <a:solidFill>
                            <a:schemeClr val="tx1"/>
                          </a:solidFill>
                          <a:effectLst/>
                        </a:rPr>
                        <a:t> </a:t>
                      </a:r>
                    </a:p>
                    <a:p>
                      <a:pPr marL="342900" lvl="0" indent="-342900">
                        <a:spcAft>
                          <a:spcPts val="0"/>
                        </a:spcAft>
                        <a:buFont typeface="+mj-lt"/>
                        <a:buAutoNum type="arabicPeriod"/>
                      </a:pPr>
                      <a:r>
                        <a:rPr lang="bs-Latn-BA" sz="1200" b="0" dirty="0">
                          <a:solidFill>
                            <a:schemeClr val="tx1"/>
                          </a:solidFill>
                          <a:effectLst/>
                        </a:rPr>
                        <a:t>Korak. Voditelj: Kako biste se osjećali da vam neko ukrade rođendansku tortu? Šta biste učinili da vam se to dogodi?  Kako biste ga pokušali pronaći? Je li vam se to ikada dogodilo, ili se dogodilo nekome koga poznajete? (podijeliti listiće sa pitanjima: Praktična aktivnost: nestali rođendanski kolač; Instruirati učesnike da što detaljnije opišu šta bi sve pokušali uraditi kako bi pronašli osobu koja je ukrala rođendanski kolač) Danas ćemo raditi drugi ozbiljan slučaj za mlade detektive. To je slučaj nestalog rođendanskog kolača (Leimbach i Eckert, 2001). Podijeliti materijale.</a:t>
                      </a:r>
                    </a:p>
                    <a:p>
                      <a:pPr marL="342900" lvl="0" indent="-342900">
                        <a:spcAft>
                          <a:spcPts val="0"/>
                        </a:spcAft>
                        <a:buFont typeface="+mj-lt"/>
                        <a:buAutoNum type="arabicPeriod"/>
                      </a:pPr>
                      <a:r>
                        <a:rPr lang="bs-Latn-BA" sz="1200" b="0" dirty="0">
                          <a:solidFill>
                            <a:schemeClr val="tx1"/>
                          </a:solidFill>
                          <a:effectLst/>
                        </a:rPr>
                        <a:t>Korak. Učesnici će, svako za sebe, pročitati opis slučaja (Radni list 4/1). Voditelji i asistenti će, zatim, porazgovarati sa učesnicima unutar grupa o slučaju, kako bi bili sigurni da je svima jasno o čemu se radi.</a:t>
                      </a:r>
                    </a:p>
                    <a:p>
                      <a:pPr marL="342900" lvl="0" indent="-342900">
                        <a:spcAft>
                          <a:spcPts val="0"/>
                        </a:spcAft>
                        <a:buFont typeface="+mj-lt"/>
                        <a:buAutoNum type="arabicPeriod"/>
                      </a:pPr>
                      <a:r>
                        <a:rPr lang="bs-Latn-BA" sz="1200" b="0" dirty="0">
                          <a:solidFill>
                            <a:schemeClr val="tx1"/>
                          </a:solidFill>
                          <a:effectLst/>
                        </a:rPr>
                        <a:t>Korak. Nakon pročitanog opisa slučaja, pitati učesnike šta bi oni sljedeće uradili da su na mjestu Sare i Renata; gdje bi započeli istragu; koga bi prvog ispitali. Preći na sljedeći list (RL 4/2). Učesnici pročitaju tekst. Zbog čega Sara i Renato započinju istragu sa djevojčicama iz susjedstva? Zašto je Sara napravila tabelu? Kako bi oni ispitali djevojčice? Koja bi im pitanja postavili? Preći na Radni list 4/3. </a:t>
                      </a:r>
                    </a:p>
                    <a:p>
                      <a:pPr marL="342900" lvl="0" indent="-342900">
                        <a:spcAft>
                          <a:spcPts val="0"/>
                        </a:spcAft>
                        <a:buFont typeface="+mj-lt"/>
                        <a:buAutoNum type="arabicPeriod"/>
                      </a:pPr>
                      <a:r>
                        <a:rPr lang="bs-Latn-BA" sz="1200" b="0" dirty="0">
                          <a:solidFill>
                            <a:schemeClr val="tx1"/>
                          </a:solidFill>
                          <a:effectLst/>
                        </a:rPr>
                        <a:t>Korak. Učesnici, svako za sebe, pročitaju tekst. Porazgovarati s njima o tekstu. Kako znamo da je kolač nestao baš između 15:40 i 16:00 sati? Učesnici rješavaju zadatak, uz usmjeravanja od strane asistenata, ukoliko zatraže pomoć. Šta bi učesnici uradili sljedeće na mjestu Sare i Renata? Preći na Radni list 4/4. </a:t>
                      </a:r>
                    </a:p>
                    <a:p>
                      <a:pPr marL="342900" lvl="0" indent="-342900">
                        <a:spcAft>
                          <a:spcPts val="0"/>
                        </a:spcAft>
                        <a:buFont typeface="+mj-lt"/>
                        <a:buAutoNum type="arabicPeriod"/>
                      </a:pPr>
                      <a:r>
                        <a:rPr lang="bs-Latn-BA" sz="1200" b="0" dirty="0">
                          <a:solidFill>
                            <a:schemeClr val="tx1"/>
                          </a:solidFill>
                          <a:effectLst/>
                        </a:rPr>
                        <a:t>Korak. Učesnici pročitaju tekst. Porazgovarati o dobijenim informacijama unutar grupe. Šta su saznali od gospođe koja živi u stanu do Emirovog? Šta su se Sara i Renato dogovorili da će sljedeće učiniti? Učesnici rješavaju zadatak, uz usmjeravanje asistenata po potrebi. Šta bi učesnici uradili sljedeće na mjestu Sare i Renata? Preći na Radni list 4/5.</a:t>
                      </a:r>
                    </a:p>
                    <a:p>
                      <a:pPr marL="342900" lvl="0" indent="-342900">
                        <a:spcAft>
                          <a:spcPts val="0"/>
                        </a:spcAft>
                        <a:buFont typeface="+mj-lt"/>
                        <a:buAutoNum type="arabicPeriod"/>
                      </a:pPr>
                      <a:r>
                        <a:rPr lang="bs-Latn-BA" sz="1200" b="0" dirty="0">
                          <a:solidFill>
                            <a:schemeClr val="tx1"/>
                          </a:solidFill>
                          <a:effectLst/>
                        </a:rPr>
                        <a:t>Korak. Učesnici, svako za sebe, čitaju tekst. Šta su Sara i Renato sada otkrili? Šta to znači? Učesnici rješavaju zadatak. Šta su otkrili? Ko je ukrao rođendanski kolač? </a:t>
                      </a:r>
                    </a:p>
                    <a:p>
                      <a:pPr>
                        <a:spcAft>
                          <a:spcPts val="0"/>
                        </a:spcAft>
                      </a:pPr>
                      <a:r>
                        <a:rPr lang="bs-Latn-BA" sz="1200" b="0" dirty="0">
                          <a:solidFill>
                            <a:schemeClr val="tx1"/>
                          </a:solidFill>
                          <a:effectLst/>
                        </a:rPr>
                        <a:t>Voditelj: „ Čestitam svim detektivima na dobro obavljenom zadatku.</a:t>
                      </a:r>
                    </a:p>
                  </a:txBody>
                  <a:tcPr marL="33388" marR="33388" marT="0" marB="0" anchor="ctr">
                    <a:solidFill>
                      <a:schemeClr val="bg1">
                        <a:lumMod val="95000"/>
                      </a:schemeClr>
                    </a:solidFill>
                  </a:tcPr>
                </a:tc>
                <a:extLst>
                  <a:ext uri="{0D108BD9-81ED-4DB2-BD59-A6C34878D82A}">
                    <a16:rowId xmlns:a16="http://schemas.microsoft.com/office/drawing/2014/main" val="3770308778"/>
                  </a:ext>
                </a:extLst>
              </a:tr>
              <a:tr h="554890">
                <a:tc>
                  <a:txBody>
                    <a:bodyPr/>
                    <a:lstStyle/>
                    <a:p>
                      <a:pPr>
                        <a:spcAft>
                          <a:spcPts val="0"/>
                        </a:spcAft>
                      </a:pPr>
                      <a:r>
                        <a:rPr lang="bs-Latn-BA" sz="1200" b="0">
                          <a:solidFill>
                            <a:schemeClr val="tx1"/>
                          </a:solidFill>
                          <a:effectLst/>
                        </a:rPr>
                        <a:t>REFERENCE</a:t>
                      </a:r>
                      <a:endParaRPr lang="bs-Latn-BA" sz="1200" b="0">
                        <a:solidFill>
                          <a:schemeClr val="tx1"/>
                        </a:solidFill>
                        <a:effectLst/>
                        <a:latin typeface="Calibri" panose="020F0502020204030204" pitchFamily="34" charset="0"/>
                        <a:cs typeface="Times New Roman" panose="02020603050405020304" pitchFamily="18" charset="0"/>
                      </a:endParaRPr>
                    </a:p>
                  </a:txBody>
                  <a:tcPr marL="33388" marR="33388" marT="0" marB="0" anchor="ctr">
                    <a:solidFill>
                      <a:schemeClr val="bg1">
                        <a:lumMod val="95000"/>
                      </a:schemeClr>
                    </a:solidFill>
                  </a:tcPr>
                </a:tc>
                <a:tc>
                  <a:txBody>
                    <a:bodyPr/>
                    <a:lstStyle/>
                    <a:p>
                      <a:pPr>
                        <a:spcAft>
                          <a:spcPts val="0"/>
                        </a:spcAft>
                      </a:pPr>
                      <a:r>
                        <a:rPr lang="bs-Latn-BA" sz="1200" b="0" dirty="0">
                          <a:solidFill>
                            <a:schemeClr val="tx1"/>
                          </a:solidFill>
                          <a:effectLst/>
                        </a:rPr>
                        <a:t>Jović, N., Kuveljić, D. (2005). Kako stvarati prijatnu atmosferu za učenje. Beograd: Kreativni centar.</a:t>
                      </a:r>
                    </a:p>
                    <a:p>
                      <a:pPr>
                        <a:spcAft>
                          <a:spcPts val="0"/>
                        </a:spcAft>
                      </a:pPr>
                      <a:r>
                        <a:rPr lang="bs-Latn-BA" sz="1200" b="0" dirty="0">
                          <a:solidFill>
                            <a:schemeClr val="tx1"/>
                          </a:solidFill>
                          <a:effectLst/>
                        </a:rPr>
                        <a:t>Leimbach, J., Eckert, S. (2001). Detective Club: Mysteries for Young Thinkers. San Luis Obispo: Dandy Lion Publications.</a:t>
                      </a:r>
                    </a:p>
                    <a:p>
                      <a:pPr>
                        <a:spcAft>
                          <a:spcPts val="0"/>
                        </a:spcAft>
                      </a:pPr>
                      <a:r>
                        <a:rPr lang="bs-Latn-BA" sz="1200" b="0" dirty="0">
                          <a:solidFill>
                            <a:schemeClr val="tx1"/>
                          </a:solidFill>
                          <a:effectLst/>
                        </a:rPr>
                        <a:t>Renzulli, J. (2000). New Directions In Creativity. Mansfield Center: Creative Learning Press.</a:t>
                      </a:r>
                      <a:endParaRPr lang="bs-Latn-BA" sz="1200" b="0" dirty="0">
                        <a:solidFill>
                          <a:schemeClr val="tx1"/>
                        </a:solidFill>
                        <a:effectLst/>
                        <a:latin typeface="Calibri" panose="020F0502020204030204" pitchFamily="34" charset="0"/>
                        <a:cs typeface="Times New Roman" panose="02020603050405020304" pitchFamily="18" charset="0"/>
                      </a:endParaRPr>
                    </a:p>
                  </a:txBody>
                  <a:tcPr marL="33388" marR="33388" marT="0" marB="0" anchor="ctr">
                    <a:solidFill>
                      <a:schemeClr val="bg1">
                        <a:lumMod val="95000"/>
                      </a:schemeClr>
                    </a:solidFill>
                  </a:tcPr>
                </a:tc>
                <a:extLst>
                  <a:ext uri="{0D108BD9-81ED-4DB2-BD59-A6C34878D82A}">
                    <a16:rowId xmlns:a16="http://schemas.microsoft.com/office/drawing/2014/main" val="1019561069"/>
                  </a:ext>
                </a:extLst>
              </a:tr>
            </a:tbl>
          </a:graphicData>
        </a:graphic>
      </p:graphicFrame>
      <p:pic>
        <p:nvPicPr>
          <p:cNvPr id="5" name="Picture 4">
            <a:extLst>
              <a:ext uri="{FF2B5EF4-FFF2-40B4-BE49-F238E27FC236}">
                <a16:creationId xmlns:a16="http://schemas.microsoft.com/office/drawing/2014/main" id="{FC4C7CC5-FAE2-48B9-BD3A-4CD6811B9CE4}"/>
              </a:ext>
            </a:extLst>
          </p:cNvPr>
          <p:cNvPicPr>
            <a:picLocks noChangeAspect="1"/>
          </p:cNvPicPr>
          <p:nvPr/>
        </p:nvPicPr>
        <p:blipFill>
          <a:blip r:embed="rId2"/>
          <a:stretch>
            <a:fillRect/>
          </a:stretch>
        </p:blipFill>
        <p:spPr>
          <a:xfrm>
            <a:off x="6935835" y="0"/>
            <a:ext cx="3696668" cy="1268760"/>
          </a:xfrm>
          <a:prstGeom prst="rect">
            <a:avLst/>
          </a:prstGeom>
        </p:spPr>
      </p:pic>
    </p:spTree>
    <p:extLst>
      <p:ext uri="{BB962C8B-B14F-4D97-AF65-F5344CB8AC3E}">
        <p14:creationId xmlns:p14="http://schemas.microsoft.com/office/powerpoint/2010/main" val="37473031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93E65A0D-0B7E-4762-A92E-0636D3B76AC4}"/>
              </a:ext>
            </a:extLst>
          </p:cNvPr>
          <p:cNvGraphicFramePr>
            <a:graphicFrameLocks noGrp="1"/>
          </p:cNvGraphicFramePr>
          <p:nvPr>
            <p:extLst>
              <p:ext uri="{D42A27DB-BD31-4B8C-83A1-F6EECF244321}">
                <p14:modId xmlns:p14="http://schemas.microsoft.com/office/powerpoint/2010/main" val="3147407728"/>
              </p:ext>
            </p:extLst>
          </p:nvPr>
        </p:nvGraphicFramePr>
        <p:xfrm>
          <a:off x="0" y="0"/>
          <a:ext cx="12191999" cy="6857999"/>
        </p:xfrm>
        <a:graphic>
          <a:graphicData uri="http://schemas.openxmlformats.org/drawingml/2006/table">
            <a:tbl>
              <a:tblPr firstRow="1" firstCol="1" lastRow="1" lastCol="1" bandRow="1" bandCol="1">
                <a:tableStyleId>{5C22544A-7EE6-4342-B048-85BDC9FD1C3A}</a:tableStyleId>
              </a:tblPr>
              <a:tblGrid>
                <a:gridCol w="1308683">
                  <a:extLst>
                    <a:ext uri="{9D8B030D-6E8A-4147-A177-3AD203B41FA5}">
                      <a16:colId xmlns:a16="http://schemas.microsoft.com/office/drawing/2014/main" val="3258375196"/>
                    </a:ext>
                  </a:extLst>
                </a:gridCol>
                <a:gridCol w="10883316">
                  <a:extLst>
                    <a:ext uri="{9D8B030D-6E8A-4147-A177-3AD203B41FA5}">
                      <a16:colId xmlns:a16="http://schemas.microsoft.com/office/drawing/2014/main" val="2726476331"/>
                    </a:ext>
                  </a:extLst>
                </a:gridCol>
              </a:tblGrid>
              <a:tr h="186796">
                <a:tc>
                  <a:txBody>
                    <a:bodyPr/>
                    <a:lstStyle/>
                    <a:p>
                      <a:pPr>
                        <a:spcAft>
                          <a:spcPts val="0"/>
                        </a:spcAft>
                      </a:pPr>
                      <a:r>
                        <a:rPr lang="hr-BA" sz="1200" b="0">
                          <a:solidFill>
                            <a:schemeClr val="tx1"/>
                          </a:solidFill>
                          <a:effectLst/>
                        </a:rPr>
                        <a:t>NASLOV</a:t>
                      </a:r>
                      <a:endParaRPr lang="bs-Latn-BA" sz="1200" b="0">
                        <a:solidFill>
                          <a:schemeClr val="tx1"/>
                        </a:solidFill>
                        <a:effectLst/>
                        <a:latin typeface="Times New Roman" panose="02020603050405020304" pitchFamily="18" charset="0"/>
                        <a:ea typeface="Times New Roman" panose="02020603050405020304" pitchFamily="18" charset="0"/>
                      </a:endParaRPr>
                    </a:p>
                  </a:txBody>
                  <a:tcPr marL="31000" marR="31000" marT="0" marB="0" anchor="ctr">
                    <a:solidFill>
                      <a:schemeClr val="bg1">
                        <a:lumMod val="95000"/>
                      </a:schemeClr>
                    </a:solidFill>
                  </a:tcPr>
                </a:tc>
                <a:tc>
                  <a:txBody>
                    <a:bodyPr/>
                    <a:lstStyle/>
                    <a:p>
                      <a:pPr>
                        <a:spcAft>
                          <a:spcPts val="0"/>
                        </a:spcAft>
                      </a:pPr>
                      <a:r>
                        <a:rPr lang="hr-BA" sz="1200" b="0">
                          <a:solidFill>
                            <a:schemeClr val="tx1"/>
                          </a:solidFill>
                          <a:effectLst/>
                        </a:rPr>
                        <a:t>TONE ILI PLUTA? </a:t>
                      </a:r>
                      <a:endParaRPr lang="bs-Latn-BA" sz="1200" b="0">
                        <a:solidFill>
                          <a:schemeClr val="tx1"/>
                        </a:solidFill>
                        <a:effectLst/>
                        <a:latin typeface="Times New Roman" panose="02020603050405020304" pitchFamily="18" charset="0"/>
                        <a:ea typeface="Times New Roman" panose="02020603050405020304" pitchFamily="18" charset="0"/>
                      </a:endParaRPr>
                    </a:p>
                  </a:txBody>
                  <a:tcPr marL="31000" marR="31000" marT="0" marB="0" anchor="ctr">
                    <a:solidFill>
                      <a:schemeClr val="bg1">
                        <a:lumMod val="95000"/>
                      </a:schemeClr>
                    </a:solidFill>
                  </a:tcPr>
                </a:tc>
                <a:extLst>
                  <a:ext uri="{0D108BD9-81ED-4DB2-BD59-A6C34878D82A}">
                    <a16:rowId xmlns:a16="http://schemas.microsoft.com/office/drawing/2014/main" val="3987264758"/>
                  </a:ext>
                </a:extLst>
              </a:tr>
              <a:tr h="373592">
                <a:tc>
                  <a:txBody>
                    <a:bodyPr/>
                    <a:lstStyle/>
                    <a:p>
                      <a:pPr>
                        <a:spcAft>
                          <a:spcPts val="0"/>
                        </a:spcAft>
                      </a:pPr>
                      <a:r>
                        <a:rPr lang="hr-BA" sz="1200" b="0">
                          <a:solidFill>
                            <a:schemeClr val="tx1"/>
                          </a:solidFill>
                          <a:effectLst/>
                        </a:rPr>
                        <a:t>CILJEVI</a:t>
                      </a:r>
                      <a:endParaRPr lang="bs-Latn-BA" sz="1200" b="0">
                        <a:solidFill>
                          <a:schemeClr val="tx1"/>
                        </a:solidFill>
                        <a:effectLst/>
                        <a:latin typeface="Times New Roman" panose="02020603050405020304" pitchFamily="18" charset="0"/>
                        <a:ea typeface="Times New Roman" panose="02020603050405020304" pitchFamily="18" charset="0"/>
                      </a:endParaRPr>
                    </a:p>
                  </a:txBody>
                  <a:tcPr marL="31000" marR="31000" marT="0" marB="0" anchor="ctr">
                    <a:solidFill>
                      <a:schemeClr val="bg1">
                        <a:lumMod val="95000"/>
                      </a:schemeClr>
                    </a:solidFill>
                  </a:tcPr>
                </a:tc>
                <a:tc>
                  <a:txBody>
                    <a:bodyPr/>
                    <a:lstStyle/>
                    <a:p>
                      <a:pPr>
                        <a:spcAft>
                          <a:spcPts val="0"/>
                        </a:spcAft>
                      </a:pPr>
                      <a:r>
                        <a:rPr lang="hr-BA" sz="1200" b="0">
                          <a:solidFill>
                            <a:schemeClr val="tx1"/>
                          </a:solidFill>
                          <a:effectLst/>
                        </a:rPr>
                        <a:t>Razvijanje sposobnosti rješavanja problema.</a:t>
                      </a:r>
                      <a:endParaRPr lang="bs-Latn-BA" sz="1200" b="0">
                        <a:solidFill>
                          <a:schemeClr val="tx1"/>
                        </a:solidFill>
                        <a:effectLst/>
                      </a:endParaRPr>
                    </a:p>
                    <a:p>
                      <a:pPr>
                        <a:spcAft>
                          <a:spcPts val="0"/>
                        </a:spcAft>
                      </a:pPr>
                      <a:r>
                        <a:rPr lang="hr-BA" sz="1200" b="0">
                          <a:solidFill>
                            <a:schemeClr val="tx1"/>
                          </a:solidFill>
                          <a:effectLst/>
                        </a:rPr>
                        <a:t>Razvijanje vještina izvođenja jednostavnih pokusa.</a:t>
                      </a:r>
                      <a:endParaRPr lang="bs-Latn-BA" sz="1200" b="0">
                        <a:solidFill>
                          <a:schemeClr val="tx1"/>
                        </a:solidFill>
                        <a:effectLst/>
                        <a:latin typeface="Times New Roman" panose="02020603050405020304" pitchFamily="18" charset="0"/>
                        <a:ea typeface="Times New Roman" panose="02020603050405020304" pitchFamily="18" charset="0"/>
                      </a:endParaRPr>
                    </a:p>
                  </a:txBody>
                  <a:tcPr marL="31000" marR="31000" marT="0" marB="0" anchor="ctr">
                    <a:solidFill>
                      <a:schemeClr val="bg1">
                        <a:lumMod val="95000"/>
                      </a:schemeClr>
                    </a:solidFill>
                  </a:tcPr>
                </a:tc>
                <a:extLst>
                  <a:ext uri="{0D108BD9-81ED-4DB2-BD59-A6C34878D82A}">
                    <a16:rowId xmlns:a16="http://schemas.microsoft.com/office/drawing/2014/main" val="2789189982"/>
                  </a:ext>
                </a:extLst>
              </a:tr>
              <a:tr h="186796">
                <a:tc>
                  <a:txBody>
                    <a:bodyPr/>
                    <a:lstStyle/>
                    <a:p>
                      <a:pPr>
                        <a:spcAft>
                          <a:spcPts val="0"/>
                        </a:spcAft>
                      </a:pPr>
                      <a:r>
                        <a:rPr lang="hr-BA" sz="1200" b="0">
                          <a:solidFill>
                            <a:schemeClr val="tx1"/>
                          </a:solidFill>
                          <a:effectLst/>
                        </a:rPr>
                        <a:t>OBLAST</a:t>
                      </a:r>
                      <a:endParaRPr lang="bs-Latn-BA" sz="1200" b="0">
                        <a:solidFill>
                          <a:schemeClr val="tx1"/>
                        </a:solidFill>
                        <a:effectLst/>
                        <a:latin typeface="Times New Roman" panose="02020603050405020304" pitchFamily="18" charset="0"/>
                        <a:ea typeface="Times New Roman" panose="02020603050405020304" pitchFamily="18" charset="0"/>
                      </a:endParaRPr>
                    </a:p>
                  </a:txBody>
                  <a:tcPr marL="31000" marR="31000" marT="0" marB="0" anchor="ctr">
                    <a:solidFill>
                      <a:schemeClr val="bg1">
                        <a:lumMod val="95000"/>
                      </a:schemeClr>
                    </a:solidFill>
                  </a:tcPr>
                </a:tc>
                <a:tc>
                  <a:txBody>
                    <a:bodyPr/>
                    <a:lstStyle/>
                    <a:p>
                      <a:pPr>
                        <a:spcAft>
                          <a:spcPts val="0"/>
                        </a:spcAft>
                      </a:pPr>
                      <a:r>
                        <a:rPr lang="hr-BA" sz="1200" b="0">
                          <a:solidFill>
                            <a:schemeClr val="tx1"/>
                          </a:solidFill>
                          <a:effectLst/>
                        </a:rPr>
                        <a:t>Prirodne nauke (fizika)</a:t>
                      </a:r>
                      <a:endParaRPr lang="bs-Latn-BA" sz="1200" b="0">
                        <a:solidFill>
                          <a:schemeClr val="tx1"/>
                        </a:solidFill>
                        <a:effectLst/>
                        <a:latin typeface="Times New Roman" panose="02020603050405020304" pitchFamily="18" charset="0"/>
                        <a:ea typeface="Times New Roman" panose="02020603050405020304" pitchFamily="18" charset="0"/>
                      </a:endParaRPr>
                    </a:p>
                  </a:txBody>
                  <a:tcPr marL="31000" marR="31000" marT="0" marB="0" anchor="ctr">
                    <a:solidFill>
                      <a:schemeClr val="bg1">
                        <a:lumMod val="95000"/>
                      </a:schemeClr>
                    </a:solidFill>
                  </a:tcPr>
                </a:tc>
                <a:extLst>
                  <a:ext uri="{0D108BD9-81ED-4DB2-BD59-A6C34878D82A}">
                    <a16:rowId xmlns:a16="http://schemas.microsoft.com/office/drawing/2014/main" val="708930226"/>
                  </a:ext>
                </a:extLst>
              </a:tr>
              <a:tr h="186796">
                <a:tc>
                  <a:txBody>
                    <a:bodyPr/>
                    <a:lstStyle/>
                    <a:p>
                      <a:pPr>
                        <a:spcAft>
                          <a:spcPts val="0"/>
                        </a:spcAft>
                      </a:pPr>
                      <a:r>
                        <a:rPr lang="hr-BA" sz="1200" b="0">
                          <a:solidFill>
                            <a:schemeClr val="tx1"/>
                          </a:solidFill>
                          <a:effectLst/>
                        </a:rPr>
                        <a:t>RAZRED</a:t>
                      </a:r>
                      <a:endParaRPr lang="bs-Latn-BA" sz="1200" b="0">
                        <a:solidFill>
                          <a:schemeClr val="tx1"/>
                        </a:solidFill>
                        <a:effectLst/>
                        <a:latin typeface="Times New Roman" panose="02020603050405020304" pitchFamily="18" charset="0"/>
                        <a:ea typeface="Times New Roman" panose="02020603050405020304" pitchFamily="18" charset="0"/>
                      </a:endParaRPr>
                    </a:p>
                  </a:txBody>
                  <a:tcPr marL="31000" marR="31000" marT="0" marB="0" anchor="ctr">
                    <a:solidFill>
                      <a:schemeClr val="bg1">
                        <a:lumMod val="95000"/>
                      </a:schemeClr>
                    </a:solidFill>
                  </a:tcPr>
                </a:tc>
                <a:tc>
                  <a:txBody>
                    <a:bodyPr/>
                    <a:lstStyle/>
                    <a:p>
                      <a:pPr>
                        <a:spcAft>
                          <a:spcPts val="0"/>
                        </a:spcAft>
                      </a:pPr>
                      <a:r>
                        <a:rPr lang="hr-BA" sz="1200" b="0">
                          <a:solidFill>
                            <a:schemeClr val="tx1"/>
                          </a:solidFill>
                          <a:effectLst/>
                        </a:rPr>
                        <a:t>IV, V</a:t>
                      </a:r>
                      <a:endParaRPr lang="bs-Latn-BA" sz="1200" b="0">
                        <a:solidFill>
                          <a:schemeClr val="tx1"/>
                        </a:solidFill>
                        <a:effectLst/>
                        <a:latin typeface="Times New Roman" panose="02020603050405020304" pitchFamily="18" charset="0"/>
                        <a:ea typeface="Times New Roman" panose="02020603050405020304" pitchFamily="18" charset="0"/>
                      </a:endParaRPr>
                    </a:p>
                  </a:txBody>
                  <a:tcPr marL="31000" marR="31000" marT="0" marB="0" anchor="ctr">
                    <a:solidFill>
                      <a:schemeClr val="bg1">
                        <a:lumMod val="95000"/>
                      </a:schemeClr>
                    </a:solidFill>
                  </a:tcPr>
                </a:tc>
                <a:extLst>
                  <a:ext uri="{0D108BD9-81ED-4DB2-BD59-A6C34878D82A}">
                    <a16:rowId xmlns:a16="http://schemas.microsoft.com/office/drawing/2014/main" val="2224411598"/>
                  </a:ext>
                </a:extLst>
              </a:tr>
              <a:tr h="234451">
                <a:tc>
                  <a:txBody>
                    <a:bodyPr/>
                    <a:lstStyle/>
                    <a:p>
                      <a:pPr>
                        <a:spcAft>
                          <a:spcPts val="0"/>
                        </a:spcAft>
                      </a:pPr>
                      <a:r>
                        <a:rPr lang="hr-BA" sz="1200" b="0">
                          <a:solidFill>
                            <a:schemeClr val="tx1"/>
                          </a:solidFill>
                          <a:effectLst/>
                        </a:rPr>
                        <a:t>MATERIJAL</a:t>
                      </a:r>
                      <a:endParaRPr lang="bs-Latn-BA" sz="1200" b="0">
                        <a:solidFill>
                          <a:schemeClr val="tx1"/>
                        </a:solidFill>
                        <a:effectLst/>
                        <a:latin typeface="Times New Roman" panose="02020603050405020304" pitchFamily="18" charset="0"/>
                        <a:ea typeface="Times New Roman" panose="02020603050405020304" pitchFamily="18" charset="0"/>
                      </a:endParaRPr>
                    </a:p>
                  </a:txBody>
                  <a:tcPr marL="31000" marR="31000" marT="0" marB="0" anchor="ctr">
                    <a:solidFill>
                      <a:schemeClr val="bg1">
                        <a:lumMod val="95000"/>
                      </a:schemeClr>
                    </a:solidFill>
                  </a:tcPr>
                </a:tc>
                <a:tc>
                  <a:txBody>
                    <a:bodyPr/>
                    <a:lstStyle/>
                    <a:p>
                      <a:pPr>
                        <a:spcAft>
                          <a:spcPts val="0"/>
                        </a:spcAft>
                      </a:pPr>
                      <a:r>
                        <a:rPr lang="hr-BA" sz="1200" b="0">
                          <a:solidFill>
                            <a:schemeClr val="tx1"/>
                          </a:solidFill>
                          <a:effectLst/>
                        </a:rPr>
                        <a:t>Pingpong loptica, loptica za tenis, kliker, viljuška, dvije olovke, posuda s vodom, konac, vješalica, plastelin, narandža</a:t>
                      </a:r>
                      <a:endParaRPr lang="bs-Latn-BA" sz="1200" b="0">
                        <a:solidFill>
                          <a:schemeClr val="tx1"/>
                        </a:solidFill>
                        <a:effectLst/>
                        <a:latin typeface="Times New Roman" panose="02020603050405020304" pitchFamily="18" charset="0"/>
                        <a:ea typeface="Times New Roman" panose="02020603050405020304" pitchFamily="18" charset="0"/>
                      </a:endParaRPr>
                    </a:p>
                  </a:txBody>
                  <a:tcPr marL="31000" marR="31000" marT="0" marB="0" anchor="ctr">
                    <a:solidFill>
                      <a:schemeClr val="bg1">
                        <a:lumMod val="95000"/>
                      </a:schemeClr>
                    </a:solidFill>
                  </a:tcPr>
                </a:tc>
                <a:extLst>
                  <a:ext uri="{0D108BD9-81ED-4DB2-BD59-A6C34878D82A}">
                    <a16:rowId xmlns:a16="http://schemas.microsoft.com/office/drawing/2014/main" val="3996004640"/>
                  </a:ext>
                </a:extLst>
              </a:tr>
              <a:tr h="5455117">
                <a:tc>
                  <a:txBody>
                    <a:bodyPr/>
                    <a:lstStyle/>
                    <a:p>
                      <a:pPr>
                        <a:spcAft>
                          <a:spcPts val="0"/>
                        </a:spcAft>
                      </a:pPr>
                      <a:r>
                        <a:rPr lang="hr-BA" sz="1200" b="0" dirty="0">
                          <a:solidFill>
                            <a:schemeClr val="tx1"/>
                          </a:solidFill>
                          <a:effectLst/>
                        </a:rPr>
                        <a:t> </a:t>
                      </a:r>
                      <a:endParaRPr lang="bs-Latn-BA" sz="1200" b="0" dirty="0">
                        <a:solidFill>
                          <a:schemeClr val="tx1"/>
                        </a:solidFill>
                        <a:effectLst/>
                      </a:endParaRPr>
                    </a:p>
                    <a:p>
                      <a:pPr>
                        <a:spcAft>
                          <a:spcPts val="0"/>
                        </a:spcAft>
                      </a:pPr>
                      <a:r>
                        <a:rPr lang="hr-BA" sz="1200" b="0" dirty="0">
                          <a:solidFill>
                            <a:schemeClr val="tx1"/>
                          </a:solidFill>
                          <a:effectLst/>
                        </a:rPr>
                        <a:t>TOK AKTIVNOSTI</a:t>
                      </a:r>
                      <a:endParaRPr lang="bs-Latn-BA" sz="1200" b="0" dirty="0">
                        <a:solidFill>
                          <a:schemeClr val="tx1"/>
                        </a:solidFill>
                        <a:effectLst/>
                        <a:latin typeface="Times New Roman" panose="02020603050405020304" pitchFamily="18" charset="0"/>
                        <a:ea typeface="Times New Roman" panose="02020603050405020304" pitchFamily="18" charset="0"/>
                      </a:endParaRPr>
                    </a:p>
                  </a:txBody>
                  <a:tcPr marL="31000" marR="31000" marT="0" marB="0">
                    <a:solidFill>
                      <a:schemeClr val="bg1">
                        <a:lumMod val="95000"/>
                      </a:schemeClr>
                    </a:solidFill>
                  </a:tcPr>
                </a:tc>
                <a:tc>
                  <a:txBody>
                    <a:bodyPr/>
                    <a:lstStyle/>
                    <a:p>
                      <a:pPr marL="45720">
                        <a:spcAft>
                          <a:spcPts val="0"/>
                        </a:spcAft>
                      </a:pPr>
                      <a:r>
                        <a:rPr lang="hr-BA" sz="1200" b="0" dirty="0">
                          <a:solidFill>
                            <a:schemeClr val="tx1"/>
                          </a:solidFill>
                          <a:effectLst/>
                        </a:rPr>
                        <a:t> </a:t>
                      </a:r>
                      <a:endParaRPr lang="bs-Latn-BA" sz="1200" b="0" dirty="0">
                        <a:solidFill>
                          <a:schemeClr val="tx1"/>
                        </a:solidFill>
                        <a:effectLst/>
                      </a:endParaRPr>
                    </a:p>
                    <a:p>
                      <a:pPr marL="0" lvl="0" indent="0">
                        <a:spcAft>
                          <a:spcPts val="0"/>
                        </a:spcAft>
                        <a:buFont typeface="+mj-lt"/>
                        <a:buNone/>
                        <a:tabLst>
                          <a:tab pos="160020" algn="l"/>
                        </a:tabLst>
                      </a:pPr>
                      <a:r>
                        <a:rPr lang="hr-BA" sz="1200" b="0" dirty="0">
                          <a:solidFill>
                            <a:schemeClr val="tx1"/>
                          </a:solidFill>
                          <a:effectLst/>
                        </a:rPr>
                        <a:t>Pokažite mi kako ova velika kugla od plastelina i ovaj kliker mogu da plutaju po rijeci.</a:t>
                      </a:r>
                      <a:r>
                        <a:rPr lang="bs-Latn-BA" sz="1200" b="0" dirty="0">
                          <a:solidFill>
                            <a:schemeClr val="tx1"/>
                          </a:solidFill>
                          <a:effectLst/>
                        </a:rPr>
                        <a:t> </a:t>
                      </a:r>
                      <a:r>
                        <a:rPr lang="hr-BA" sz="1200" b="0" dirty="0">
                          <a:solidFill>
                            <a:schemeClr val="tx1"/>
                          </a:solidFill>
                          <a:effectLst/>
                        </a:rPr>
                        <a:t>Od djece se traže odgovori. Biraju se najinteresantniji odgovori. Da li su odgovori naučni? Postavljaju se pitanja: zašto, kako, zbog čega...... </a:t>
                      </a:r>
                      <a:endParaRPr lang="bs-Latn-BA" sz="1200" b="0" dirty="0">
                        <a:solidFill>
                          <a:schemeClr val="tx1"/>
                        </a:solidFill>
                        <a:effectLst/>
                      </a:endParaRPr>
                    </a:p>
                    <a:p>
                      <a:pPr>
                        <a:spcAft>
                          <a:spcPts val="0"/>
                        </a:spcAft>
                        <a:tabLst>
                          <a:tab pos="160020" algn="l"/>
                        </a:tabLst>
                      </a:pPr>
                      <a:r>
                        <a:rPr lang="hr-BA" sz="1200" b="0" dirty="0">
                          <a:solidFill>
                            <a:schemeClr val="tx1"/>
                          </a:solidFill>
                          <a:effectLst/>
                        </a:rPr>
                        <a:t> U rješavanju ovog zadatka primjenit ćemo znanje o jednoj fizičkoj pojavi koju zovemo Arhimedova sila potiska.</a:t>
                      </a:r>
                      <a:endParaRPr lang="bs-Latn-BA" sz="1200" b="0" dirty="0">
                        <a:solidFill>
                          <a:schemeClr val="tx1"/>
                        </a:solidFill>
                        <a:effectLst/>
                      </a:endParaRPr>
                    </a:p>
                    <a:p>
                      <a:pPr indent="-98425">
                        <a:spcAft>
                          <a:spcPts val="0"/>
                        </a:spcAft>
                        <a:tabLst>
                          <a:tab pos="160020" algn="l"/>
                        </a:tabLst>
                      </a:pPr>
                      <a:r>
                        <a:rPr lang="hr-BA" sz="1200" b="0" dirty="0">
                          <a:solidFill>
                            <a:schemeClr val="tx1"/>
                          </a:solidFill>
                          <a:effectLst/>
                        </a:rPr>
                        <a:t> </a:t>
                      </a:r>
                    </a:p>
                    <a:p>
                      <a:pPr indent="-98425">
                        <a:spcAft>
                          <a:spcPts val="0"/>
                        </a:spcAft>
                        <a:tabLst>
                          <a:tab pos="160020" algn="l"/>
                        </a:tabLst>
                      </a:pPr>
                      <a:r>
                        <a:rPr lang="hr-BA" sz="1200" b="0" dirty="0">
                          <a:solidFill>
                            <a:schemeClr val="tx1"/>
                          </a:solidFill>
                          <a:effectLst/>
                        </a:rPr>
                        <a:t>Sada ćemo izvesti nekoliko pokusa koji će nam pomoći da bolje shvatimo ovu silu, kao i da rješimo zadatak.</a:t>
                      </a:r>
                      <a:endParaRPr lang="bs-Latn-BA" sz="1200" b="0" dirty="0">
                        <a:solidFill>
                          <a:schemeClr val="tx1"/>
                        </a:solidFill>
                        <a:effectLst/>
                      </a:endParaRPr>
                    </a:p>
                    <a:p>
                      <a:pPr>
                        <a:spcAft>
                          <a:spcPts val="0"/>
                        </a:spcAft>
                      </a:pPr>
                      <a:r>
                        <a:rPr lang="hr-BA" sz="1200" b="0" dirty="0">
                          <a:solidFill>
                            <a:schemeClr val="tx1"/>
                          </a:solidFill>
                          <a:effectLst/>
                        </a:rPr>
                        <a:t> </a:t>
                      </a:r>
                      <a:endParaRPr lang="bs-Latn-BA" sz="1200" b="0" dirty="0">
                        <a:solidFill>
                          <a:schemeClr val="tx1"/>
                        </a:solidFill>
                        <a:effectLst/>
                      </a:endParaRPr>
                    </a:p>
                    <a:p>
                      <a:pPr marL="457200" lvl="1" indent="0">
                        <a:spcAft>
                          <a:spcPts val="0"/>
                        </a:spcAft>
                        <a:buSzPts val="1000"/>
                        <a:buFont typeface="+mj-lt"/>
                        <a:buNone/>
                        <a:tabLst>
                          <a:tab pos="502920" algn="l"/>
                        </a:tabLst>
                      </a:pPr>
                      <a:r>
                        <a:rPr lang="hr-BA" sz="1200" b="1" dirty="0">
                          <a:solidFill>
                            <a:schemeClr val="tx1"/>
                          </a:solidFill>
                          <a:effectLst/>
                        </a:rPr>
                        <a:t>Neki predmeti plutaju, a neki tonu.</a:t>
                      </a:r>
                      <a:endParaRPr lang="bs-Latn-BA" sz="1200" b="1" dirty="0">
                        <a:solidFill>
                          <a:schemeClr val="tx1"/>
                        </a:solidFill>
                        <a:effectLst/>
                      </a:endParaRPr>
                    </a:p>
                    <a:p>
                      <a:pPr marL="457200">
                        <a:spcAft>
                          <a:spcPts val="0"/>
                        </a:spcAft>
                      </a:pPr>
                      <a:r>
                        <a:rPr lang="hr-BA" sz="1200" b="0" dirty="0">
                          <a:solidFill>
                            <a:schemeClr val="tx1"/>
                          </a:solidFill>
                          <a:effectLst/>
                        </a:rPr>
                        <a:t>U posudu s vodom stavirazličite predmete. Neki će potonuti, a neki će plutati. Sve predmete njihova težina vuče prema dolje. Međutim, u tečnosti djeluje i sila koja je usmjerena prema gore-Arhimedova sila potiska. Arhimedova sila potiska je sila koja djeluje odozdo nagore na predmet uronjen u tećnost. Ko je bio Arhimed? Zna li netko? EUREKA! </a:t>
                      </a:r>
                      <a:endParaRPr lang="bs-Latn-BA" sz="1200" b="0" dirty="0">
                        <a:solidFill>
                          <a:schemeClr val="tx1"/>
                        </a:solidFill>
                        <a:effectLst/>
                      </a:endParaRPr>
                    </a:p>
                    <a:p>
                      <a:pPr marL="457200" lvl="1" indent="0">
                        <a:spcAft>
                          <a:spcPts val="0"/>
                        </a:spcAft>
                        <a:buSzPts val="1000"/>
                        <a:buFont typeface="+mj-lt"/>
                        <a:buNone/>
                        <a:tabLst>
                          <a:tab pos="502920" algn="l"/>
                        </a:tabLst>
                      </a:pPr>
                      <a:r>
                        <a:rPr lang="hr-BA" sz="1200" b="1" dirty="0">
                          <a:solidFill>
                            <a:schemeClr val="tx1"/>
                          </a:solidFill>
                          <a:effectLst/>
                        </a:rPr>
                        <a:t>Pokus s olovkama</a:t>
                      </a:r>
                      <a:endParaRPr lang="bs-Latn-BA" sz="1200" b="1" dirty="0">
                        <a:solidFill>
                          <a:schemeClr val="tx1"/>
                        </a:solidFill>
                        <a:effectLst/>
                      </a:endParaRPr>
                    </a:p>
                    <a:p>
                      <a:pPr marL="457200">
                        <a:spcAft>
                          <a:spcPts val="0"/>
                        </a:spcAft>
                      </a:pPr>
                      <a:r>
                        <a:rPr lang="hr-BA" sz="1200" b="0" dirty="0">
                          <a:solidFill>
                            <a:schemeClr val="tx1"/>
                          </a:solidFill>
                          <a:effectLst/>
                        </a:rPr>
                        <a:t>Na dva kraja vješalice koncem pričvrstite dvije olovke iste dužine. Na stol postavi veću posudu s vodom. Vješalicu drži u ravnoteži i pomjeraj sve dok jedna olovka ne bude iznad posude. Spuštaj vješalicu dok olovka ne uroni u vodu. Vješalica će prevagnuti na drugu stranu. Arhimedova sila gura olovku uronjenu u vodu prema gore.</a:t>
                      </a:r>
                      <a:endParaRPr lang="bs-Latn-BA" sz="1200" b="0" dirty="0">
                        <a:solidFill>
                          <a:schemeClr val="tx1"/>
                        </a:solidFill>
                        <a:effectLst/>
                      </a:endParaRPr>
                    </a:p>
                    <a:p>
                      <a:pPr marL="457200" lvl="1" indent="0">
                        <a:spcAft>
                          <a:spcPts val="0"/>
                        </a:spcAft>
                        <a:buSzPts val="1000"/>
                        <a:buFont typeface="+mj-lt"/>
                        <a:buNone/>
                        <a:tabLst>
                          <a:tab pos="502920" algn="l"/>
                        </a:tabLst>
                      </a:pPr>
                      <a:r>
                        <a:rPr lang="hr-BA" sz="1200" b="1" dirty="0">
                          <a:solidFill>
                            <a:schemeClr val="tx1"/>
                          </a:solidFill>
                          <a:effectLst/>
                        </a:rPr>
                        <a:t>Tone, pa pluta.</a:t>
                      </a:r>
                      <a:endParaRPr lang="bs-Latn-BA" sz="1200" b="1" dirty="0">
                        <a:solidFill>
                          <a:schemeClr val="tx1"/>
                        </a:solidFill>
                        <a:effectLst/>
                      </a:endParaRPr>
                    </a:p>
                    <a:p>
                      <a:pPr marL="457200">
                        <a:spcAft>
                          <a:spcPts val="0"/>
                        </a:spcAft>
                      </a:pPr>
                      <a:r>
                        <a:rPr lang="hr-BA" sz="1200" b="0" dirty="0">
                          <a:solidFill>
                            <a:schemeClr val="tx1"/>
                          </a:solidFill>
                          <a:effectLst/>
                        </a:rPr>
                        <a:t>Napravi lopticu od plastelina i stavi je u posudu s vodom. Loptica će potonuti. Kako „natjerati“ ovu lopticu plastelina da pluta? Splošti plastelin i napravi veću šuplju poluloptu. Ona će plutati. Šta možemo zaključiti? Da li će neki predmet da pluta ili da potone, zavisi istovremeno od njegove težine i od Arhimedove sile potiska. </a:t>
                      </a:r>
                      <a:endParaRPr lang="bs-Latn-BA" sz="1200" b="0" dirty="0">
                        <a:solidFill>
                          <a:schemeClr val="tx1"/>
                        </a:solidFill>
                        <a:effectLst/>
                      </a:endParaRPr>
                    </a:p>
                    <a:p>
                      <a:pPr marL="457200" lvl="1" indent="0">
                        <a:spcAft>
                          <a:spcPts val="0"/>
                        </a:spcAft>
                        <a:buSzPts val="1000"/>
                        <a:buFont typeface="+mj-lt"/>
                        <a:buNone/>
                        <a:tabLst>
                          <a:tab pos="502920" algn="l"/>
                        </a:tabLst>
                      </a:pPr>
                      <a:r>
                        <a:rPr lang="hr-BA" sz="1200" b="1" i="0" dirty="0">
                          <a:solidFill>
                            <a:schemeClr val="tx1"/>
                          </a:solidFill>
                          <a:effectLst/>
                        </a:rPr>
                        <a:t>Pokus s narandžom</a:t>
                      </a:r>
                      <a:endParaRPr lang="bs-Latn-BA" sz="1200" b="1" i="0" dirty="0">
                        <a:solidFill>
                          <a:schemeClr val="tx1"/>
                        </a:solidFill>
                        <a:effectLst/>
                      </a:endParaRPr>
                    </a:p>
                    <a:p>
                      <a:pPr marL="457200">
                        <a:spcAft>
                          <a:spcPts val="0"/>
                        </a:spcAft>
                      </a:pPr>
                      <a:r>
                        <a:rPr lang="hr-BA" sz="1200" b="0" dirty="0">
                          <a:solidFill>
                            <a:schemeClr val="tx1"/>
                          </a:solidFill>
                          <a:effectLst/>
                        </a:rPr>
                        <a:t>Stavi narandžu u posudu s vodom. Ona će plutati. Oguli narandžu i ponovo je stavi u posudu. Ovaj put narandža će potonuti. Kora narandže je veoma lagana ali ima veliku zapreminu. Kada se narandža oguli, njena težina se malo smanji, ali se mnogo više smanji njena zapremina. Arhimedova sila postala je preslaba da bi „držala“ oguljenu narandžu na površini vode. Što je predmet veći, veća je i Arhimedova sila potiska.</a:t>
                      </a:r>
                      <a:endParaRPr lang="bs-Latn-BA" sz="1200" b="0" dirty="0">
                        <a:solidFill>
                          <a:schemeClr val="tx1"/>
                        </a:solidFill>
                        <a:effectLst/>
                      </a:endParaRPr>
                    </a:p>
                    <a:p>
                      <a:pPr>
                        <a:spcAft>
                          <a:spcPts val="0"/>
                        </a:spcAft>
                      </a:pPr>
                      <a:r>
                        <a:rPr lang="hr-BA" sz="1200" b="0" dirty="0">
                          <a:solidFill>
                            <a:schemeClr val="tx1"/>
                          </a:solidFill>
                          <a:effectLst/>
                        </a:rPr>
                        <a:t> </a:t>
                      </a:r>
                      <a:endParaRPr lang="bs-Latn-BA" sz="1200" b="0" dirty="0">
                        <a:solidFill>
                          <a:schemeClr val="tx1"/>
                        </a:solidFill>
                        <a:effectLst/>
                      </a:endParaRPr>
                    </a:p>
                    <a:p>
                      <a:pPr marL="0" lvl="0" indent="0">
                        <a:spcAft>
                          <a:spcPts val="0"/>
                        </a:spcAft>
                        <a:buFont typeface="+mj-lt"/>
                        <a:buNone/>
                        <a:tabLst>
                          <a:tab pos="160020" algn="l"/>
                        </a:tabLst>
                      </a:pPr>
                      <a:r>
                        <a:rPr lang="hr-BA" sz="1200" b="0" dirty="0">
                          <a:solidFill>
                            <a:schemeClr val="tx1"/>
                          </a:solidFill>
                          <a:effectLst/>
                        </a:rPr>
                        <a:t>Da li znate odgovor na zagonetku? Kakav pokus bi mogli izvesti kako bi odgovorili na pitanje?</a:t>
                      </a:r>
                      <a:endParaRPr lang="bs-Latn-BA" sz="1200" b="0" dirty="0">
                        <a:solidFill>
                          <a:schemeClr val="tx1"/>
                        </a:solidFill>
                        <a:effectLst/>
                      </a:endParaRPr>
                    </a:p>
                    <a:p>
                      <a:pPr marL="0" lvl="0" indent="0">
                        <a:spcAft>
                          <a:spcPts val="0"/>
                        </a:spcAft>
                        <a:buFont typeface="+mj-lt"/>
                        <a:buNone/>
                        <a:tabLst>
                          <a:tab pos="160020" algn="l"/>
                        </a:tabLst>
                      </a:pPr>
                      <a:r>
                        <a:rPr lang="hr-BA" sz="1200" b="0" dirty="0">
                          <a:solidFill>
                            <a:schemeClr val="tx1"/>
                          </a:solidFill>
                          <a:effectLst/>
                        </a:rPr>
                        <a:t>Pokus s plastelinom i klikerom</a:t>
                      </a:r>
                      <a:endParaRPr lang="bs-Latn-BA" sz="1200" b="0" dirty="0">
                        <a:solidFill>
                          <a:schemeClr val="tx1"/>
                        </a:solidFill>
                        <a:effectLst/>
                      </a:endParaRPr>
                    </a:p>
                    <a:p>
                      <a:pPr marL="160020">
                        <a:spcAft>
                          <a:spcPts val="0"/>
                        </a:spcAft>
                      </a:pPr>
                      <a:r>
                        <a:rPr lang="hr-BA" sz="1200" b="0" dirty="0">
                          <a:solidFill>
                            <a:schemeClr val="tx1"/>
                          </a:solidFill>
                          <a:effectLst/>
                        </a:rPr>
                        <a:t>Od loptice plastelina napravi šuplju poluloptu i stavi je na površinu vode. Pažljivo spusti kliker u poluloptu od plastelina. Zapravo smo od plastelina napravili brodić i u njega stavili teret-kliker.</a:t>
                      </a:r>
                      <a:endParaRPr lang="bs-Latn-BA" sz="1200" b="0" dirty="0">
                        <a:solidFill>
                          <a:schemeClr val="tx1"/>
                        </a:solidFill>
                        <a:effectLst/>
                      </a:endParaRPr>
                    </a:p>
                    <a:p>
                      <a:pPr>
                        <a:spcAft>
                          <a:spcPts val="0"/>
                        </a:spcAft>
                      </a:pPr>
                      <a:r>
                        <a:rPr lang="hr-BA" sz="1200" b="0" dirty="0">
                          <a:solidFill>
                            <a:schemeClr val="tx1"/>
                          </a:solidFill>
                          <a:effectLst/>
                        </a:rPr>
                        <a:t> Zaključak</a:t>
                      </a:r>
                      <a:endParaRPr lang="bs-Latn-BA" sz="1200" b="0" dirty="0">
                        <a:solidFill>
                          <a:schemeClr val="tx1"/>
                        </a:solidFill>
                        <a:effectLst/>
                        <a:latin typeface="Times New Roman" panose="02020603050405020304" pitchFamily="18" charset="0"/>
                        <a:ea typeface="Times New Roman" panose="02020603050405020304" pitchFamily="18" charset="0"/>
                      </a:endParaRPr>
                    </a:p>
                  </a:txBody>
                  <a:tcPr marL="31000" marR="31000" marT="0" marB="0" anchor="ctr">
                    <a:solidFill>
                      <a:schemeClr val="bg1">
                        <a:lumMod val="95000"/>
                      </a:schemeClr>
                    </a:solidFill>
                  </a:tcPr>
                </a:tc>
                <a:extLst>
                  <a:ext uri="{0D108BD9-81ED-4DB2-BD59-A6C34878D82A}">
                    <a16:rowId xmlns:a16="http://schemas.microsoft.com/office/drawing/2014/main" val="1701575402"/>
                  </a:ext>
                </a:extLst>
              </a:tr>
              <a:tr h="234451">
                <a:tc>
                  <a:txBody>
                    <a:bodyPr/>
                    <a:lstStyle/>
                    <a:p>
                      <a:pPr>
                        <a:spcAft>
                          <a:spcPts val="0"/>
                        </a:spcAft>
                      </a:pPr>
                      <a:r>
                        <a:rPr lang="hr-BA" sz="1200" b="0">
                          <a:solidFill>
                            <a:schemeClr val="tx1"/>
                          </a:solidFill>
                          <a:effectLst/>
                        </a:rPr>
                        <a:t>REFERENCE</a:t>
                      </a:r>
                      <a:endParaRPr lang="bs-Latn-BA" sz="1200" b="0">
                        <a:solidFill>
                          <a:schemeClr val="tx1"/>
                        </a:solidFill>
                        <a:effectLst/>
                        <a:latin typeface="Times New Roman" panose="02020603050405020304" pitchFamily="18" charset="0"/>
                        <a:ea typeface="Times New Roman" panose="02020603050405020304" pitchFamily="18" charset="0"/>
                      </a:endParaRPr>
                    </a:p>
                  </a:txBody>
                  <a:tcPr marL="31000" marR="31000" marT="0" marB="0" anchor="ctr">
                    <a:solidFill>
                      <a:schemeClr val="bg1">
                        <a:lumMod val="95000"/>
                      </a:schemeClr>
                    </a:solidFill>
                  </a:tcPr>
                </a:tc>
                <a:tc>
                  <a:txBody>
                    <a:bodyPr/>
                    <a:lstStyle/>
                    <a:p>
                      <a:pPr>
                        <a:spcAft>
                          <a:spcPts val="0"/>
                        </a:spcAft>
                      </a:pPr>
                      <a:r>
                        <a:rPr lang="hr-BA" sz="1200" b="0" dirty="0">
                          <a:solidFill>
                            <a:schemeClr val="tx1"/>
                          </a:solidFill>
                          <a:effectLst/>
                        </a:rPr>
                        <a:t>Mate, I., Morvan, M., Morvan, I.(2008). U potrazi za knjigom znanja. Naučni eksperimenti za djecu. Kreativni centar, Beograd. </a:t>
                      </a:r>
                      <a:endParaRPr lang="bs-Latn-BA" sz="1200" b="0" dirty="0">
                        <a:solidFill>
                          <a:schemeClr val="tx1"/>
                        </a:solidFill>
                        <a:effectLst/>
                        <a:latin typeface="Times New Roman" panose="02020603050405020304" pitchFamily="18" charset="0"/>
                        <a:ea typeface="Times New Roman" panose="02020603050405020304" pitchFamily="18" charset="0"/>
                      </a:endParaRPr>
                    </a:p>
                  </a:txBody>
                  <a:tcPr marL="31000" marR="31000" marT="0" marB="0" anchor="ctr">
                    <a:solidFill>
                      <a:schemeClr val="bg1">
                        <a:lumMod val="95000"/>
                      </a:schemeClr>
                    </a:solidFill>
                  </a:tcPr>
                </a:tc>
                <a:extLst>
                  <a:ext uri="{0D108BD9-81ED-4DB2-BD59-A6C34878D82A}">
                    <a16:rowId xmlns:a16="http://schemas.microsoft.com/office/drawing/2014/main" val="3974803279"/>
                  </a:ext>
                </a:extLst>
              </a:tr>
            </a:tbl>
          </a:graphicData>
        </a:graphic>
      </p:graphicFrame>
    </p:spTree>
    <p:extLst>
      <p:ext uri="{BB962C8B-B14F-4D97-AF65-F5344CB8AC3E}">
        <p14:creationId xmlns:p14="http://schemas.microsoft.com/office/powerpoint/2010/main" val="38129784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D504101-FE75-4C7C-807E-A61BEBD85486}"/>
              </a:ext>
            </a:extLst>
          </p:cNvPr>
          <p:cNvSpPr/>
          <p:nvPr/>
        </p:nvSpPr>
        <p:spPr>
          <a:xfrm>
            <a:off x="109057" y="188641"/>
            <a:ext cx="11954312" cy="5983176"/>
          </a:xfrm>
          <a:prstGeom prst="rect">
            <a:avLst/>
          </a:prstGeom>
        </p:spPr>
        <p:txBody>
          <a:bodyPr wrap="square">
            <a:spAutoFit/>
          </a:bodyPr>
          <a:lstStyle/>
          <a:p>
            <a:pPr algn="just">
              <a:lnSpc>
                <a:spcPct val="115000"/>
              </a:lnSpc>
            </a:pPr>
            <a:r>
              <a:rPr lang="bs-Latn-BA" sz="12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Ogled: Fotosinteza</a:t>
            </a:r>
            <a:endParaRPr lang="bs-Latn-BA" sz="1200" dirty="0">
              <a:latin typeface="Times New Roman" panose="02020603050405020304" pitchFamily="18" charset="0"/>
              <a:ea typeface="Calibri" panose="020F0502020204030204" pitchFamily="34" charset="0"/>
            </a:endParaRPr>
          </a:p>
          <a:p>
            <a:pPr algn="just">
              <a:lnSpc>
                <a:spcPct val="115000"/>
              </a:lnSpc>
            </a:pPr>
            <a:r>
              <a:rPr lang="bs-Latn-BA"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bs-Latn-BA" sz="1200" dirty="0">
              <a:latin typeface="Times New Roman" panose="02020603050405020304" pitchFamily="18" charset="0"/>
              <a:ea typeface="Calibri" panose="020F050202020403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Učenici rade u grupama (4 učesnika) i individualno; asistenti pomažu i nadgledaju aktivnost učenika. </a:t>
            </a:r>
            <a:endParaRPr lang="bs-Latn-BA" sz="1200" dirty="0">
              <a:latin typeface="Times New Roman" panose="02020603050405020304" pitchFamily="18" charset="0"/>
              <a:ea typeface="Calibri" panose="020F050202020403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Pribor: biljne sadnice, plastične čaše, plastične bočice, plastične kašike, zemlja, voda, minerali.</a:t>
            </a:r>
            <a:endParaRPr lang="bs-Latn-BA" sz="1200" dirty="0">
              <a:latin typeface="Times New Roman" panose="02020603050405020304" pitchFamily="18" charset="0"/>
              <a:ea typeface="Calibri" panose="020F050202020403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Tok eksperimenta:</a:t>
            </a:r>
            <a:endParaRPr lang="bs-Latn-BA" sz="1200" dirty="0">
              <a:latin typeface="Times New Roman" panose="02020603050405020304" pitchFamily="18" charset="0"/>
              <a:ea typeface="Calibri" panose="020F050202020403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Konstantni (stalni) parametri: CO</a:t>
            </a:r>
            <a:r>
              <a:rPr lang="bs-Latn-BA" sz="1200" baseline="-25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2 </a:t>
            </a: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ugljični dioksid ) i minerali</a:t>
            </a:r>
            <a:endParaRPr lang="bs-Latn-BA" sz="1200" dirty="0">
              <a:latin typeface="Times New Roman" panose="02020603050405020304" pitchFamily="18" charset="0"/>
              <a:ea typeface="Calibri" panose="020F050202020403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Promjenljivi parametri: Voda i  svjetlost</a:t>
            </a:r>
            <a:endParaRPr lang="bs-Latn-BA" sz="1200" dirty="0">
              <a:latin typeface="Times New Roman" panose="02020603050405020304" pitchFamily="18" charset="0"/>
              <a:ea typeface="Calibri" panose="020F050202020403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Trajanje eksperimenta: 14 dana</a:t>
            </a:r>
            <a:endParaRPr lang="bs-Latn-BA" sz="1200" dirty="0">
              <a:latin typeface="Times New Roman" panose="02020603050405020304" pitchFamily="18" charset="0"/>
              <a:ea typeface="Calibri" panose="020F050202020403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Unutar jedne grupe (četiri učesnika), svaki učesnik će zasaditi po jednu sadnicu brusnice, pri čemu je postupak  identičan za svaku grupu.U plastičnu čašu se stavi zemlja, napravi udubljenje, zatim se u udubljenje stavi malo vode, a potom se zasadi sadnica. U okviru jedne grupe, svaki učesnik će pratiti proces fotosinteze na svojoj sadnici.</a:t>
            </a:r>
            <a:endParaRPr lang="bs-Latn-BA" sz="1200" dirty="0">
              <a:latin typeface="Times New Roman" panose="02020603050405020304" pitchFamily="18" charset="0"/>
              <a:ea typeface="Calibri" panose="020F050202020403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Svaki učesnik će nakon postavljanja eksperimenta, svoju sadnicu ponijeti kući.</a:t>
            </a:r>
            <a:endParaRPr lang="bs-Latn-BA" sz="1200" dirty="0">
              <a:latin typeface="Times New Roman" panose="02020603050405020304" pitchFamily="18" charset="0"/>
              <a:ea typeface="Calibri" panose="020F0502020204030204" pitchFamily="34" charset="0"/>
            </a:endParaRPr>
          </a:p>
          <a:p>
            <a:pPr algn="just">
              <a:lnSpc>
                <a:spcPct val="115000"/>
              </a:lnSpc>
            </a:pPr>
            <a:r>
              <a:rPr lang="bs-Latn-BA" sz="1200" dirty="0">
                <a:latin typeface="Calibri" panose="020F0502020204030204" pitchFamily="34" charset="0"/>
                <a:ea typeface="Calibri" panose="020F0502020204030204" pitchFamily="34" charset="0"/>
                <a:cs typeface="Times New Roman" panose="02020603050405020304" pitchFamily="18" charset="0"/>
              </a:rPr>
              <a:t>Postaviti hipoteze u vezi s tim šta će se zbog eksperimentalnih uvjeta dogoditi sa sadnicama/listovima.</a:t>
            </a:r>
            <a:endParaRPr lang="bs-Latn-BA" sz="1200" dirty="0">
              <a:latin typeface="Times New Roman" panose="02020603050405020304" pitchFamily="18" charset="0"/>
              <a:ea typeface="Calibri" panose="020F050202020403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Učesnici će individualno pratiti proces fotosinteze tokom 14 dana, i sve bilješke o praćenju unositi u svoju radnu bilježnicu.</a:t>
            </a:r>
            <a:endParaRPr lang="bs-Latn-BA" sz="1200" dirty="0">
              <a:latin typeface="Times New Roman" panose="02020603050405020304" pitchFamily="18" charset="0"/>
              <a:ea typeface="Calibri" panose="020F0502020204030204" pitchFamily="34" charset="0"/>
            </a:endParaRPr>
          </a:p>
          <a:p>
            <a:pPr marL="342900" indent="-342900" algn="just">
              <a:lnSpc>
                <a:spcPct val="115000"/>
              </a:lnSpc>
              <a:buFont typeface="Calibri" panose="020F0502020204030204" pitchFamily="34" charset="0"/>
              <a:buChar char="-"/>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Prvoj sadnici (jedan učesnik) će se svaki drugi dan u periodu od 14 dana   </a:t>
            </a:r>
            <a:endParaRPr lang="bs-Latn-BA" sz="12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dodavati jednake količine minerala  i vode. (sadnica pored prozora).</a:t>
            </a:r>
            <a:endParaRPr lang="bs-Latn-BA" sz="1200" dirty="0">
              <a:latin typeface="Times New Roman" panose="02020603050405020304" pitchFamily="18" charset="0"/>
              <a:ea typeface="Calibri" panose="020F0502020204030204" pitchFamily="34" charset="0"/>
            </a:endParaRPr>
          </a:p>
          <a:p>
            <a:pPr marL="342900" indent="-342900" algn="just">
              <a:lnSpc>
                <a:spcPct val="115000"/>
              </a:lnSpc>
              <a:buFont typeface="Calibri" panose="020F0502020204030204" pitchFamily="34" charset="0"/>
              <a:buChar char="-"/>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Drugoj sadnici (drugi učesnik) će se svaki drugi dan u periodu od 14 dana </a:t>
            </a:r>
            <a:endParaRPr lang="bs-Latn-BA" sz="12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dodavati jednake količine minerala, a voda se ne dodaje.(sadnica pored prozora)</a:t>
            </a:r>
            <a:endParaRPr lang="bs-Latn-BA" sz="1200" dirty="0">
              <a:latin typeface="Times New Roman" panose="02020603050405020304" pitchFamily="18" charset="0"/>
              <a:ea typeface="Calibri" panose="020F0502020204030204" pitchFamily="34" charset="0"/>
            </a:endParaRPr>
          </a:p>
          <a:p>
            <a:pPr marL="342900" indent="-342900" algn="just">
              <a:lnSpc>
                <a:spcPct val="115000"/>
              </a:lnSpc>
              <a:buFont typeface="Calibri" panose="020F0502020204030204" pitchFamily="34" charset="0"/>
              <a:buChar char="-"/>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Trećoj sadnici (treći učesnik) će se svaki drugi dan u periodu od 14 dana </a:t>
            </a:r>
            <a:endParaRPr lang="bs-Latn-BA" sz="12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dodavati jednake količine minerala i vode. (sadnica na tamnom mjestu)</a:t>
            </a:r>
            <a:endParaRPr lang="bs-Latn-BA" sz="1200" dirty="0">
              <a:latin typeface="Times New Roman" panose="02020603050405020304" pitchFamily="18" charset="0"/>
              <a:ea typeface="Calibri" panose="020F0502020204030204" pitchFamily="34" charset="0"/>
            </a:endParaRPr>
          </a:p>
          <a:p>
            <a:pPr marL="342900" indent="-342900" algn="just">
              <a:lnSpc>
                <a:spcPct val="115000"/>
              </a:lnSpc>
              <a:buFont typeface="Calibri" panose="020F0502020204030204" pitchFamily="34" charset="0"/>
              <a:buChar char="-"/>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Četvrtoj sadnici (četvrti učesnik) će se svaki drugi dan u periodu 14 dana dodavati jednake količine minerala, a voda se ne dodaje (sadnica na tamnom mjestu)</a:t>
            </a:r>
            <a:endParaRPr lang="bs-Latn-BA" sz="12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Učesnici su dužni svaki dan mjeriti, pomoću linijara, dužinu sadnice. Također, oni će  flomasterom obilježiti proizvoljno jedan list i svaki dan mu mjeriti dužinu i širinu, te dobivena mjerenja unositi u bilježnicu.</a:t>
            </a:r>
            <a:endParaRPr lang="bs-Latn-BA" sz="1200" dirty="0">
              <a:latin typeface="Times New Roman" panose="02020603050405020304" pitchFamily="18" charset="0"/>
              <a:ea typeface="Calibri" panose="020F050202020403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Sve aktivnosti mjerenja, te dodavanja vode i minerala učesnici će vršiti navečer, u periodu između 19.00 i 20.00 h.</a:t>
            </a:r>
            <a:endParaRPr lang="bs-Latn-BA" sz="1200" dirty="0">
              <a:latin typeface="Times New Roman" panose="02020603050405020304" pitchFamily="18" charset="0"/>
              <a:ea typeface="Calibri" panose="020F0502020204030204" pitchFamily="34" charset="0"/>
            </a:endParaRPr>
          </a:p>
          <a:p>
            <a:pPr algn="just">
              <a:lnSpc>
                <a:spcPct val="115000"/>
              </a:lnSpc>
            </a:pPr>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Svaki drugi dan kada budu dodavali vodu i minerale, učesnici u okviru jedne grupe dužni su razmijeniti telefonske brojeve i razmijeniti podatke o mjerenjima za dužinu sadnice, dužinu lista, širinu lista, koje će unijeti u svoje bilježnice. </a:t>
            </a:r>
            <a:endParaRPr lang="bs-Latn-BA" sz="1200" dirty="0">
              <a:latin typeface="Times New Roman" panose="02020603050405020304" pitchFamily="18" charset="0"/>
              <a:ea typeface="Calibri" panose="020F0502020204030204" pitchFamily="34" charset="0"/>
            </a:endParaRPr>
          </a:p>
          <a:p>
            <a:r>
              <a:rPr lang="bs-Latn-BA"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Nakon završetka eksperimenta, učesnici će donijeti sadnice i bilježnice, te će diskutovati o samom eksperimentu i dobivenim rezultatima. Zatim će grafički prikazati dobivene rezultate te pokušati izvesti zaključak.</a:t>
            </a:r>
            <a:endParaRPr lang="bs-Latn-BA" sz="1200" dirty="0"/>
          </a:p>
        </p:txBody>
      </p:sp>
    </p:spTree>
    <p:extLst>
      <p:ext uri="{BB962C8B-B14F-4D97-AF65-F5344CB8AC3E}">
        <p14:creationId xmlns:p14="http://schemas.microsoft.com/office/powerpoint/2010/main" val="36455395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CD0DC6-2BBA-4EA1-B451-61F403A22D40}"/>
              </a:ext>
            </a:extLst>
          </p:cNvPr>
          <p:cNvSpPr>
            <a:spLocks noGrp="1"/>
          </p:cNvSpPr>
          <p:nvPr>
            <p:ph idx="1"/>
          </p:nvPr>
        </p:nvSpPr>
        <p:spPr>
          <a:xfrm>
            <a:off x="754310" y="2605801"/>
            <a:ext cx="10515600" cy="917575"/>
          </a:xfrm>
        </p:spPr>
        <p:txBody>
          <a:bodyPr/>
          <a:lstStyle/>
          <a:p>
            <a:pPr marL="0" indent="0" algn="ctr">
              <a:buNone/>
            </a:pPr>
            <a:r>
              <a:rPr lang="bs-Latn-BA" dirty="0"/>
              <a:t>Hvala na pažnji!</a:t>
            </a:r>
          </a:p>
        </p:txBody>
      </p:sp>
      <p:sp>
        <p:nvSpPr>
          <p:cNvPr id="4" name="Footer Placeholder 3">
            <a:extLst>
              <a:ext uri="{FF2B5EF4-FFF2-40B4-BE49-F238E27FC236}">
                <a16:creationId xmlns:a16="http://schemas.microsoft.com/office/drawing/2014/main" id="{85B88C40-052D-45A7-8775-D276AE76251C}"/>
              </a:ext>
            </a:extLst>
          </p:cNvPr>
          <p:cNvSpPr>
            <a:spLocks noGrp="1"/>
          </p:cNvSpPr>
          <p:nvPr>
            <p:ph type="ftr" sz="quarter" idx="11"/>
          </p:nvPr>
        </p:nvSpPr>
        <p:spPr/>
        <p:txBody>
          <a:bodyPr/>
          <a:lstStyle/>
          <a:p>
            <a:r>
              <a:rPr lang="en-US"/>
              <a:t>Stručno usavršavanje, august 2022. godine</a:t>
            </a:r>
          </a:p>
        </p:txBody>
      </p:sp>
      <p:sp>
        <p:nvSpPr>
          <p:cNvPr id="5" name="Slide Number Placeholder 4">
            <a:extLst>
              <a:ext uri="{FF2B5EF4-FFF2-40B4-BE49-F238E27FC236}">
                <a16:creationId xmlns:a16="http://schemas.microsoft.com/office/drawing/2014/main" id="{1A3DAF28-9AEA-4E90-A57A-EA1387A24463}"/>
              </a:ext>
            </a:extLst>
          </p:cNvPr>
          <p:cNvSpPr>
            <a:spLocks noGrp="1"/>
          </p:cNvSpPr>
          <p:nvPr>
            <p:ph type="sldNum" sz="quarter" idx="12"/>
          </p:nvPr>
        </p:nvSpPr>
        <p:spPr/>
        <p:txBody>
          <a:bodyPr/>
          <a:lstStyle/>
          <a:p>
            <a:fld id="{E58EF0E4-FD17-4734-B817-A60335821929}" type="slidenum">
              <a:rPr lang="en-US" smtClean="0"/>
              <a:t>43</a:t>
            </a:fld>
            <a:endParaRPr lang="en-US"/>
          </a:p>
        </p:txBody>
      </p:sp>
    </p:spTree>
    <p:extLst>
      <p:ext uri="{BB962C8B-B14F-4D97-AF65-F5344CB8AC3E}">
        <p14:creationId xmlns:p14="http://schemas.microsoft.com/office/powerpoint/2010/main" val="124301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225" y="1772816"/>
            <a:ext cx="9620575" cy="3009384"/>
          </a:xfrm>
        </p:spPr>
        <p:txBody>
          <a:bodyPr/>
          <a:lstStyle/>
          <a:p>
            <a:r>
              <a:rPr lang="hr-BA" sz="2400" dirty="0"/>
              <a:t>Dvije široke kategorije nadarenosti:</a:t>
            </a:r>
          </a:p>
          <a:p>
            <a:pPr>
              <a:buNone/>
            </a:pPr>
            <a:endParaRPr lang="hr-BA" sz="2400" dirty="0"/>
          </a:p>
          <a:p>
            <a:pPr lvl="1"/>
            <a:r>
              <a:rPr lang="hr-BA" dirty="0"/>
              <a:t>Školska (</a:t>
            </a:r>
            <a:r>
              <a:rPr lang="hr-BA" i="1" dirty="0"/>
              <a:t>schoolhouse giftedness</a:t>
            </a:r>
            <a:r>
              <a:rPr lang="hr-BA" dirty="0"/>
              <a:t>)</a:t>
            </a:r>
          </a:p>
          <a:p>
            <a:pPr lvl="1">
              <a:buNone/>
            </a:pPr>
            <a:endParaRPr lang="hr-BA" dirty="0"/>
          </a:p>
          <a:p>
            <a:pPr lvl="1"/>
            <a:r>
              <a:rPr lang="hr-BA" dirty="0"/>
              <a:t>Kreativno-produktivna </a:t>
            </a:r>
            <a:r>
              <a:rPr lang="hr-BA" i="1" dirty="0"/>
              <a:t>(creative-productive giftedness)</a:t>
            </a:r>
          </a:p>
          <a:p>
            <a:endParaRPr lang="en-US" dirty="0"/>
          </a:p>
        </p:txBody>
      </p:sp>
      <p:sp>
        <p:nvSpPr>
          <p:cNvPr id="4" name="Title 3"/>
          <p:cNvSpPr>
            <a:spLocks noGrp="1"/>
          </p:cNvSpPr>
          <p:nvPr>
            <p:ph type="title"/>
          </p:nvPr>
        </p:nvSpPr>
        <p:spPr>
          <a:xfrm>
            <a:off x="590225" y="493450"/>
            <a:ext cx="8712968" cy="792088"/>
          </a:xfrm>
        </p:spPr>
        <p:txBody>
          <a:bodyPr/>
          <a:lstStyle/>
          <a:p>
            <a:pPr algn="l"/>
            <a:r>
              <a:rPr lang="hr-BA" sz="2400" b="1" dirty="0"/>
              <a:t>TROPRSTENASTI MODEL JOSEPHA RENZULLIJA</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algn="l" eaLnBrk="1" hangingPunct="1"/>
            <a:r>
              <a:rPr lang="hr-BA" sz="2400" b="1" dirty="0"/>
              <a:t>Školska nadarenost</a:t>
            </a:r>
            <a:endParaRPr lang="en-US" sz="2400" b="1" dirty="0"/>
          </a:p>
        </p:txBody>
      </p:sp>
      <p:sp>
        <p:nvSpPr>
          <p:cNvPr id="30723" name="Rectangle 3"/>
          <p:cNvSpPr>
            <a:spLocks noGrp="1" noChangeArrowheads="1"/>
          </p:cNvSpPr>
          <p:nvPr>
            <p:ph type="body" idx="1"/>
          </p:nvPr>
        </p:nvSpPr>
        <p:spPr/>
        <p:txBody>
          <a:bodyPr/>
          <a:lstStyle/>
          <a:p>
            <a:pPr eaLnBrk="1" hangingPunct="1">
              <a:lnSpc>
                <a:spcPct val="90000"/>
              </a:lnSpc>
            </a:pPr>
            <a:r>
              <a:rPr lang="hr-BA" sz="2400" dirty="0"/>
              <a:t>Nadarenost za rješavanje testova ili učenje školskog gradiva.</a:t>
            </a:r>
          </a:p>
          <a:p>
            <a:pPr eaLnBrk="1" hangingPunct="1">
              <a:lnSpc>
                <a:spcPct val="90000"/>
              </a:lnSpc>
              <a:buFont typeface="Wingdings" pitchFamily="2" charset="2"/>
              <a:buNone/>
            </a:pPr>
            <a:endParaRPr lang="hr-BA" sz="2400" dirty="0"/>
          </a:p>
          <a:p>
            <a:pPr eaLnBrk="1" hangingPunct="1">
              <a:lnSpc>
                <a:spcPct val="90000"/>
              </a:lnSpc>
            </a:pPr>
            <a:r>
              <a:rPr lang="hr-BA" sz="2400" dirty="0"/>
              <a:t>Utvrđuje se koristenjem testova sposobnosti.</a:t>
            </a:r>
          </a:p>
          <a:p>
            <a:pPr eaLnBrk="1" hangingPunct="1">
              <a:lnSpc>
                <a:spcPct val="90000"/>
              </a:lnSpc>
              <a:buFont typeface="Wingdings" pitchFamily="2" charset="2"/>
              <a:buNone/>
            </a:pPr>
            <a:endParaRPr lang="hr-BA" sz="2400" dirty="0"/>
          </a:p>
          <a:p>
            <a:pPr eaLnBrk="1" hangingPunct="1">
              <a:lnSpc>
                <a:spcPct val="90000"/>
              </a:lnSpc>
            </a:pPr>
            <a:r>
              <a:rPr lang="hr-BA" sz="2400" dirty="0"/>
              <a:t>Najčešće se koristi u selekciji učenika za specijalne programe.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761855" y="1207232"/>
            <a:ext cx="10085109" cy="3528392"/>
          </a:xfrm>
        </p:spPr>
        <p:txBody>
          <a:bodyPr/>
          <a:lstStyle/>
          <a:p>
            <a:pPr eaLnBrk="1" hangingPunct="1">
              <a:lnSpc>
                <a:spcPct val="80000"/>
              </a:lnSpc>
            </a:pPr>
            <a:r>
              <a:rPr lang="hr-BA" sz="2400" dirty="0"/>
              <a:t>Sposobnosti koje su potrebne za rješavanje zadataka iz testova inteligencije ili postignuće najviše se vrednuju u tradicionalnom školskom okruženju.</a:t>
            </a:r>
          </a:p>
          <a:p>
            <a:pPr eaLnBrk="1" hangingPunct="1">
              <a:lnSpc>
                <a:spcPct val="80000"/>
              </a:lnSpc>
              <a:buFont typeface="Wingdings" pitchFamily="2" charset="2"/>
              <a:buNone/>
            </a:pPr>
            <a:endParaRPr lang="hr-BA" sz="2400" dirty="0"/>
          </a:p>
          <a:p>
            <a:pPr eaLnBrk="1" hangingPunct="1">
              <a:lnSpc>
                <a:spcPct val="80000"/>
              </a:lnSpc>
            </a:pPr>
            <a:r>
              <a:rPr lang="hr-BA" sz="2400" dirty="0"/>
              <a:t>Relativno stabilna tokom vremena.</a:t>
            </a:r>
          </a:p>
          <a:p>
            <a:pPr eaLnBrk="1" hangingPunct="1">
              <a:lnSpc>
                <a:spcPct val="80000"/>
              </a:lnSpc>
              <a:buFont typeface="Wingdings" pitchFamily="2" charset="2"/>
              <a:buNone/>
            </a:pPr>
            <a:endParaRPr lang="hr-BA" sz="2400" dirty="0"/>
          </a:p>
          <a:p>
            <a:pPr eaLnBrk="1" hangingPunct="1">
              <a:lnSpc>
                <a:spcPct val="80000"/>
              </a:lnSpc>
            </a:pPr>
            <a:r>
              <a:rPr lang="hr-BA" sz="2400" dirty="0"/>
              <a:t>Za učenika kod kojih se utvrdi školska nadarenost Renzulli predlaže sažimanje programa kao postupak modifikacije standardnog programa </a:t>
            </a:r>
            <a:endParaRPr lang="en-US" sz="2400" dirty="0"/>
          </a:p>
          <a:p>
            <a:pPr eaLnBrk="1" hangingPunct="1">
              <a:lnSpc>
                <a:spcPct val="80000"/>
              </a:lnSpc>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eaLnBrk="1" hangingPunct="1"/>
            <a:r>
              <a:rPr lang="hr-BA" sz="2400" b="1" dirty="0"/>
              <a:t>Kreativno-produktivna</a:t>
            </a:r>
            <a:r>
              <a:rPr lang="hr-BA" sz="2800" b="1" dirty="0"/>
              <a:t> nadarenost</a:t>
            </a:r>
            <a:endParaRPr lang="en-US" sz="2800" b="1" dirty="0"/>
          </a:p>
        </p:txBody>
      </p:sp>
      <p:sp>
        <p:nvSpPr>
          <p:cNvPr id="32771" name="Rectangle 3"/>
          <p:cNvSpPr>
            <a:spLocks noGrp="1" noChangeArrowheads="1"/>
          </p:cNvSpPr>
          <p:nvPr>
            <p:ph type="body" idx="1"/>
          </p:nvPr>
        </p:nvSpPr>
        <p:spPr/>
        <p:txBody>
          <a:bodyPr/>
          <a:lstStyle/>
          <a:p>
            <a:pPr eaLnBrk="1" hangingPunct="1">
              <a:lnSpc>
                <a:spcPct val="90000"/>
              </a:lnSpc>
            </a:pPr>
            <a:r>
              <a:rPr lang="hr-BA" sz="2400" dirty="0"/>
              <a:t>Odnosi se na one aspekte ljudske aktivnosti u kojima se prednost daje razvijanju originalnih materijala i proizvoda.</a:t>
            </a:r>
          </a:p>
          <a:p>
            <a:pPr eaLnBrk="1" hangingPunct="1">
              <a:lnSpc>
                <a:spcPct val="90000"/>
              </a:lnSpc>
              <a:buFont typeface="Wingdings" pitchFamily="2" charset="2"/>
              <a:buNone/>
            </a:pPr>
            <a:endParaRPr lang="hr-BA" sz="2400" dirty="0"/>
          </a:p>
          <a:p>
            <a:pPr eaLnBrk="1" hangingPunct="1">
              <a:lnSpc>
                <a:spcPct val="90000"/>
              </a:lnSpc>
            </a:pPr>
            <a:r>
              <a:rPr lang="hr-BA" sz="2400" dirty="0"/>
              <a:t>Situacije u kojima se promoviše ova vrsta nadarenosti naglašavaju korištenje i primjenu informacija (sadržaj) i vještina mišljenja (proces) na integrativni, induktivni i prema realnim problemima usmjeren način.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740180" y="1135224"/>
            <a:ext cx="10014505" cy="2592288"/>
          </a:xfrm>
        </p:spPr>
        <p:txBody>
          <a:bodyPr/>
          <a:lstStyle/>
          <a:p>
            <a:pPr eaLnBrk="1" hangingPunct="1"/>
            <a:r>
              <a:rPr lang="hr-BA" sz="2400" dirty="0"/>
              <a:t>Učenje putem otkrića, problemsko učenje.</a:t>
            </a:r>
          </a:p>
          <a:p>
            <a:pPr eaLnBrk="1" hangingPunct="1">
              <a:buFont typeface="Wingdings" pitchFamily="2" charset="2"/>
              <a:buNone/>
            </a:pPr>
            <a:endParaRPr lang="hr-BA" sz="2400" dirty="0"/>
          </a:p>
          <a:p>
            <a:pPr eaLnBrk="1" hangingPunct="1"/>
            <a:r>
              <a:rPr lang="hr-BA" sz="2400" dirty="0"/>
              <a:t>Lekcija iz povijesti: kao „stvarno nadareni“ prepoznati su pojedinci koji proizvode a ne oni koji samo konzumiraju znanje.</a:t>
            </a:r>
            <a:endParaRPr lang="en-US" sz="2400" dirty="0"/>
          </a:p>
          <a:p>
            <a:pPr eaLnBrk="1" hangingPunct="1"/>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TotalTime>
  <Words>4072</Words>
  <Application>Microsoft Office PowerPoint</Application>
  <PresentationFormat>Widescreen</PresentationFormat>
  <Paragraphs>446</Paragraphs>
  <Slides>43</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43</vt:i4>
      </vt:variant>
    </vt:vector>
  </HeadingPairs>
  <TitlesOfParts>
    <vt:vector size="51" baseType="lpstr">
      <vt:lpstr>Arial</vt:lpstr>
      <vt:lpstr>Calibri</vt:lpstr>
      <vt:lpstr>Calibri Light</vt:lpstr>
      <vt:lpstr>Cambria</vt:lpstr>
      <vt:lpstr>Times New Roman</vt:lpstr>
      <vt:lpstr>Wingdings</vt:lpstr>
      <vt:lpstr>Office Theme</vt:lpstr>
      <vt:lpstr>Custom Design</vt:lpstr>
      <vt:lpstr>PowerPoint Presentation</vt:lpstr>
      <vt:lpstr>Ko su nadareni učenici?</vt:lpstr>
      <vt:lpstr>Zašto su važni?</vt:lpstr>
      <vt:lpstr>PowerPoint Presentation</vt:lpstr>
      <vt:lpstr>TROPRSTENASTI MODEL JOSEPHA RENZULLIJA</vt:lpstr>
      <vt:lpstr>Školska nadarenost</vt:lpstr>
      <vt:lpstr>PowerPoint Presentation</vt:lpstr>
      <vt:lpstr>Kreativno-produktivna nadarenost</vt:lpstr>
      <vt:lpstr>PowerPoint Presentation</vt:lpstr>
      <vt:lpstr>Tri prstena nadarenosti</vt:lpstr>
      <vt:lpstr>Definiranje nadarenog ponašanja</vt:lpstr>
      <vt:lpstr>PowerPoint Presentation</vt:lpstr>
      <vt:lpstr>PowerPoint Presentation</vt:lpstr>
      <vt:lpstr>MODEL RAZVOJA NADARENOSTI Lubinski i Benbow (2000)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User</cp:lastModifiedBy>
  <cp:revision>22</cp:revision>
  <dcterms:created xsi:type="dcterms:W3CDTF">2022-08-09T12:58:26Z</dcterms:created>
  <dcterms:modified xsi:type="dcterms:W3CDTF">2024-04-26T18:45:35Z</dcterms:modified>
</cp:coreProperties>
</file>