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309" r:id="rId5"/>
    <p:sldId id="310" r:id="rId6"/>
    <p:sldId id="285" r:id="rId7"/>
    <p:sldId id="311" r:id="rId8"/>
    <p:sldId id="289" r:id="rId9"/>
    <p:sldId id="305" r:id="rId10"/>
    <p:sldId id="287" r:id="rId11"/>
    <p:sldId id="288" r:id="rId12"/>
    <p:sldId id="290" r:id="rId13"/>
    <p:sldId id="276" r:id="rId14"/>
    <p:sldId id="275" r:id="rId15"/>
    <p:sldId id="278" r:id="rId16"/>
    <p:sldId id="279" r:id="rId17"/>
    <p:sldId id="266" r:id="rId18"/>
    <p:sldId id="299" r:id="rId19"/>
    <p:sldId id="301" r:id="rId20"/>
    <p:sldId id="302" r:id="rId21"/>
    <p:sldId id="259" r:id="rId22"/>
    <p:sldId id="260" r:id="rId23"/>
    <p:sldId id="261" r:id="rId24"/>
    <p:sldId id="271" r:id="rId25"/>
    <p:sldId id="263" r:id="rId26"/>
    <p:sldId id="262" r:id="rId27"/>
    <p:sldId id="277" r:id="rId28"/>
    <p:sldId id="303" r:id="rId29"/>
    <p:sldId id="304" r:id="rId30"/>
    <p:sldId id="312" r:id="rId31"/>
    <p:sldId id="27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DEE133-C485-48F3-883B-23DD8974DF25}">
          <p14:sldIdLst>
            <p14:sldId id="256"/>
            <p14:sldId id="257"/>
            <p14:sldId id="281"/>
            <p14:sldId id="309"/>
            <p14:sldId id="310"/>
            <p14:sldId id="285"/>
            <p14:sldId id="311"/>
            <p14:sldId id="289"/>
            <p14:sldId id="305"/>
            <p14:sldId id="287"/>
            <p14:sldId id="288"/>
            <p14:sldId id="290"/>
          </p14:sldIdLst>
        </p14:section>
        <p14:section name="Untitled Section" id="{401D692B-D297-4E0C-BCA2-B7B876F83F11}">
          <p14:sldIdLst>
            <p14:sldId id="276"/>
            <p14:sldId id="275"/>
            <p14:sldId id="278"/>
            <p14:sldId id="279"/>
            <p14:sldId id="266"/>
            <p14:sldId id="299"/>
            <p14:sldId id="301"/>
            <p14:sldId id="302"/>
            <p14:sldId id="259"/>
            <p14:sldId id="260"/>
            <p14:sldId id="261"/>
            <p14:sldId id="271"/>
            <p14:sldId id="263"/>
            <p14:sldId id="262"/>
            <p14:sldId id="277"/>
            <p14:sldId id="303"/>
            <p14:sldId id="304"/>
            <p14:sldId id="31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C69BE-5825-410F-A70B-62EC3011839A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7B99C2FB-E170-4821-AD4C-909DED969E79}">
      <dgm:prSet phldrT="[Text]" custT="1"/>
      <dgm:spPr/>
      <dgm:t>
        <a:bodyPr/>
        <a:lstStyle/>
        <a:p>
          <a:r>
            <a:rPr lang="bs-Latn-BA" sz="2400" dirty="0">
              <a:solidFill>
                <a:srgbClr val="FFFF00"/>
              </a:solidFill>
            </a:rPr>
            <a:t>Brendiranje biblioteke</a:t>
          </a:r>
        </a:p>
      </dgm:t>
    </dgm:pt>
    <dgm:pt modelId="{080C225F-983D-41D7-B2BB-E908F5B61BD7}" type="parTrans" cxnId="{CB56E625-A0A7-4140-82B9-2BDC3F27022F}">
      <dgm:prSet/>
      <dgm:spPr/>
      <dgm:t>
        <a:bodyPr/>
        <a:lstStyle/>
        <a:p>
          <a:endParaRPr lang="bs-Latn-BA"/>
        </a:p>
      </dgm:t>
    </dgm:pt>
    <dgm:pt modelId="{62C50E61-978E-4EC2-995F-2858CCFA0E1D}" type="sibTrans" cxnId="{CB56E625-A0A7-4140-82B9-2BDC3F27022F}">
      <dgm:prSet/>
      <dgm:spPr/>
      <dgm:t>
        <a:bodyPr/>
        <a:lstStyle/>
        <a:p>
          <a:endParaRPr lang="bs-Latn-BA"/>
        </a:p>
      </dgm:t>
    </dgm:pt>
    <dgm:pt modelId="{77DA76DB-7F01-44FD-8537-3961ADB98B11}">
      <dgm:prSet phldrT="[Text]"/>
      <dgm:spPr/>
      <dgm:t>
        <a:bodyPr/>
        <a:lstStyle/>
        <a:p>
          <a:r>
            <a:rPr lang="bs-Latn-BA" dirty="0"/>
            <a:t>Kako zadovoljiti Google naraštaj</a:t>
          </a:r>
        </a:p>
      </dgm:t>
    </dgm:pt>
    <dgm:pt modelId="{B0B20C25-733C-4F58-B33E-0BB54EBFD388}" type="parTrans" cxnId="{6574E27C-044C-4714-95D7-E8A850D945CE}">
      <dgm:prSet/>
      <dgm:spPr/>
      <dgm:t>
        <a:bodyPr/>
        <a:lstStyle/>
        <a:p>
          <a:endParaRPr lang="bs-Latn-BA"/>
        </a:p>
      </dgm:t>
    </dgm:pt>
    <dgm:pt modelId="{AE800486-5085-404D-A30F-86CBA5A081A5}" type="sibTrans" cxnId="{6574E27C-044C-4714-95D7-E8A850D945CE}">
      <dgm:prSet/>
      <dgm:spPr/>
      <dgm:t>
        <a:bodyPr/>
        <a:lstStyle/>
        <a:p>
          <a:endParaRPr lang="bs-Latn-BA"/>
        </a:p>
      </dgm:t>
    </dgm:pt>
    <dgm:pt modelId="{23311D38-C842-4BE9-86EE-6A224AECFCD2}">
      <dgm:prSet phldrT="[Text]"/>
      <dgm:spPr/>
      <dgm:t>
        <a:bodyPr/>
        <a:lstStyle/>
        <a:p>
          <a:r>
            <a:rPr lang="bs-Latn-BA" dirty="0"/>
            <a:t>Kako privući nove korisnike</a:t>
          </a:r>
        </a:p>
      </dgm:t>
    </dgm:pt>
    <dgm:pt modelId="{52C0F259-11A3-4A78-9685-AA85E838D598}" type="parTrans" cxnId="{123EB67F-4E37-4074-A696-015FD1313035}">
      <dgm:prSet/>
      <dgm:spPr/>
      <dgm:t>
        <a:bodyPr/>
        <a:lstStyle/>
        <a:p>
          <a:endParaRPr lang="bs-Latn-BA"/>
        </a:p>
      </dgm:t>
    </dgm:pt>
    <dgm:pt modelId="{0B60FC11-AF5B-44DE-88D1-F943CD2D0401}" type="sibTrans" cxnId="{123EB67F-4E37-4074-A696-015FD1313035}">
      <dgm:prSet/>
      <dgm:spPr/>
      <dgm:t>
        <a:bodyPr/>
        <a:lstStyle/>
        <a:p>
          <a:endParaRPr lang="bs-Latn-BA"/>
        </a:p>
      </dgm:t>
    </dgm:pt>
    <dgm:pt modelId="{0E56AE75-7DA9-4622-AF9C-1C699DEB813D}">
      <dgm:prSet phldrT="[Text]"/>
      <dgm:spPr/>
      <dgm:t>
        <a:bodyPr/>
        <a:lstStyle/>
        <a:p>
          <a:r>
            <a:rPr lang="bs-Latn-BA" dirty="0"/>
            <a:t>Koje su vještine potrebne bibliotekarima</a:t>
          </a:r>
        </a:p>
      </dgm:t>
    </dgm:pt>
    <dgm:pt modelId="{CA07D413-2881-42F2-B170-38C2792B1DCD}" type="parTrans" cxnId="{BCD9140F-B359-4E74-817A-7C5E5636103A}">
      <dgm:prSet/>
      <dgm:spPr/>
      <dgm:t>
        <a:bodyPr/>
        <a:lstStyle/>
        <a:p>
          <a:endParaRPr lang="bs-Latn-BA"/>
        </a:p>
      </dgm:t>
    </dgm:pt>
    <dgm:pt modelId="{B4E0B4D2-AB8A-40F4-9540-D2E268B02AF7}" type="sibTrans" cxnId="{BCD9140F-B359-4E74-817A-7C5E5636103A}">
      <dgm:prSet/>
      <dgm:spPr/>
      <dgm:t>
        <a:bodyPr/>
        <a:lstStyle/>
        <a:p>
          <a:endParaRPr lang="bs-Latn-BA"/>
        </a:p>
      </dgm:t>
    </dgm:pt>
    <dgm:pt modelId="{D0661C7F-9E81-4EB5-AA58-4FAEC8175ECF}">
      <dgm:prSet phldrT="[Text]"/>
      <dgm:spPr/>
      <dgm:t>
        <a:bodyPr/>
        <a:lstStyle/>
        <a:p>
          <a:r>
            <a:rPr lang="bs-Latn-BA" dirty="0"/>
            <a:t>Koje su promjene u e-izdavaštvu</a:t>
          </a:r>
        </a:p>
      </dgm:t>
    </dgm:pt>
    <dgm:pt modelId="{61EE98A9-B815-4CC1-A203-73F9196806C9}" type="parTrans" cxnId="{78C0FED4-F022-417C-AAC3-3D47B3FE45FC}">
      <dgm:prSet/>
      <dgm:spPr/>
      <dgm:t>
        <a:bodyPr/>
        <a:lstStyle/>
        <a:p>
          <a:endParaRPr lang="bs-Latn-BA"/>
        </a:p>
      </dgm:t>
    </dgm:pt>
    <dgm:pt modelId="{66F0F419-2A34-4B6B-A5E4-716DC307C77B}" type="sibTrans" cxnId="{78C0FED4-F022-417C-AAC3-3D47B3FE45FC}">
      <dgm:prSet/>
      <dgm:spPr/>
      <dgm:t>
        <a:bodyPr/>
        <a:lstStyle/>
        <a:p>
          <a:endParaRPr lang="bs-Latn-BA"/>
        </a:p>
      </dgm:t>
    </dgm:pt>
    <dgm:pt modelId="{5AFE8862-A8F4-4849-BE52-3BED6453123D}">
      <dgm:prSet phldrT="[Text]"/>
      <dgm:spPr/>
    </dgm:pt>
    <dgm:pt modelId="{CE7264EB-33F4-4FE4-A265-15DE8F1730EC}" type="parTrans" cxnId="{A553834A-202F-4ADF-9F43-457A025A01EE}">
      <dgm:prSet/>
      <dgm:spPr/>
      <dgm:t>
        <a:bodyPr/>
        <a:lstStyle/>
        <a:p>
          <a:endParaRPr lang="bs-Latn-BA"/>
        </a:p>
      </dgm:t>
    </dgm:pt>
    <dgm:pt modelId="{45F088B5-56B4-491C-ADEA-59E851D96169}" type="sibTrans" cxnId="{A553834A-202F-4ADF-9F43-457A025A01EE}">
      <dgm:prSet/>
      <dgm:spPr/>
      <dgm:t>
        <a:bodyPr/>
        <a:lstStyle/>
        <a:p>
          <a:endParaRPr lang="bs-Latn-BA"/>
        </a:p>
      </dgm:t>
    </dgm:pt>
    <dgm:pt modelId="{30618151-F560-4731-993E-4CABBC1C1BDF}">
      <dgm:prSet phldrT="[Text]"/>
      <dgm:spPr/>
    </dgm:pt>
    <dgm:pt modelId="{190676BA-788E-4187-9571-CE67A02E810C}" type="parTrans" cxnId="{C1D91939-485C-4FEB-B98F-9831DD0C3BE1}">
      <dgm:prSet/>
      <dgm:spPr/>
      <dgm:t>
        <a:bodyPr/>
        <a:lstStyle/>
        <a:p>
          <a:endParaRPr lang="bs-Latn-BA"/>
        </a:p>
      </dgm:t>
    </dgm:pt>
    <dgm:pt modelId="{B6B769E9-88C5-4BFE-B86D-1956ED527D94}" type="sibTrans" cxnId="{C1D91939-485C-4FEB-B98F-9831DD0C3BE1}">
      <dgm:prSet/>
      <dgm:spPr/>
      <dgm:t>
        <a:bodyPr/>
        <a:lstStyle/>
        <a:p>
          <a:endParaRPr lang="bs-Latn-BA"/>
        </a:p>
      </dgm:t>
    </dgm:pt>
    <dgm:pt modelId="{13BBF024-A8C9-48C5-BBD0-09BD9B96F005}">
      <dgm:prSet phldrT="[Text]"/>
      <dgm:spPr/>
      <dgm:t>
        <a:bodyPr/>
        <a:lstStyle/>
        <a:p>
          <a:endParaRPr lang="bs-Latn-BA" dirty="0"/>
        </a:p>
      </dgm:t>
    </dgm:pt>
    <dgm:pt modelId="{547BDF03-98A7-49D9-A15E-322289C0A389}" type="parTrans" cxnId="{FA4ADE27-396F-4405-A175-EB856DFBB5EE}">
      <dgm:prSet/>
      <dgm:spPr/>
      <dgm:t>
        <a:bodyPr/>
        <a:lstStyle/>
        <a:p>
          <a:endParaRPr lang="bs-Latn-BA"/>
        </a:p>
      </dgm:t>
    </dgm:pt>
    <dgm:pt modelId="{8BF1247F-D5F0-4EA1-81D5-1F9E44660165}" type="sibTrans" cxnId="{FA4ADE27-396F-4405-A175-EB856DFBB5EE}">
      <dgm:prSet/>
      <dgm:spPr/>
      <dgm:t>
        <a:bodyPr/>
        <a:lstStyle/>
        <a:p>
          <a:endParaRPr lang="bs-Latn-BA"/>
        </a:p>
      </dgm:t>
    </dgm:pt>
    <dgm:pt modelId="{89D1806C-BB2E-45FA-935F-85131EBCEB6B}">
      <dgm:prSet phldrT="[Text]"/>
      <dgm:spPr/>
      <dgm:t>
        <a:bodyPr/>
        <a:lstStyle/>
        <a:p>
          <a:r>
            <a:rPr lang="bs-Latn-BA" dirty="0"/>
            <a:t> Kako stvoriti nove i inovativne proizvode </a:t>
          </a:r>
        </a:p>
      </dgm:t>
    </dgm:pt>
    <dgm:pt modelId="{9E4B5D50-E574-4DD8-96D6-DA7EE12571F1}" type="parTrans" cxnId="{EB812854-1AF7-437B-AD38-92D7F3CED05A}">
      <dgm:prSet/>
      <dgm:spPr/>
      <dgm:t>
        <a:bodyPr/>
        <a:lstStyle/>
        <a:p>
          <a:endParaRPr lang="bs-Latn-BA"/>
        </a:p>
      </dgm:t>
    </dgm:pt>
    <dgm:pt modelId="{E13FD301-AC4D-4059-96BF-09FEF306F1D0}" type="sibTrans" cxnId="{EB812854-1AF7-437B-AD38-92D7F3CED05A}">
      <dgm:prSet/>
      <dgm:spPr/>
      <dgm:t>
        <a:bodyPr/>
        <a:lstStyle/>
        <a:p>
          <a:endParaRPr lang="bs-Latn-BA"/>
        </a:p>
      </dgm:t>
    </dgm:pt>
    <dgm:pt modelId="{0F9E0FB1-1F25-44B8-8ABF-D37A5C624215}">
      <dgm:prSet phldrT="[Text]"/>
      <dgm:spPr/>
      <dgm:t>
        <a:bodyPr/>
        <a:lstStyle/>
        <a:p>
          <a:r>
            <a:rPr lang="bs-Latn-BA" dirty="0"/>
            <a:t>Na koji način omogućiti učenje, kade je sve više u online okruženju</a:t>
          </a:r>
        </a:p>
      </dgm:t>
    </dgm:pt>
    <dgm:pt modelId="{F8F4B5DF-E434-4EC0-AFD1-7BE367887632}" type="parTrans" cxnId="{C12A7066-C7F7-4D10-8E8E-075BED7128FC}">
      <dgm:prSet/>
      <dgm:spPr/>
      <dgm:t>
        <a:bodyPr/>
        <a:lstStyle/>
        <a:p>
          <a:endParaRPr lang="bs-Latn-BA"/>
        </a:p>
      </dgm:t>
    </dgm:pt>
    <dgm:pt modelId="{5CE06EB0-D10C-4BFE-8E60-B5177B0FD800}" type="sibTrans" cxnId="{C12A7066-C7F7-4D10-8E8E-075BED7128FC}">
      <dgm:prSet/>
      <dgm:spPr/>
      <dgm:t>
        <a:bodyPr/>
        <a:lstStyle/>
        <a:p>
          <a:endParaRPr lang="bs-Latn-BA"/>
        </a:p>
      </dgm:t>
    </dgm:pt>
    <dgm:pt modelId="{0C232A9C-0195-4FDF-BFC7-4F4D061B2B95}" type="pres">
      <dgm:prSet presAssocID="{A19C69BE-5825-410F-A70B-62EC3011839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38B592A-8D97-45B4-B676-DA9CA766B531}" type="pres">
      <dgm:prSet presAssocID="{7B99C2FB-E170-4821-AD4C-909DED969E79}" presName="Parent" presStyleLbl="node0" presStyleIdx="0" presStyleCnt="1">
        <dgm:presLayoutVars>
          <dgm:chMax val="6"/>
          <dgm:chPref val="6"/>
        </dgm:presLayoutVars>
      </dgm:prSet>
      <dgm:spPr/>
    </dgm:pt>
    <dgm:pt modelId="{841C3ABF-5AEA-4FC4-A48E-355990958D6C}" type="pres">
      <dgm:prSet presAssocID="{77DA76DB-7F01-44FD-8537-3961ADB98B11}" presName="Accent1" presStyleCnt="0"/>
      <dgm:spPr/>
    </dgm:pt>
    <dgm:pt modelId="{BB4F588F-022F-4985-B725-61FB32B0578C}" type="pres">
      <dgm:prSet presAssocID="{77DA76DB-7F01-44FD-8537-3961ADB98B11}" presName="Accent" presStyleLbl="bgShp" presStyleIdx="0" presStyleCnt="6"/>
      <dgm:spPr/>
    </dgm:pt>
    <dgm:pt modelId="{5B300572-46C9-4134-AF0E-32391A6282F7}" type="pres">
      <dgm:prSet presAssocID="{77DA76DB-7F01-44FD-8537-3961ADB98B1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7280D35-7852-4E08-B023-6D49168C40AF}" type="pres">
      <dgm:prSet presAssocID="{23311D38-C842-4BE9-86EE-6A224AECFCD2}" presName="Accent2" presStyleCnt="0"/>
      <dgm:spPr/>
    </dgm:pt>
    <dgm:pt modelId="{382B25C2-D8E6-43D9-A17B-9807D79BAFDD}" type="pres">
      <dgm:prSet presAssocID="{23311D38-C842-4BE9-86EE-6A224AECFCD2}" presName="Accent" presStyleLbl="bgShp" presStyleIdx="1" presStyleCnt="6" custLinFactNeighborX="31737" custLinFactNeighborY="-36833"/>
      <dgm:spPr/>
    </dgm:pt>
    <dgm:pt modelId="{BB88612D-E036-4C29-9044-93B84ABB9190}" type="pres">
      <dgm:prSet presAssocID="{23311D38-C842-4BE9-86EE-6A224AECFCD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5142E90-650A-41DF-8614-BCE5B9A8DF94}" type="pres">
      <dgm:prSet presAssocID="{0F9E0FB1-1F25-44B8-8ABF-D37A5C624215}" presName="Accent3" presStyleCnt="0"/>
      <dgm:spPr/>
    </dgm:pt>
    <dgm:pt modelId="{CE68D756-D893-4EB4-84B7-BD0B2EE44F1C}" type="pres">
      <dgm:prSet presAssocID="{0F9E0FB1-1F25-44B8-8ABF-D37A5C624215}" presName="Accent" presStyleLbl="bgShp" presStyleIdx="2" presStyleCnt="6"/>
      <dgm:spPr/>
    </dgm:pt>
    <dgm:pt modelId="{8160B533-0F09-4DF1-9FBD-45501711DF0E}" type="pres">
      <dgm:prSet presAssocID="{0F9E0FB1-1F25-44B8-8ABF-D37A5C62421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16F925C-52CC-4B86-A5DC-1586E28397D2}" type="pres">
      <dgm:prSet presAssocID="{0E56AE75-7DA9-4622-AF9C-1C699DEB813D}" presName="Accent4" presStyleCnt="0"/>
      <dgm:spPr/>
    </dgm:pt>
    <dgm:pt modelId="{CC3EB441-B2E3-4DF0-8A41-7D52D2D279B8}" type="pres">
      <dgm:prSet presAssocID="{0E56AE75-7DA9-4622-AF9C-1C699DEB813D}" presName="Accent" presStyleLbl="bgShp" presStyleIdx="3" presStyleCnt="6"/>
      <dgm:spPr/>
    </dgm:pt>
    <dgm:pt modelId="{B49B93A8-CB8F-4849-B1E4-1E60648F94DE}" type="pres">
      <dgm:prSet presAssocID="{0E56AE75-7DA9-4622-AF9C-1C699DEB813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AC8852C-3ACE-42DA-A880-22C80F86C711}" type="pres">
      <dgm:prSet presAssocID="{D0661C7F-9E81-4EB5-AA58-4FAEC8175ECF}" presName="Accent5" presStyleCnt="0"/>
      <dgm:spPr/>
    </dgm:pt>
    <dgm:pt modelId="{117079E4-922D-42C5-8435-72BDC4BA4471}" type="pres">
      <dgm:prSet presAssocID="{D0661C7F-9E81-4EB5-AA58-4FAEC8175ECF}" presName="Accent" presStyleLbl="bgShp" presStyleIdx="4" presStyleCnt="6"/>
      <dgm:spPr/>
    </dgm:pt>
    <dgm:pt modelId="{4782C742-5D2F-44B8-92FF-DD30008E90AC}" type="pres">
      <dgm:prSet presAssocID="{D0661C7F-9E81-4EB5-AA58-4FAEC8175EC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01A3B16-B9F9-413D-9415-FCBB40448092}" type="pres">
      <dgm:prSet presAssocID="{89D1806C-BB2E-45FA-935F-85131EBCEB6B}" presName="Accent6" presStyleCnt="0"/>
      <dgm:spPr/>
    </dgm:pt>
    <dgm:pt modelId="{4D7DD42D-8888-4688-896D-623E013B3C12}" type="pres">
      <dgm:prSet presAssocID="{89D1806C-BB2E-45FA-935F-85131EBCEB6B}" presName="Accent" presStyleLbl="bgShp" presStyleIdx="5" presStyleCnt="6"/>
      <dgm:spPr/>
    </dgm:pt>
    <dgm:pt modelId="{DF32AFDB-A89C-4A80-8F62-0761A10D4ADF}" type="pres">
      <dgm:prSet presAssocID="{89D1806C-BB2E-45FA-935F-85131EBCEB6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CD9140F-B359-4E74-817A-7C5E5636103A}" srcId="{7B99C2FB-E170-4821-AD4C-909DED969E79}" destId="{0E56AE75-7DA9-4622-AF9C-1C699DEB813D}" srcOrd="3" destOrd="0" parTransId="{CA07D413-2881-42F2-B170-38C2792B1DCD}" sibTransId="{B4E0B4D2-AB8A-40F4-9540-D2E268B02AF7}"/>
    <dgm:cxn modelId="{CB56E625-A0A7-4140-82B9-2BDC3F27022F}" srcId="{A19C69BE-5825-410F-A70B-62EC3011839A}" destId="{7B99C2FB-E170-4821-AD4C-909DED969E79}" srcOrd="0" destOrd="0" parTransId="{080C225F-983D-41D7-B2BB-E908F5B61BD7}" sibTransId="{62C50E61-978E-4EC2-995F-2858CCFA0E1D}"/>
    <dgm:cxn modelId="{FA4ADE27-396F-4405-A175-EB856DFBB5EE}" srcId="{A19C69BE-5825-410F-A70B-62EC3011839A}" destId="{13BBF024-A8C9-48C5-BBD0-09BD9B96F005}" srcOrd="1" destOrd="0" parTransId="{547BDF03-98A7-49D9-A15E-322289C0A389}" sibTransId="{8BF1247F-D5F0-4EA1-81D5-1F9E44660165}"/>
    <dgm:cxn modelId="{C3ECB136-1B9A-47F5-8508-FD54D96C505F}" type="presOf" srcId="{77DA76DB-7F01-44FD-8537-3961ADB98B11}" destId="{5B300572-46C9-4134-AF0E-32391A6282F7}" srcOrd="0" destOrd="0" presId="urn:microsoft.com/office/officeart/2011/layout/HexagonRadial"/>
    <dgm:cxn modelId="{C1D91939-485C-4FEB-B98F-9831DD0C3BE1}" srcId="{7B99C2FB-E170-4821-AD4C-909DED969E79}" destId="{30618151-F560-4731-993E-4CABBC1C1BDF}" srcOrd="7" destOrd="0" parTransId="{190676BA-788E-4187-9571-CE67A02E810C}" sibTransId="{B6B769E9-88C5-4BFE-B86D-1956ED527D94}"/>
    <dgm:cxn modelId="{051AF641-43DE-4FFE-B5C5-3E2BFAC29AE3}" type="presOf" srcId="{7B99C2FB-E170-4821-AD4C-909DED969E79}" destId="{638B592A-8D97-45B4-B676-DA9CA766B531}" srcOrd="0" destOrd="0" presId="urn:microsoft.com/office/officeart/2011/layout/HexagonRadial"/>
    <dgm:cxn modelId="{C12A7066-C7F7-4D10-8E8E-075BED7128FC}" srcId="{7B99C2FB-E170-4821-AD4C-909DED969E79}" destId="{0F9E0FB1-1F25-44B8-8ABF-D37A5C624215}" srcOrd="2" destOrd="0" parTransId="{F8F4B5DF-E434-4EC0-AFD1-7BE367887632}" sibTransId="{5CE06EB0-D10C-4BFE-8E60-B5177B0FD800}"/>
    <dgm:cxn modelId="{A553834A-202F-4ADF-9F43-457A025A01EE}" srcId="{7B99C2FB-E170-4821-AD4C-909DED969E79}" destId="{5AFE8862-A8F4-4849-BE52-3BED6453123D}" srcOrd="6" destOrd="0" parTransId="{CE7264EB-33F4-4FE4-A265-15DE8F1730EC}" sibTransId="{45F088B5-56B4-491C-ADEA-59E851D96169}"/>
    <dgm:cxn modelId="{EB812854-1AF7-437B-AD38-92D7F3CED05A}" srcId="{7B99C2FB-E170-4821-AD4C-909DED969E79}" destId="{89D1806C-BB2E-45FA-935F-85131EBCEB6B}" srcOrd="5" destOrd="0" parTransId="{9E4B5D50-E574-4DD8-96D6-DA7EE12571F1}" sibTransId="{E13FD301-AC4D-4059-96BF-09FEF306F1D0}"/>
    <dgm:cxn modelId="{3A32C37C-0E9C-454F-8D49-696A7D38E25E}" type="presOf" srcId="{D0661C7F-9E81-4EB5-AA58-4FAEC8175ECF}" destId="{4782C742-5D2F-44B8-92FF-DD30008E90AC}" srcOrd="0" destOrd="0" presId="urn:microsoft.com/office/officeart/2011/layout/HexagonRadial"/>
    <dgm:cxn modelId="{6574E27C-044C-4714-95D7-E8A850D945CE}" srcId="{7B99C2FB-E170-4821-AD4C-909DED969E79}" destId="{77DA76DB-7F01-44FD-8537-3961ADB98B11}" srcOrd="0" destOrd="0" parTransId="{B0B20C25-733C-4F58-B33E-0BB54EBFD388}" sibTransId="{AE800486-5085-404D-A30F-86CBA5A081A5}"/>
    <dgm:cxn modelId="{123EB67F-4E37-4074-A696-015FD1313035}" srcId="{7B99C2FB-E170-4821-AD4C-909DED969E79}" destId="{23311D38-C842-4BE9-86EE-6A224AECFCD2}" srcOrd="1" destOrd="0" parTransId="{52C0F259-11A3-4A78-9685-AA85E838D598}" sibTransId="{0B60FC11-AF5B-44DE-88D1-F943CD2D0401}"/>
    <dgm:cxn modelId="{0AC3DD8C-D1DC-4312-8287-D4F8AFC87F5E}" type="presOf" srcId="{0E56AE75-7DA9-4622-AF9C-1C699DEB813D}" destId="{B49B93A8-CB8F-4849-B1E4-1E60648F94DE}" srcOrd="0" destOrd="0" presId="urn:microsoft.com/office/officeart/2011/layout/HexagonRadial"/>
    <dgm:cxn modelId="{1CC14BA0-2F3A-4301-B6B0-47435F6E2919}" type="presOf" srcId="{0F9E0FB1-1F25-44B8-8ABF-D37A5C624215}" destId="{8160B533-0F09-4DF1-9FBD-45501711DF0E}" srcOrd="0" destOrd="0" presId="urn:microsoft.com/office/officeart/2011/layout/HexagonRadial"/>
    <dgm:cxn modelId="{A7DD50A6-8BE4-4B3E-979C-C072F62113CE}" type="presOf" srcId="{A19C69BE-5825-410F-A70B-62EC3011839A}" destId="{0C232A9C-0195-4FDF-BFC7-4F4D061B2B95}" srcOrd="0" destOrd="0" presId="urn:microsoft.com/office/officeart/2011/layout/HexagonRadial"/>
    <dgm:cxn modelId="{78C0FED4-F022-417C-AAC3-3D47B3FE45FC}" srcId="{7B99C2FB-E170-4821-AD4C-909DED969E79}" destId="{D0661C7F-9E81-4EB5-AA58-4FAEC8175ECF}" srcOrd="4" destOrd="0" parTransId="{61EE98A9-B815-4CC1-A203-73F9196806C9}" sibTransId="{66F0F419-2A34-4B6B-A5E4-716DC307C77B}"/>
    <dgm:cxn modelId="{2375E7DE-1E5D-45B9-B5E1-431DE2C19334}" type="presOf" srcId="{23311D38-C842-4BE9-86EE-6A224AECFCD2}" destId="{BB88612D-E036-4C29-9044-93B84ABB9190}" srcOrd="0" destOrd="0" presId="urn:microsoft.com/office/officeart/2011/layout/HexagonRadial"/>
    <dgm:cxn modelId="{314C33E3-5993-4B20-99CC-8B91F8A7B4BD}" type="presOf" srcId="{89D1806C-BB2E-45FA-935F-85131EBCEB6B}" destId="{DF32AFDB-A89C-4A80-8F62-0761A10D4ADF}" srcOrd="0" destOrd="0" presId="urn:microsoft.com/office/officeart/2011/layout/HexagonRadial"/>
    <dgm:cxn modelId="{C122A768-3367-4B54-8AA2-4A45B842AB98}" type="presParOf" srcId="{0C232A9C-0195-4FDF-BFC7-4F4D061B2B95}" destId="{638B592A-8D97-45B4-B676-DA9CA766B531}" srcOrd="0" destOrd="0" presId="urn:microsoft.com/office/officeart/2011/layout/HexagonRadial"/>
    <dgm:cxn modelId="{5926770E-78D5-4315-A375-AA6407AE69FD}" type="presParOf" srcId="{0C232A9C-0195-4FDF-BFC7-4F4D061B2B95}" destId="{841C3ABF-5AEA-4FC4-A48E-355990958D6C}" srcOrd="1" destOrd="0" presId="urn:microsoft.com/office/officeart/2011/layout/HexagonRadial"/>
    <dgm:cxn modelId="{DD860B3E-B2F0-4F0D-B507-8AE7935A80A8}" type="presParOf" srcId="{841C3ABF-5AEA-4FC4-A48E-355990958D6C}" destId="{BB4F588F-022F-4985-B725-61FB32B0578C}" srcOrd="0" destOrd="0" presId="urn:microsoft.com/office/officeart/2011/layout/HexagonRadial"/>
    <dgm:cxn modelId="{80274D32-9202-4F97-AD2A-9BB3D483D68C}" type="presParOf" srcId="{0C232A9C-0195-4FDF-BFC7-4F4D061B2B95}" destId="{5B300572-46C9-4134-AF0E-32391A6282F7}" srcOrd="2" destOrd="0" presId="urn:microsoft.com/office/officeart/2011/layout/HexagonRadial"/>
    <dgm:cxn modelId="{BA23CE5F-625D-480C-8163-7A3B94A7D2FF}" type="presParOf" srcId="{0C232A9C-0195-4FDF-BFC7-4F4D061B2B95}" destId="{47280D35-7852-4E08-B023-6D49168C40AF}" srcOrd="3" destOrd="0" presId="urn:microsoft.com/office/officeart/2011/layout/HexagonRadial"/>
    <dgm:cxn modelId="{B9D0FCC5-77C2-47D2-A121-BA2AE19B6CAC}" type="presParOf" srcId="{47280D35-7852-4E08-B023-6D49168C40AF}" destId="{382B25C2-D8E6-43D9-A17B-9807D79BAFDD}" srcOrd="0" destOrd="0" presId="urn:microsoft.com/office/officeart/2011/layout/HexagonRadial"/>
    <dgm:cxn modelId="{06652EAC-1A67-4710-8087-D51A11750C50}" type="presParOf" srcId="{0C232A9C-0195-4FDF-BFC7-4F4D061B2B95}" destId="{BB88612D-E036-4C29-9044-93B84ABB9190}" srcOrd="4" destOrd="0" presId="urn:microsoft.com/office/officeart/2011/layout/HexagonRadial"/>
    <dgm:cxn modelId="{0F4D61F4-9772-4CEB-B76B-79815FDF59A0}" type="presParOf" srcId="{0C232A9C-0195-4FDF-BFC7-4F4D061B2B95}" destId="{05142E90-650A-41DF-8614-BCE5B9A8DF94}" srcOrd="5" destOrd="0" presId="urn:microsoft.com/office/officeart/2011/layout/HexagonRadial"/>
    <dgm:cxn modelId="{A5DF205A-8531-4E01-B2C6-B26B1C71B058}" type="presParOf" srcId="{05142E90-650A-41DF-8614-BCE5B9A8DF94}" destId="{CE68D756-D893-4EB4-84B7-BD0B2EE44F1C}" srcOrd="0" destOrd="0" presId="urn:microsoft.com/office/officeart/2011/layout/HexagonRadial"/>
    <dgm:cxn modelId="{362CAC75-0837-496C-AA4A-F17D7657CD44}" type="presParOf" srcId="{0C232A9C-0195-4FDF-BFC7-4F4D061B2B95}" destId="{8160B533-0F09-4DF1-9FBD-45501711DF0E}" srcOrd="6" destOrd="0" presId="urn:microsoft.com/office/officeart/2011/layout/HexagonRadial"/>
    <dgm:cxn modelId="{96669741-B08E-4C92-A847-B43F650E02A1}" type="presParOf" srcId="{0C232A9C-0195-4FDF-BFC7-4F4D061B2B95}" destId="{416F925C-52CC-4B86-A5DC-1586E28397D2}" srcOrd="7" destOrd="0" presId="urn:microsoft.com/office/officeart/2011/layout/HexagonRadial"/>
    <dgm:cxn modelId="{C218B995-250C-4D1A-817D-5AD94A781C69}" type="presParOf" srcId="{416F925C-52CC-4B86-A5DC-1586E28397D2}" destId="{CC3EB441-B2E3-4DF0-8A41-7D52D2D279B8}" srcOrd="0" destOrd="0" presId="urn:microsoft.com/office/officeart/2011/layout/HexagonRadial"/>
    <dgm:cxn modelId="{0130AD6F-7EEB-4605-852D-309B84575217}" type="presParOf" srcId="{0C232A9C-0195-4FDF-BFC7-4F4D061B2B95}" destId="{B49B93A8-CB8F-4849-B1E4-1E60648F94DE}" srcOrd="8" destOrd="0" presId="urn:microsoft.com/office/officeart/2011/layout/HexagonRadial"/>
    <dgm:cxn modelId="{81A6DAFE-13CB-422F-B59F-EA4CA89C12D8}" type="presParOf" srcId="{0C232A9C-0195-4FDF-BFC7-4F4D061B2B95}" destId="{4AC8852C-3ACE-42DA-A880-22C80F86C711}" srcOrd="9" destOrd="0" presId="urn:microsoft.com/office/officeart/2011/layout/HexagonRadial"/>
    <dgm:cxn modelId="{A01847B6-E46B-4479-A0CA-9E4B2003B898}" type="presParOf" srcId="{4AC8852C-3ACE-42DA-A880-22C80F86C711}" destId="{117079E4-922D-42C5-8435-72BDC4BA4471}" srcOrd="0" destOrd="0" presId="urn:microsoft.com/office/officeart/2011/layout/HexagonRadial"/>
    <dgm:cxn modelId="{78CF6FF5-28D1-445E-AABE-9174FB446009}" type="presParOf" srcId="{0C232A9C-0195-4FDF-BFC7-4F4D061B2B95}" destId="{4782C742-5D2F-44B8-92FF-DD30008E90AC}" srcOrd="10" destOrd="0" presId="urn:microsoft.com/office/officeart/2011/layout/HexagonRadial"/>
    <dgm:cxn modelId="{7C717CC5-B623-4358-9B0D-C766070D3E8B}" type="presParOf" srcId="{0C232A9C-0195-4FDF-BFC7-4F4D061B2B95}" destId="{301A3B16-B9F9-413D-9415-FCBB40448092}" srcOrd="11" destOrd="0" presId="urn:microsoft.com/office/officeart/2011/layout/HexagonRadial"/>
    <dgm:cxn modelId="{78A0676D-784D-4086-ADD6-9043AEC4543F}" type="presParOf" srcId="{301A3B16-B9F9-413D-9415-FCBB40448092}" destId="{4D7DD42D-8888-4688-896D-623E013B3C12}" srcOrd="0" destOrd="0" presId="urn:microsoft.com/office/officeart/2011/layout/HexagonRadial"/>
    <dgm:cxn modelId="{F307FFC2-E1E2-4E70-85CA-44DF5DC115FA}" type="presParOf" srcId="{0C232A9C-0195-4FDF-BFC7-4F4D061B2B95}" destId="{DF32AFDB-A89C-4A80-8F62-0761A10D4AD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B592A-8D97-45B4-B676-DA9CA766B531}">
      <dsp:nvSpPr>
        <dsp:cNvPr id="0" name=""/>
        <dsp:cNvSpPr/>
      </dsp:nvSpPr>
      <dsp:spPr>
        <a:xfrm>
          <a:off x="4128321" y="1968407"/>
          <a:ext cx="2501931" cy="216427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400" kern="1200" dirty="0">
              <a:solidFill>
                <a:srgbClr val="FFFF00"/>
              </a:solidFill>
            </a:rPr>
            <a:t>Brendiranje biblioteke</a:t>
          </a:r>
        </a:p>
      </dsp:txBody>
      <dsp:txXfrm>
        <a:off x="4542926" y="2327057"/>
        <a:ext cx="1672721" cy="1446971"/>
      </dsp:txXfrm>
    </dsp:sp>
    <dsp:sp modelId="{382B25C2-D8E6-43D9-A17B-9807D79BAFDD}">
      <dsp:nvSpPr>
        <dsp:cNvPr id="0" name=""/>
        <dsp:cNvSpPr/>
      </dsp:nvSpPr>
      <dsp:spPr>
        <a:xfrm>
          <a:off x="5994599" y="633365"/>
          <a:ext cx="943971" cy="8133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00572-46C9-4134-AF0E-32391A6282F7}">
      <dsp:nvSpPr>
        <dsp:cNvPr id="0" name=""/>
        <dsp:cNvSpPr/>
      </dsp:nvSpPr>
      <dsp:spPr>
        <a:xfrm>
          <a:off x="4358785" y="0"/>
          <a:ext cx="2050314" cy="17737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500" kern="1200" dirty="0"/>
            <a:t>Kako zadovoljiti Google naraštaj</a:t>
          </a:r>
        </a:p>
      </dsp:txBody>
      <dsp:txXfrm>
        <a:off x="4698566" y="293950"/>
        <a:ext cx="1370752" cy="1185863"/>
      </dsp:txXfrm>
    </dsp:sp>
    <dsp:sp modelId="{CE68D756-D893-4EB4-84B7-BD0B2EE44F1C}">
      <dsp:nvSpPr>
        <dsp:cNvPr id="0" name=""/>
        <dsp:cNvSpPr/>
      </dsp:nvSpPr>
      <dsp:spPr>
        <a:xfrm>
          <a:off x="6796698" y="2453491"/>
          <a:ext cx="943971" cy="8133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8612D-E036-4C29-9044-93B84ABB9190}">
      <dsp:nvSpPr>
        <dsp:cNvPr id="0" name=""/>
        <dsp:cNvSpPr/>
      </dsp:nvSpPr>
      <dsp:spPr>
        <a:xfrm>
          <a:off x="6239162" y="1090983"/>
          <a:ext cx="2050314" cy="17737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500" kern="1200" dirty="0"/>
            <a:t>Kako privući nove korisnike</a:t>
          </a:r>
        </a:p>
      </dsp:txBody>
      <dsp:txXfrm>
        <a:off x="6578943" y="1384933"/>
        <a:ext cx="1370752" cy="1185863"/>
      </dsp:txXfrm>
    </dsp:sp>
    <dsp:sp modelId="{CC3EB441-B2E3-4DF0-8A41-7D52D2D279B8}">
      <dsp:nvSpPr>
        <dsp:cNvPr id="0" name=""/>
        <dsp:cNvSpPr/>
      </dsp:nvSpPr>
      <dsp:spPr>
        <a:xfrm>
          <a:off x="6031395" y="4169899"/>
          <a:ext cx="943971" cy="8133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0B533-0F09-4DF1-9FBD-45501711DF0E}">
      <dsp:nvSpPr>
        <dsp:cNvPr id="0" name=""/>
        <dsp:cNvSpPr/>
      </dsp:nvSpPr>
      <dsp:spPr>
        <a:xfrm>
          <a:off x="6239162" y="3235729"/>
          <a:ext cx="2050314" cy="17737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500" kern="1200" dirty="0"/>
            <a:t>Na koji način omogućiti učenje, kade je sve više u online okruženju</a:t>
          </a:r>
        </a:p>
      </dsp:txBody>
      <dsp:txXfrm>
        <a:off x="6578943" y="3529679"/>
        <a:ext cx="1370752" cy="1185863"/>
      </dsp:txXfrm>
    </dsp:sp>
    <dsp:sp modelId="{117079E4-922D-42C5-8435-72BDC4BA4471}">
      <dsp:nvSpPr>
        <dsp:cNvPr id="0" name=""/>
        <dsp:cNvSpPr/>
      </dsp:nvSpPr>
      <dsp:spPr>
        <a:xfrm>
          <a:off x="4132977" y="4348068"/>
          <a:ext cx="943971" cy="8133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B93A8-CB8F-4849-B1E4-1E60648F94DE}">
      <dsp:nvSpPr>
        <dsp:cNvPr id="0" name=""/>
        <dsp:cNvSpPr/>
      </dsp:nvSpPr>
      <dsp:spPr>
        <a:xfrm>
          <a:off x="4358785" y="4327932"/>
          <a:ext cx="2050314" cy="17737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500" kern="1200" dirty="0"/>
            <a:t>Koje su vještine potrebne bibliotekarima</a:t>
          </a:r>
        </a:p>
      </dsp:txBody>
      <dsp:txXfrm>
        <a:off x="4698566" y="4621882"/>
        <a:ext cx="1370752" cy="1185863"/>
      </dsp:txXfrm>
    </dsp:sp>
    <dsp:sp modelId="{4D7DD42D-8888-4688-896D-623E013B3C12}">
      <dsp:nvSpPr>
        <dsp:cNvPr id="0" name=""/>
        <dsp:cNvSpPr/>
      </dsp:nvSpPr>
      <dsp:spPr>
        <a:xfrm>
          <a:off x="3013248" y="2828136"/>
          <a:ext cx="943971" cy="8133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2C742-5D2F-44B8-92FF-DD30008E90AC}">
      <dsp:nvSpPr>
        <dsp:cNvPr id="0" name=""/>
        <dsp:cNvSpPr/>
      </dsp:nvSpPr>
      <dsp:spPr>
        <a:xfrm>
          <a:off x="2469679" y="3236949"/>
          <a:ext cx="2050314" cy="17737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500" kern="1200" dirty="0"/>
            <a:t>Koje su promjene u e-izdavaštvu</a:t>
          </a:r>
        </a:p>
      </dsp:txBody>
      <dsp:txXfrm>
        <a:off x="2809460" y="3530899"/>
        <a:ext cx="1370752" cy="1185863"/>
      </dsp:txXfrm>
    </dsp:sp>
    <dsp:sp modelId="{DF32AFDB-A89C-4A80-8F62-0761A10D4ADF}">
      <dsp:nvSpPr>
        <dsp:cNvPr id="0" name=""/>
        <dsp:cNvSpPr/>
      </dsp:nvSpPr>
      <dsp:spPr>
        <a:xfrm>
          <a:off x="2469679" y="1088542"/>
          <a:ext cx="2050314" cy="17737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500" kern="1200" dirty="0"/>
            <a:t> Kako stvoriti nove i inovativne proizvode </a:t>
          </a:r>
        </a:p>
      </dsp:txBody>
      <dsp:txXfrm>
        <a:off x="2809460" y="1382492"/>
        <a:ext cx="1370752" cy="1185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ED79-F847-4146-9868-B8A6A840D5FA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14E-2CA4-4B34-AB9C-69EFBC6F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ED79-F847-4146-9868-B8A6A840D5FA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14E-2CA4-4B34-AB9C-69EFBC6F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0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ED79-F847-4146-9868-B8A6A840D5FA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14E-2CA4-4B34-AB9C-69EFBC6F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1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ED79-F847-4146-9868-B8A6A840D5FA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14E-2CA4-4B34-AB9C-69EFBC6F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3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ED79-F847-4146-9868-B8A6A840D5FA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14E-2CA4-4B34-AB9C-69EFBC6F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7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ED79-F847-4146-9868-B8A6A840D5FA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14E-2CA4-4B34-AB9C-69EFBC6F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6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ED79-F847-4146-9868-B8A6A840D5FA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14E-2CA4-4B34-AB9C-69EFBC6F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0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ED79-F847-4146-9868-B8A6A840D5FA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14E-2CA4-4B34-AB9C-69EFBC6F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6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ED79-F847-4146-9868-B8A6A840D5FA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14E-2CA4-4B34-AB9C-69EFBC6F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ED79-F847-4146-9868-B8A6A840D5FA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14E-2CA4-4B34-AB9C-69EFBC6F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ED79-F847-4146-9868-B8A6A840D5FA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14E-2CA4-4B34-AB9C-69EFBC6F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1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5ED79-F847-4146-9868-B8A6A840D5FA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7514E-2CA4-4B34-AB9C-69EFBC6F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5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portal.hr/tehno/clanak/milenijalci-bi-radije-da-ih-njeguju-roboti-nego-vlastita-djeca-20170707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Korisnik\Downloads\vbh_55_2_lescic%20(1).pdf" TargetMode="External"/><Relationship Id="rId3" Type="http://schemas.openxmlformats.org/officeDocument/2006/relationships/hyperlink" Target="https://ebooks.ff.unsa.ba/index.php/ebooks_ffunsa/catalog/view/40/38/156" TargetMode="External"/><Relationship Id="rId7" Type="http://schemas.openxmlformats.org/officeDocument/2006/relationships/hyperlink" Target="https://www.librarygirl.net/post/5-things-every-school-library-website-should-have" TargetMode="External"/><Relationship Id="rId2" Type="http://schemas.openxmlformats.org/officeDocument/2006/relationships/hyperlink" Target="http://stephenslighthouse.com/files/20090914_SL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fla.org/files/assets/school-libraries-resource-centers/publications/ifla-school-library-guidelines.pdf" TargetMode="External"/><Relationship Id="rId5" Type="http://schemas.openxmlformats.org/officeDocument/2006/relationships/hyperlink" Target="http://www.goethe.de/ins/hr/hr/zag/kul/mag/dbz/4313941.html" TargetMode="External"/><Relationship Id="rId4" Type="http://schemas.openxmlformats.org/officeDocument/2006/relationships/hyperlink" Target="http://www.innovativeonline.info/pdf/vol1..../The%20K-12_Cybrary_at_Work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bs-Latn-BA" b="1" dirty="0"/>
            </a:br>
            <a:br>
              <a:rPr lang="bs-Latn-BA" b="1" dirty="0"/>
            </a:br>
            <a:br>
              <a:rPr lang="bs-Latn-BA" b="1" dirty="0"/>
            </a:br>
            <a:r>
              <a:rPr lang="bs-Latn-BA" b="1" dirty="0"/>
              <a:t>Web stranice školskih biblioteka </a:t>
            </a:r>
            <a:br>
              <a:rPr lang="en-US" sz="5300" dirty="0"/>
            </a:b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   Dr. sc. Senada Dizdar, redovni profesor</a:t>
            </a:r>
          </a:p>
          <a:p>
            <a:r>
              <a:rPr lang="hr-HR" dirty="0"/>
              <a:t>Univerzitet u Sarajevu-Filozofski fakultet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5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29AE-3FDE-3417-A21A-9AAB73FE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Školske biblioteke kao podrška nastavnom procesu </a:t>
            </a:r>
            <a:br>
              <a:rPr lang="bs-Latn-B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D0D1D-A4C5-15A4-6062-A3F1EA383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Edukacijski konstruktivizama (proces učenja se odvija temeljem osobne konstrukcije i rekonstrukcije znanja koja nastaje kao rezultat učeničkih interakcija sa svijetom u određenom sociokulturnom kontekstu uz dinamičko posredovanje njihovih prethodnih znanja)</a:t>
            </a:r>
            <a:endParaRPr lang="bs-Latn-BA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Prva prilagodba 60-godine (promjena medija)</a:t>
            </a:r>
            <a:endParaRPr lang="bs-Latn-BA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Druga prilagodba 80-godine (npredak kompjuterskih mreža) biblioteka prerasta od mjesta u kome svi dolaze u prostor „središnjih mreža”.</a:t>
            </a:r>
            <a:endParaRPr lang="bs-Latn-BA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Nova biblioteka je istovremeno centralizirana i decentralizirana</a:t>
            </a: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s-Latn-BA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Biblioteka bez zidova (virtualna zajednica učenja) sa uslugama 24/7 koja je i arhiv digitalnih materijala. </a:t>
            </a:r>
            <a:endParaRPr lang="bs-Latn-BA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straživanja o školskim bibliotekama potvrđuju da jak utjecaj na učeničke uspjehe imaju programi školskih biblioteka koje osmišljavaju i provode kvalificirani školski bibliotekari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s-Latn-B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BF9A-FC1E-2385-B60A-C5174EC0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bs-Latn-B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bs-Latn-B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Mrežne stranice biblioteka </a:t>
            </a:r>
            <a:br>
              <a:rPr lang="bs-Latn-B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bs-Latn-B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D4117-8A59-8675-748D-796D042AE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Mrežne stranice biblioteka su virtualan način predstavljanja biblioteka korištenjem mrežnih tehnologija koji omogućuju bibliotekarima nove strategije ostvarivanja njihovog poslanja </a:t>
            </a:r>
          </a:p>
          <a:p>
            <a:pPr algn="just"/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Prve mrežne stranice školskih biblioteka pojavile su se u razvijenim zemljama već 1994. godine. </a:t>
            </a:r>
            <a:endParaRPr lang="bs-Latn-B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Uviđajući prednosti koje donosi web u razdoblju od 1995. do 1996. u svijetu broj mrežnih stranica se povećavao se velikom brzinom.</a:t>
            </a:r>
            <a:endParaRPr lang="bs-Latn-B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0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azvojem web 2.0 otvorila se mogućnost svim korisnicima interneta, a time i školskim bibliotekarima da počnu stvarati interaktivne mrežne stranice. </a:t>
            </a:r>
          </a:p>
          <a:p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Školski bibliotekari brzo su se uključili u nove trendove u komunikacijskoj tehnologiji i počeli istraživati mogućnosti uključivanja korisnika školskih biblioteka  u korištenje i kreiranje digitalnih i dinamičkih sadržaja na mreži koji će poticati učenje i poučavanje te stjecanje znanja u saradnji s ostalim sudionicima odgojno-obrazovnih procesa.</a:t>
            </a:r>
            <a:endParaRPr lang="bs-Latn-B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22133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DED7-A42C-0817-3C96-60AAA018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Svrha izrade mrežne stranice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3FF9A-DA42-D984-FB8E-C0CB55B07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 izradu i mrežne stranice najvažnije odrediti njezinu </a:t>
            </a:r>
            <a:r>
              <a:rPr lang="hr-HR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svrhu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(S</a:t>
            </a:r>
            <a:r>
              <a:rPr lang="hr-HR" sz="2000" kern="0" dirty="0">
                <a:effectLst/>
                <a:ea typeface="Calibri" panose="020F0502020204030204" pitchFamily="34" charset="0"/>
              </a:rPr>
              <a:t>vrha naći ćemo u IFLA-inim i UNESCO-ovim Smjernicama za školske knjižnice kojima se definiranju zadaće školskih biblioteke)</a:t>
            </a:r>
            <a:endParaRPr lang="hr-H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ažna </a:t>
            </a:r>
            <a:r>
              <a:rPr lang="hr-HR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lokacija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ili gdje pronaći učenike, učitelje i stručne saradnike koji imaju potrebna znanja i gdje će kreatori stranice pronaći odgovarajuće izvore za sadržaj. </a:t>
            </a:r>
          </a:p>
          <a:p>
            <a:pPr marL="0" indent="0">
              <a:buNone/>
            </a:pPr>
            <a:r>
              <a:rPr lang="hr-HR" sz="2000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ažna je </a:t>
            </a:r>
            <a:r>
              <a:rPr lang="hr-HR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uporaba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mrežne stranice, ima li jasnu i logičku </a:t>
            </a:r>
            <a:r>
              <a:rPr lang="hr-HR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strukturu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za lagano korištenje (</a:t>
            </a:r>
            <a:r>
              <a:rPr lang="hr-HR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r-HR" sz="2000" kern="0" dirty="0">
                <a:effectLst/>
                <a:ea typeface="Calibri" panose="020F0502020204030204" pitchFamily="34" charset="0"/>
              </a:rPr>
              <a:t>ako bi uporaba informacija bila što jednostavnija, mrežna stranica mora imati jednostavnu, jasnu i logičnu strukturu)</a:t>
            </a:r>
            <a:endParaRPr lang="hr-H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amoevaluacija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tko će i kako ažurirati i nadzirati stranicu. </a:t>
            </a:r>
            <a:endParaRPr lang="bs-Latn-B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68738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3454E2-915C-F72F-D754-7DD144434181}"/>
              </a:ext>
            </a:extLst>
          </p:cNvPr>
          <p:cNvSpPr txBox="1"/>
          <p:nvPr/>
        </p:nvSpPr>
        <p:spPr>
          <a:xfrm>
            <a:off x="85459" y="3119215"/>
            <a:ext cx="1316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Web stranica biblioteke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144B1-FBFF-C183-D883-4438F4332732}"/>
              </a:ext>
            </a:extLst>
          </p:cNvPr>
          <p:cNvSpPr/>
          <p:nvPr/>
        </p:nvSpPr>
        <p:spPr>
          <a:xfrm>
            <a:off x="1683521" y="174040"/>
            <a:ext cx="2640651" cy="6807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/>
              <a:t>1. Osnovni podatci o biblioteci</a:t>
            </a:r>
            <a:endParaRPr lang="bs-Latn-B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24CCF-1946-58A8-488D-4625E3919D40}"/>
              </a:ext>
            </a:extLst>
          </p:cNvPr>
          <p:cNvSpPr/>
          <p:nvPr/>
        </p:nvSpPr>
        <p:spPr>
          <a:xfrm>
            <a:off x="1683519" y="1247519"/>
            <a:ext cx="2640646" cy="4610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/>
              <a:t>2. Podatci o autorstvu</a:t>
            </a:r>
            <a:endParaRPr lang="bs-Latn-B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85B977-D560-6A5F-BC81-683011806C12}"/>
              </a:ext>
            </a:extLst>
          </p:cNvPr>
          <p:cNvSpPr/>
          <p:nvPr/>
        </p:nvSpPr>
        <p:spPr>
          <a:xfrm>
            <a:off x="1683525" y="2215404"/>
            <a:ext cx="2640646" cy="4700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dirty="0"/>
              <a:t>3. Tradicionalne usluge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CA2CF9-39D3-6D84-783C-F4D36EB1BA47}"/>
              </a:ext>
            </a:extLst>
          </p:cNvPr>
          <p:cNvSpPr/>
          <p:nvPr/>
        </p:nvSpPr>
        <p:spPr>
          <a:xfrm>
            <a:off x="1683519" y="3523892"/>
            <a:ext cx="2640646" cy="5222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dirty="0"/>
              <a:t>4. Virtualne usluge biblioteke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36C10-812B-1960-41FB-2C30080A41A7}"/>
              </a:ext>
            </a:extLst>
          </p:cNvPr>
          <p:cNvSpPr/>
          <p:nvPr/>
        </p:nvSpPr>
        <p:spPr>
          <a:xfrm>
            <a:off x="1718665" y="4715447"/>
            <a:ext cx="2640650" cy="4700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dirty="0"/>
              <a:t>5. Novosti i obavijesti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38C978-43B0-B36F-67C5-57E86954E58A}"/>
              </a:ext>
            </a:extLst>
          </p:cNvPr>
          <p:cNvSpPr/>
          <p:nvPr/>
        </p:nvSpPr>
        <p:spPr>
          <a:xfrm>
            <a:off x="1683520" y="5499279"/>
            <a:ext cx="2675795" cy="6825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dirty="0"/>
              <a:t>6. Informacijska služba /usluge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D64354-694E-F653-47A1-2EB6D98F06AB}"/>
              </a:ext>
            </a:extLst>
          </p:cNvPr>
          <p:cNvSpPr/>
          <p:nvPr/>
        </p:nvSpPr>
        <p:spPr>
          <a:xfrm>
            <a:off x="5212935" y="73021"/>
            <a:ext cx="6828811" cy="11490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600" dirty="0"/>
              <a:t>Adresa, telefon, adresa e-pošte; Bibliotekar, kontakt, fotografija, struka; O biblioteci, povijest; Radno vrijeme; Lokacija; Bibliotečki fond, Izjava o poslanju, svrha, zadaci, djelatnost, projekti; Potencijalni i sadašnji korisnici, partnerstva i saradnja; Pravila posudbe i članstva; Statistika o broju posjeta, posudbi; Izvješća o radu biblioteke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ABB209-5C24-BF66-942D-64F3EAC6BB57}"/>
              </a:ext>
            </a:extLst>
          </p:cNvPr>
          <p:cNvSpPr/>
          <p:nvPr/>
        </p:nvSpPr>
        <p:spPr>
          <a:xfrm>
            <a:off x="5212935" y="1274244"/>
            <a:ext cx="6828811" cy="3442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600" dirty="0"/>
              <a:t>Autor stranica, autor svake objave; Adresa, kontakt; Datum zadnje promjene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E9D259-D43F-701F-EFFB-08BB19B15197}"/>
              </a:ext>
            </a:extLst>
          </p:cNvPr>
          <p:cNvSpPr/>
          <p:nvPr/>
        </p:nvSpPr>
        <p:spPr>
          <a:xfrm>
            <a:off x="5212934" y="1670667"/>
            <a:ext cx="6828811" cy="15454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600" dirty="0"/>
              <a:t>Posudba, rezervacija, međubibliotečka ; Predlaganje nabave; Mogućnost pretplate na časopise; Korištenje prostora, čitaonice, opreme, multimedije; Osiguravanje slobodnog pristupa informacijama i građi; Poticanje čitanja, preporuke za čitanje; Organizacija raznih događanja; Obilježavanje značajnih datuma, sudjelovanje u natječajima, projektima; Saradnja s dr. ustanovama; Uredničke i izdavačke usluge (brošure, letci, školski list)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3AC8FE-2ED9-3217-92D4-0E74922410BB}"/>
              </a:ext>
            </a:extLst>
          </p:cNvPr>
          <p:cNvSpPr/>
          <p:nvPr/>
        </p:nvSpPr>
        <p:spPr>
          <a:xfrm>
            <a:off x="5212934" y="3267492"/>
            <a:ext cx="6828811" cy="12788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600" dirty="0"/>
              <a:t>Virtuelni susreti s autorima, pisci na mreži; Poveznice na stranice drugih bib.  kulturnih i obrazovnih institucija;Webinari, online tutorijali ;Medijski sadržaji s YouTubea i školskih portala za učenje, čitanje; Tematske / predmetne zbirke poveznica (korisni linkovi); E-knjižnice, e-škole, e-upisi, repozitorij 2.0; Sadržaji za razonodu i učenje uz igru na internetu, Eduvizija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8DA03F-2A8E-8371-F226-444E9512ECC8}"/>
              </a:ext>
            </a:extLst>
          </p:cNvPr>
          <p:cNvSpPr/>
          <p:nvPr/>
        </p:nvSpPr>
        <p:spPr>
          <a:xfrm>
            <a:off x="5212934" y="4597735"/>
            <a:ext cx="6828811" cy="7416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600" dirty="0"/>
              <a:t>Aktivnosti i najave novih događanja, kalendar događanja; Obavijesti;  Realizacija planiranog, arhiva događanja; Novi naslovi, nove usluge; Vijesti iz struke, vijesti iz lokalne zajednice; RSS novosti na mrežnim stranicama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5DBB70-9166-378C-90EA-AEAF24741750}"/>
              </a:ext>
            </a:extLst>
          </p:cNvPr>
          <p:cNvSpPr/>
          <p:nvPr/>
        </p:nvSpPr>
        <p:spPr>
          <a:xfrm>
            <a:off x="5212934" y="5403649"/>
            <a:ext cx="6828811" cy="1142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600" dirty="0"/>
              <a:t>Informacije o fondu i posebnim zbirkama (npr. zavičajna); Popisi i dostupnost lektire i drugog fonda (AV građa, građa na stranom jeziku, popularno-znanstvena građa i dr.); Popisi stručne literature za nastavnike; Referentna usluga Pitajte bibliotekara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79FD706-DBF4-500E-39B8-7F5813852242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43485" y="514419"/>
            <a:ext cx="940036" cy="2604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7469F0-F824-98C0-42CD-F50358E572D2}"/>
              </a:ext>
            </a:extLst>
          </p:cNvPr>
          <p:cNvCxnSpPr>
            <a:cxnSpLocks/>
            <a:stCxn id="4" idx="0"/>
            <a:endCxn id="6" idx="1"/>
          </p:cNvCxnSpPr>
          <p:nvPr/>
        </p:nvCxnSpPr>
        <p:spPr>
          <a:xfrm flipV="1">
            <a:off x="743485" y="1478065"/>
            <a:ext cx="940034" cy="1641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4CB2C0-B577-CF1D-77BA-495D1D8558AB}"/>
              </a:ext>
            </a:extLst>
          </p:cNvPr>
          <p:cNvCxnSpPr>
            <a:cxnSpLocks/>
            <a:stCxn id="4" idx="0"/>
            <a:endCxn id="7" idx="1"/>
          </p:cNvCxnSpPr>
          <p:nvPr/>
        </p:nvCxnSpPr>
        <p:spPr>
          <a:xfrm flipV="1">
            <a:off x="743485" y="2450413"/>
            <a:ext cx="940040" cy="6688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4DEC1F0-33BB-174F-4F85-3F09D514A6D8}"/>
              </a:ext>
            </a:extLst>
          </p:cNvPr>
          <p:cNvCxnSpPr>
            <a:stCxn id="4" idx="0"/>
            <a:endCxn id="9" idx="1"/>
          </p:cNvCxnSpPr>
          <p:nvPr/>
        </p:nvCxnSpPr>
        <p:spPr>
          <a:xfrm>
            <a:off x="743485" y="3119215"/>
            <a:ext cx="975180" cy="18312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EACBBAD-E9FA-E321-6D01-F670CA8D6C7E}"/>
              </a:ext>
            </a:extLst>
          </p:cNvPr>
          <p:cNvCxnSpPr>
            <a:cxnSpLocks/>
            <a:stCxn id="4" idx="0"/>
            <a:endCxn id="10" idx="1"/>
          </p:cNvCxnSpPr>
          <p:nvPr/>
        </p:nvCxnSpPr>
        <p:spPr>
          <a:xfrm>
            <a:off x="743485" y="3119215"/>
            <a:ext cx="940035" cy="2721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39D012E-0A7E-54ED-E030-BE13C5BADB46}"/>
              </a:ext>
            </a:extLst>
          </p:cNvPr>
          <p:cNvCxnSpPr>
            <a:cxnSpLocks/>
            <a:stCxn id="7" idx="3"/>
            <a:endCxn id="21" idx="1"/>
          </p:cNvCxnSpPr>
          <p:nvPr/>
        </p:nvCxnSpPr>
        <p:spPr>
          <a:xfrm flipV="1">
            <a:off x="4324171" y="2443394"/>
            <a:ext cx="888763" cy="70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E129B2A-B548-5485-1A01-503574640C91}"/>
              </a:ext>
            </a:extLst>
          </p:cNvPr>
          <p:cNvCxnSpPr>
            <a:stCxn id="4" idx="0"/>
            <a:endCxn id="8" idx="1"/>
          </p:cNvCxnSpPr>
          <p:nvPr/>
        </p:nvCxnSpPr>
        <p:spPr>
          <a:xfrm>
            <a:off x="743485" y="3119215"/>
            <a:ext cx="940034" cy="665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284A496-D0B9-18D8-89C5-EDE8F659775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359315" y="1446359"/>
            <a:ext cx="8536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3A3BB2A-0EFF-719A-85FD-F9386B7F6383}"/>
              </a:ext>
            </a:extLst>
          </p:cNvPr>
          <p:cNvCxnSpPr>
            <a:stCxn id="8" idx="3"/>
          </p:cNvCxnSpPr>
          <p:nvPr/>
        </p:nvCxnSpPr>
        <p:spPr>
          <a:xfrm>
            <a:off x="4324165" y="3784999"/>
            <a:ext cx="88876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2969D72-2BB1-869F-BDA4-3581EBE6FAA7}"/>
              </a:ext>
            </a:extLst>
          </p:cNvPr>
          <p:cNvCxnSpPr>
            <a:cxnSpLocks/>
            <a:stCxn id="9" idx="3"/>
            <a:endCxn id="23" idx="1"/>
          </p:cNvCxnSpPr>
          <p:nvPr/>
        </p:nvCxnSpPr>
        <p:spPr>
          <a:xfrm>
            <a:off x="4359315" y="4950456"/>
            <a:ext cx="853619" cy="18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92AE6C-4BA3-D8F3-9B5D-87B5D448447A}"/>
              </a:ext>
            </a:extLst>
          </p:cNvPr>
          <p:cNvCxnSpPr>
            <a:stCxn id="10" idx="3"/>
          </p:cNvCxnSpPr>
          <p:nvPr/>
        </p:nvCxnSpPr>
        <p:spPr>
          <a:xfrm>
            <a:off x="4359315" y="5840569"/>
            <a:ext cx="85361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118C5CF-3E43-3B76-C8C6-5B7CF4D6C29A}"/>
              </a:ext>
            </a:extLst>
          </p:cNvPr>
          <p:cNvCxnSpPr>
            <a:stCxn id="5" idx="3"/>
          </p:cNvCxnSpPr>
          <p:nvPr/>
        </p:nvCxnSpPr>
        <p:spPr>
          <a:xfrm>
            <a:off x="4324172" y="514419"/>
            <a:ext cx="88876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75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3454E2-915C-F72F-D754-7DD144434181}"/>
              </a:ext>
            </a:extLst>
          </p:cNvPr>
          <p:cNvSpPr txBox="1"/>
          <p:nvPr/>
        </p:nvSpPr>
        <p:spPr>
          <a:xfrm>
            <a:off x="85459" y="3119215"/>
            <a:ext cx="1316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Web stranica biblioteke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DED8A0-016C-4A3C-2008-793B9C1BFFFF}"/>
              </a:ext>
            </a:extLst>
          </p:cNvPr>
          <p:cNvSpPr/>
          <p:nvPr/>
        </p:nvSpPr>
        <p:spPr>
          <a:xfrm>
            <a:off x="1880677" y="934366"/>
            <a:ext cx="2640650" cy="4700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dirty="0"/>
              <a:t>7. Edukacija korisnika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5F051D-64C2-2B5E-790C-A64AAC59E488}"/>
              </a:ext>
            </a:extLst>
          </p:cNvPr>
          <p:cNvSpPr/>
          <p:nvPr/>
        </p:nvSpPr>
        <p:spPr>
          <a:xfrm>
            <a:off x="1751888" y="2171830"/>
            <a:ext cx="2640650" cy="4700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dirty="0"/>
              <a:t>8. Online katalozi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044353-96CD-96CD-DA5A-48034C226FDE}"/>
              </a:ext>
            </a:extLst>
          </p:cNvPr>
          <p:cNvSpPr/>
          <p:nvPr/>
        </p:nvSpPr>
        <p:spPr>
          <a:xfrm>
            <a:off x="1751884" y="2869509"/>
            <a:ext cx="2640650" cy="4700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dirty="0"/>
              <a:t>9. E-izvori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9252AC-4DD2-7A5A-2F93-62219F638AC3}"/>
              </a:ext>
            </a:extLst>
          </p:cNvPr>
          <p:cNvSpPr/>
          <p:nvPr/>
        </p:nvSpPr>
        <p:spPr>
          <a:xfrm>
            <a:off x="1751883" y="3696986"/>
            <a:ext cx="2640651" cy="6893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dirty="0"/>
              <a:t>10. Pretraživanje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C7556A-0314-89E8-99FD-8BF8A984B4A2}"/>
              </a:ext>
            </a:extLst>
          </p:cNvPr>
          <p:cNvSpPr/>
          <p:nvPr/>
        </p:nvSpPr>
        <p:spPr>
          <a:xfrm>
            <a:off x="1751887" y="4650666"/>
            <a:ext cx="2640651" cy="6286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dirty="0"/>
              <a:t>11. Komunikacija na mreži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A68FCD-83EC-D0A6-C981-3D17CF95C2D1}"/>
              </a:ext>
            </a:extLst>
          </p:cNvPr>
          <p:cNvSpPr/>
          <p:nvPr/>
        </p:nvSpPr>
        <p:spPr>
          <a:xfrm>
            <a:off x="1751886" y="5627468"/>
            <a:ext cx="2640651" cy="5748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dirty="0"/>
              <a:t>12. Kreativno izražavanje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D64354-694E-F653-47A1-2EB6D98F06AB}"/>
              </a:ext>
            </a:extLst>
          </p:cNvPr>
          <p:cNvSpPr/>
          <p:nvPr/>
        </p:nvSpPr>
        <p:spPr>
          <a:xfrm>
            <a:off x="5212932" y="102551"/>
            <a:ext cx="6708447" cy="20766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600" dirty="0"/>
              <a:t>Usluge učenja i poučavanja, istraživačkog i suradničkog učenja;  Promicanje MIL-a, digitalne pismenosti i važnosti čitanja; Program MIL odgoja i obrazovanja;  Usluge i pomoć pri učenju i poučavanju, pisanju eseja, domaćih zadaća,; Priručnici za roditelje (savjeti za uspješno učenje, utjecaj medija, i sl.);  Upute za navođenje, citiranje, jezični savjeti; Upute za pretraživanje i prebiranje mreže; Upute i pomoć u pretraživanju mrežnih stranica ; Bonton u biblioteci;  Upute i pomoć u pretraživanju vlastitog i drugih online kataloga; Savjeti za sigurnost, zaštitu i ponašanje na internetu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ABB209-5C24-BF66-942D-64F3EAC6BB57}"/>
              </a:ext>
            </a:extLst>
          </p:cNvPr>
          <p:cNvSpPr/>
          <p:nvPr/>
        </p:nvSpPr>
        <p:spPr>
          <a:xfrm>
            <a:off x="5212927" y="2260265"/>
            <a:ext cx="6694211" cy="3205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600" dirty="0"/>
              <a:t>Katalog vlastite knjižnične građe; Katalozi drugih knjižnica; Skupni katalozi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E9D259-D43F-701F-EFFB-08BB19B15197}"/>
              </a:ext>
            </a:extLst>
          </p:cNvPr>
          <p:cNvSpPr/>
          <p:nvPr/>
        </p:nvSpPr>
        <p:spPr>
          <a:xfrm>
            <a:off x="5212927" y="2655558"/>
            <a:ext cx="6708452" cy="10582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600" dirty="0"/>
              <a:t>E-knjige; E-lektire;Online digitalizirana građa (npr. iz zavičajne zbirke, stare i vrijedne građe i sl.); Online referentne zbirke (e-enciklopedije, e-rječnici, e-pravopis, e-leksikon); E-časopisi, e-novine, e-školski list; E-spomenice; E-izvori za nastavnike, e-izvori za roditelje; Zbirke digitalnih nastavnih materijala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3AC8FE-2ED9-3217-92D4-0E74922410BB}"/>
              </a:ext>
            </a:extLst>
          </p:cNvPr>
          <p:cNvSpPr/>
          <p:nvPr/>
        </p:nvSpPr>
        <p:spPr>
          <a:xfrm>
            <a:off x="5212927" y="3818294"/>
            <a:ext cx="6708452" cy="5680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600" dirty="0"/>
              <a:t>Internetske tražilice; Tražilica mrežnih stranica knjižnice i škole; Pretraživanje i prebiranje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8DA03F-2A8E-8371-F226-444E9512ECC8}"/>
              </a:ext>
            </a:extLst>
          </p:cNvPr>
          <p:cNvSpPr/>
          <p:nvPr/>
        </p:nvSpPr>
        <p:spPr>
          <a:xfrm>
            <a:off x="5212934" y="4556966"/>
            <a:ext cx="6708447" cy="865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600" dirty="0"/>
              <a:t>Elektronička pošta škole/knjižničara;  Oglasne ploče; IM aplikacijeDruštvene mreže - Facebook, Twitter, Instagram, YouTube, Pinterest; Glasovanje, kviz, anketa, forum, komentar, diskusijske skupine, chat sobe;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5DBB70-9166-378C-90EA-AEAF24741750}"/>
              </a:ext>
            </a:extLst>
          </p:cNvPr>
          <p:cNvSpPr/>
          <p:nvPr/>
        </p:nvSpPr>
        <p:spPr>
          <a:xfrm>
            <a:off x="5212927" y="5566769"/>
            <a:ext cx="6708455" cy="6355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600" dirty="0"/>
              <a:t>Slobodno vrijeme;  Izvannastavne aktivnosti: Mali bibliotekar, čitateljski klub, debatna skupina; Likovni, literarni, novinarski, fotografski, dramski video uradci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82A780-ACEA-BA1B-C998-4B29FA8E4CA0}"/>
              </a:ext>
            </a:extLst>
          </p:cNvPr>
          <p:cNvCxnSpPr>
            <a:stCxn id="4" idx="0"/>
            <a:endCxn id="13" idx="1"/>
          </p:cNvCxnSpPr>
          <p:nvPr/>
        </p:nvCxnSpPr>
        <p:spPr>
          <a:xfrm flipV="1">
            <a:off x="743485" y="1169375"/>
            <a:ext cx="1137192" cy="19498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F7C15D-D719-4F31-C16D-D89C1E8A2AC0}"/>
              </a:ext>
            </a:extLst>
          </p:cNvPr>
          <p:cNvCxnSpPr>
            <a:stCxn id="4" idx="0"/>
            <a:endCxn id="14" idx="1"/>
          </p:cNvCxnSpPr>
          <p:nvPr/>
        </p:nvCxnSpPr>
        <p:spPr>
          <a:xfrm flipV="1">
            <a:off x="743485" y="2406839"/>
            <a:ext cx="1008403" cy="712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4E5C16-DD5C-FEE6-E473-2279BF00F4E9}"/>
              </a:ext>
            </a:extLst>
          </p:cNvPr>
          <p:cNvCxnSpPr>
            <a:stCxn id="4" idx="0"/>
            <a:endCxn id="15" idx="1"/>
          </p:cNvCxnSpPr>
          <p:nvPr/>
        </p:nvCxnSpPr>
        <p:spPr>
          <a:xfrm flipV="1">
            <a:off x="743485" y="3104518"/>
            <a:ext cx="1008399" cy="146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3D8705-7CAE-5A05-F2E4-E5E6A77617D8}"/>
              </a:ext>
            </a:extLst>
          </p:cNvPr>
          <p:cNvCxnSpPr>
            <a:cxnSpLocks/>
            <a:stCxn id="4" idx="0"/>
            <a:endCxn id="17" idx="1"/>
          </p:cNvCxnSpPr>
          <p:nvPr/>
        </p:nvCxnSpPr>
        <p:spPr>
          <a:xfrm>
            <a:off x="743485" y="3119215"/>
            <a:ext cx="1008402" cy="18457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99FA4B-5364-73D1-35D0-879C34ED7420}"/>
              </a:ext>
            </a:extLst>
          </p:cNvPr>
          <p:cNvCxnSpPr>
            <a:stCxn id="4" idx="0"/>
            <a:endCxn id="18" idx="1"/>
          </p:cNvCxnSpPr>
          <p:nvPr/>
        </p:nvCxnSpPr>
        <p:spPr>
          <a:xfrm>
            <a:off x="743485" y="3119215"/>
            <a:ext cx="1008401" cy="27956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3BA4A5-AC23-9627-7B32-006E817D7563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 flipV="1">
            <a:off x="4521327" y="1140865"/>
            <a:ext cx="691605" cy="285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2A11984-16DC-2AF9-3F69-57BD8F1C6478}"/>
              </a:ext>
            </a:extLst>
          </p:cNvPr>
          <p:cNvCxnSpPr>
            <a:stCxn id="14" idx="3"/>
            <a:endCxn id="20" idx="1"/>
          </p:cNvCxnSpPr>
          <p:nvPr/>
        </p:nvCxnSpPr>
        <p:spPr>
          <a:xfrm>
            <a:off x="4392538" y="2406839"/>
            <a:ext cx="820389" cy="137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86C306-9C9C-13C2-4085-1B584FEAE478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4392534" y="3104518"/>
            <a:ext cx="820393" cy="801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A302CD3-4480-F002-6D79-25668658878A}"/>
              </a:ext>
            </a:extLst>
          </p:cNvPr>
          <p:cNvCxnSpPr>
            <a:cxnSpLocks/>
            <a:stCxn id="17" idx="3"/>
            <a:endCxn id="23" idx="1"/>
          </p:cNvCxnSpPr>
          <p:nvPr/>
        </p:nvCxnSpPr>
        <p:spPr>
          <a:xfrm>
            <a:off x="4392538" y="4964995"/>
            <a:ext cx="820396" cy="248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CEBB93-2035-18BF-BA63-38A26AA6C946}"/>
              </a:ext>
            </a:extLst>
          </p:cNvPr>
          <p:cNvCxnSpPr>
            <a:cxnSpLocks/>
            <a:stCxn id="18" idx="3"/>
            <a:endCxn id="24" idx="1"/>
          </p:cNvCxnSpPr>
          <p:nvPr/>
        </p:nvCxnSpPr>
        <p:spPr>
          <a:xfrm flipV="1">
            <a:off x="4392537" y="5884563"/>
            <a:ext cx="820390" cy="303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0EA354-07DE-836F-7290-85DCFFC1DE4B}"/>
              </a:ext>
            </a:extLst>
          </p:cNvPr>
          <p:cNvCxnSpPr>
            <a:stCxn id="16" idx="3"/>
            <a:endCxn id="22" idx="1"/>
          </p:cNvCxnSpPr>
          <p:nvPr/>
        </p:nvCxnSpPr>
        <p:spPr>
          <a:xfrm>
            <a:off x="4392534" y="4041665"/>
            <a:ext cx="820393" cy="606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E46878F-E6B0-3ADF-2809-69457E75C4E4}"/>
              </a:ext>
            </a:extLst>
          </p:cNvPr>
          <p:cNvCxnSpPr>
            <a:stCxn id="4" idx="0"/>
            <a:endCxn id="16" idx="1"/>
          </p:cNvCxnSpPr>
          <p:nvPr/>
        </p:nvCxnSpPr>
        <p:spPr>
          <a:xfrm>
            <a:off x="743485" y="3119215"/>
            <a:ext cx="1008398" cy="9510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48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F687AD-A203-D213-7448-168E1642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51"/>
            <a:ext cx="10515600" cy="4572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br>
              <a:rPr lang="bs-Latn-BA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s-Latn-BA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Poglavlje 7. Opis poslova stručnih saradnika i saradnika </a:t>
            </a:r>
            <a:br>
              <a:rPr lang="bs-Latn-B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s-Latn-B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bs-Latn-BA" sz="2400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3D8023F-DC16-9B15-AA47-2D667BE98A5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01355"/>
              </p:ext>
            </p:extLst>
          </p:nvPr>
        </p:nvGraphicFramePr>
        <p:xfrm>
          <a:off x="128187" y="559752"/>
          <a:ext cx="5640225" cy="6031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532">
                  <a:extLst>
                    <a:ext uri="{9D8B030D-6E8A-4147-A177-3AD203B41FA5}">
                      <a16:colId xmlns:a16="http://schemas.microsoft.com/office/drawing/2014/main" val="1424421739"/>
                    </a:ext>
                  </a:extLst>
                </a:gridCol>
                <a:gridCol w="5137693">
                  <a:extLst>
                    <a:ext uri="{9D8B030D-6E8A-4147-A177-3AD203B41FA5}">
                      <a16:colId xmlns:a16="http://schemas.microsoft.com/office/drawing/2014/main" val="2699553574"/>
                    </a:ext>
                  </a:extLst>
                </a:gridCol>
              </a:tblGrid>
              <a:tr h="163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800">
                          <a:effectLst/>
                        </a:rPr>
                        <a:t>Red.br.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effectLst/>
                        </a:rPr>
                        <a:t>POSLOVI I RADNI ZADACI </a:t>
                      </a:r>
                      <a:endParaRPr lang="bs-Latn-B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3465255658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 	 </a:t>
                      </a:r>
                      <a:endParaRPr lang="bs-Latn-BA" sz="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Planiranje i organizacija rada u biblioteci  </a:t>
                      </a:r>
                      <a:endParaRPr lang="bs-Latn-BA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3597327036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1.1.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effectLst/>
                        </a:rPr>
                        <a:t>Pripremanje i planiranje odgojno obrazovnog rada na godišnjem nivou </a:t>
                      </a:r>
                      <a:endParaRPr lang="bs-Latn-B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2615224834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1.2.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effectLst/>
                        </a:rPr>
                        <a:t>Izrada plana kulturnih aktivnosti biblioteke </a:t>
                      </a:r>
                      <a:endParaRPr lang="bs-Latn-B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710699442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1.3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effectLst/>
                        </a:rPr>
                        <a:t>Planiranje saradnje sa nastavnim i nenastavnim osobljem i sa roditeljima</a:t>
                      </a:r>
                      <a:endParaRPr lang="bs-Latn-B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324962614"/>
                  </a:ext>
                </a:extLst>
              </a:tr>
              <a:tr h="330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1.4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effectLst/>
                        </a:rPr>
                        <a:t>Planiranje saradnje sa javnom bibliotekom u svojoj zajednici, muzejom, arhivom i drugimm institucijama</a:t>
                      </a:r>
                      <a:endParaRPr lang="bs-Latn-B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2103164825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2.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FF0000"/>
                          </a:solidFill>
                          <a:effectLst/>
                        </a:rPr>
                        <a:t>Stručna djelatnost biblioteke</a:t>
                      </a:r>
                      <a:endParaRPr lang="bs-Latn-BA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3972493608"/>
                  </a:ext>
                </a:extLst>
              </a:tr>
              <a:tr h="330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2.1.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 anchor="ctr"/>
                </a:tc>
                <a:tc>
                  <a:txBody>
                    <a:bodyPr/>
                    <a:lstStyle/>
                    <a:p>
                      <a:pPr marL="635" marR="2984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FF0000"/>
                          </a:solidFill>
                          <a:effectLst/>
                        </a:rPr>
                        <a:t>Vođenje pravilne i sistematske politike u nabavci knjižne i neknjižne građe, periodike, lektira, referalne zbirke i stručne literature za nastavnike i bibliotekare </a:t>
                      </a:r>
                      <a:endParaRPr lang="bs-Latn-BA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1405406638"/>
                  </a:ext>
                </a:extLst>
              </a:tr>
              <a:tr h="330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2.2.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 anchor="ctr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FF0000"/>
                          </a:solidFill>
                          <a:effectLst/>
                        </a:rPr>
                        <a:t>Tehnička i stručna obrada knjiga i audiovizualnog materijala (AV): inventarisanje, signiranje, katalogiziranje, klasificiranje, predmetna obrada</a:t>
                      </a:r>
                      <a:endParaRPr lang="bs-Latn-BA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554007132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2.3.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00B050"/>
                          </a:solidFill>
                          <a:effectLst/>
                        </a:rPr>
                        <a:t>Izrada kataloga u materijalnoj ili elektronskoj formi </a:t>
                      </a:r>
                      <a:endParaRPr lang="bs-Latn-BA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3430235075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2.4.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FF0000"/>
                          </a:solidFill>
                          <a:effectLst/>
                        </a:rPr>
                        <a:t>Provedba revizije i izrada izvještaja o njenoj provedbi </a:t>
                      </a:r>
                      <a:endParaRPr lang="bs-Latn-BA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1391528648"/>
                  </a:ext>
                </a:extLst>
              </a:tr>
              <a:tr h="194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2.5.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FF0000"/>
                          </a:solidFill>
                          <a:effectLst/>
                        </a:rPr>
                        <a:t>Zaštita građe: pravilan smještaj, zaštita i čuvanje bibliotečke građe u biblioteci, čitaonici i depoima </a:t>
                      </a:r>
                      <a:endParaRPr lang="bs-Latn-BA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3894578476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2.6.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FF0000"/>
                          </a:solidFill>
                          <a:effectLst/>
                        </a:rPr>
                        <a:t>Izrada zavičajne zbirke škole: prikupljanje građe i obrada </a:t>
                      </a:r>
                      <a:endParaRPr lang="bs-Latn-BA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597830895"/>
                  </a:ext>
                </a:extLst>
              </a:tr>
              <a:tr h="498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2.7.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 anchor="ctr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00B050"/>
                          </a:solidFill>
                          <a:effectLst/>
                        </a:rPr>
                        <a:t>Razvijanje digitalnih usluga: online katalog, mrežna stranica biblioteke, e-zbirke, e-posudba, e-dostava dokumenata, usluge na društvenim mrežama, digitalne informacijske usluge „Pitajte bibliotekara“ ( izvodljivo je samo ako školska biblioteka ima adekvatan softwer)</a:t>
                      </a:r>
                      <a:endParaRPr lang="bs-Latn-BA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1772247457"/>
                  </a:ext>
                </a:extLst>
              </a:tr>
              <a:tr h="498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2.8.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00B050"/>
                          </a:solidFill>
                          <a:effectLst/>
                        </a:rPr>
                        <a:t>Izrada sadržaja i preporuka za sadržaj za mrežnu stranicu biblioteke ili škole kojom promovira usluge i sadržaje biblioteke. Nudi poveznice na slične web stranice i obrazovne portale, formiranje e-referalne djelatnosti. </a:t>
                      </a:r>
                      <a:endParaRPr lang="bs-Latn-BA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3472591243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2.9.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00B050"/>
                          </a:solidFill>
                          <a:effectLst/>
                        </a:rPr>
                        <a:t>Izrada i održavanje i profila biblioteke na društvenim mrežam</a:t>
                      </a:r>
                      <a:endParaRPr lang="bs-Latn-BA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3654968511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3	</a:t>
                      </a:r>
                      <a:r>
                        <a:rPr lang="bs-Latn-BA" sz="80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7030A0"/>
                          </a:solidFill>
                          <a:effectLst/>
                        </a:rPr>
                        <a:t>Odgojno obrazovna djelatnost </a:t>
                      </a:r>
                      <a:endParaRPr lang="bs-Latn-BA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3215476490"/>
                  </a:ext>
                </a:extLst>
              </a:tr>
              <a:tr h="330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3.1.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7030A0"/>
                          </a:solidFill>
                          <a:effectLst/>
                        </a:rPr>
                        <a:t>Podučavanje korisnika o uslugama biblioteke i razvijanje vještina za pronalaženje, vrednovanje i korištenje informacija</a:t>
                      </a:r>
                      <a:endParaRPr lang="bs-Latn-BA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2653224882"/>
                  </a:ext>
                </a:extLst>
              </a:tr>
              <a:tr h="330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3.2.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7030A0"/>
                          </a:solidFill>
                          <a:effectLst/>
                        </a:rPr>
                        <a:t>Razvijanje vještina informacijske i medijske pismenosti kroz neposredan odgojno-obrazovni rad sa učenicima</a:t>
                      </a:r>
                      <a:endParaRPr lang="bs-Latn-BA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2171067743"/>
                  </a:ext>
                </a:extLst>
              </a:tr>
              <a:tr h="252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3.3.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7030A0"/>
                          </a:solidFill>
                          <a:effectLst/>
                        </a:rPr>
                        <a:t>Razvijanje čitalačkih navika i razvijanje čitalačke pismenosti kroz redovno korištenje školske bib. </a:t>
                      </a:r>
                      <a:endParaRPr lang="bs-Latn-BA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1339666170"/>
                  </a:ext>
                </a:extLst>
              </a:tr>
              <a:tr h="498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3.4.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7030A0"/>
                          </a:solidFill>
                          <a:effectLst/>
                        </a:rPr>
                        <a:t>Pružanje pomoći u korištenju referalnih zbirki, bibliografija, indeksa, sažetaka u stručnoj i referalnoj literaturi u analognoj i elektroskoj formi. Pružanje pomoći u korištenju portala otvorenih obrazovnih sadržaja.</a:t>
                      </a:r>
                      <a:endParaRPr lang="bs-Latn-BA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2914888904"/>
                  </a:ext>
                </a:extLst>
              </a:tr>
              <a:tr h="330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3.5.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 anchor="ctr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7030A0"/>
                          </a:solidFill>
                          <a:effectLst/>
                        </a:rPr>
                        <a:t>Pružanje pomoći učenicima u izboru građe, obradi zadatih tema iz nastavnih tema, citiranju i etičkom korištenju izvora </a:t>
                      </a:r>
                      <a:endParaRPr lang="bs-Latn-BA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1969091780"/>
                  </a:ext>
                </a:extLst>
              </a:tr>
              <a:tr h="310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3.6.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7030A0"/>
                          </a:solidFill>
                          <a:effectLst/>
                        </a:rPr>
                        <a:t>Rad na razvoju građanskog odgoja i društvenih kompetencija, propagiranju zdravih navika življenja </a:t>
                      </a:r>
                      <a:endParaRPr lang="bs-Latn-BA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6" marR="0" marT="3137" marB="0"/>
                </a:tc>
                <a:extLst>
                  <a:ext uri="{0D108BD9-81ED-4DB2-BD59-A6C34878D82A}">
                    <a16:rowId xmlns:a16="http://schemas.microsoft.com/office/drawing/2014/main" val="2158129161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8CFE5DE-9EF5-5604-7090-36D77ACD4CE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1299379"/>
              </p:ext>
            </p:extLst>
          </p:nvPr>
        </p:nvGraphicFramePr>
        <p:xfrm>
          <a:off x="6264067" y="559752"/>
          <a:ext cx="5640225" cy="6052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531">
                  <a:extLst>
                    <a:ext uri="{9D8B030D-6E8A-4147-A177-3AD203B41FA5}">
                      <a16:colId xmlns:a16="http://schemas.microsoft.com/office/drawing/2014/main" val="4248923686"/>
                    </a:ext>
                  </a:extLst>
                </a:gridCol>
                <a:gridCol w="5137694">
                  <a:extLst>
                    <a:ext uri="{9D8B030D-6E8A-4147-A177-3AD203B41FA5}">
                      <a16:colId xmlns:a16="http://schemas.microsoft.com/office/drawing/2014/main" val="427860438"/>
                    </a:ext>
                  </a:extLst>
                </a:gridCol>
              </a:tblGrid>
              <a:tr h="163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3.7.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effectLst/>
                        </a:rPr>
                        <a:t>Vođenje dokumentacije o pripremi i provođenju nastavnog časa u biblioteci ili razredu </a:t>
                      </a:r>
                      <a:endParaRPr lang="bs-Latn-B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2813976420"/>
                  </a:ext>
                </a:extLst>
              </a:tr>
              <a:tr h="330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3.8.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7030A0"/>
                          </a:solidFill>
                          <a:effectLst/>
                        </a:rPr>
                        <a:t>Podrška pri izradi posebnih programa prilagođenih djeci sa invaliditetom koji se provode u biblioteci i pružanje relevantnih informacija</a:t>
                      </a:r>
                      <a:endParaRPr lang="bs-Latn-BA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2593056142"/>
                  </a:ext>
                </a:extLst>
              </a:tr>
              <a:tr h="163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3.9.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solidFill>
                            <a:srgbClr val="7030A0"/>
                          </a:solidFill>
                          <a:effectLst/>
                        </a:rPr>
                        <a:t>Podrška u radu sa darovitim učenicima </a:t>
                      </a:r>
                      <a:endParaRPr lang="bs-Latn-BA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3255634507"/>
                  </a:ext>
                </a:extLst>
              </a:tr>
              <a:tr h="163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4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rgbClr val="7030A0"/>
                          </a:solidFill>
                          <a:effectLst/>
                        </a:rPr>
                        <a:t>Kulturna i javna djelatnost biblioteke </a:t>
                      </a:r>
                      <a:endParaRPr lang="bs-Latn-BA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644187691"/>
                  </a:ext>
                </a:extLst>
              </a:tr>
              <a:tr h="215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4.1.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Organiziranje događaja kao što su: izložbe, književne večeri, obilježavanje prigodnih datuma </a:t>
                      </a:r>
                      <a:endParaRPr lang="bs-Latn-BA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384589263"/>
                  </a:ext>
                </a:extLst>
              </a:tr>
              <a:tr h="330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4.2.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 anchor="ctr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Organiziranje razgovora o knjigama, pričanje priča i provođenje biblioterapije (ako je bibliotekar/a obučen ili u saradnji s ekspertom) </a:t>
                      </a:r>
                      <a:endParaRPr lang="bs-Latn-BA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1984039686"/>
                  </a:ext>
                </a:extLst>
              </a:tr>
              <a:tr h="204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4.3.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Promoviranje i postavljanje tematskih izložbi u skladu sa odgojnim i obrazovnim programima škole </a:t>
                      </a:r>
                      <a:endParaRPr lang="bs-Latn-BA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3382229118"/>
                  </a:ext>
                </a:extLst>
              </a:tr>
              <a:tr h="330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4.4.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 anchor="ctr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Uređenje i obogaćivanje prostora biblioteke, čitaonice i prostora škole, stvaranje ugodnog i estetskog ambijenta </a:t>
                      </a:r>
                      <a:endParaRPr lang="bs-Latn-BA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2911627553"/>
                  </a:ext>
                </a:extLst>
              </a:tr>
              <a:tr h="163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4.5.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Kordinacija i saradnja sa djelatnicima kulturnog i javnog života </a:t>
                      </a:r>
                      <a:endParaRPr lang="bs-Latn-BA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3140549095"/>
                  </a:ext>
                </a:extLst>
              </a:tr>
              <a:tr h="163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4.6.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Saradnja sa izdavačima, muzejima i arhivima i drugim institucijama</a:t>
                      </a:r>
                      <a:endParaRPr lang="bs-Latn-BA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3158132630"/>
                  </a:ext>
                </a:extLst>
              </a:tr>
              <a:tr h="163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5.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s-Latn-BA" sz="1000" dirty="0">
                          <a:solidFill>
                            <a:schemeClr val="tx1"/>
                          </a:solidFill>
                          <a:effectLst/>
                        </a:rPr>
                        <a:t>Rad u stručnim organima škole (NV i po potrebi OV)</a:t>
                      </a:r>
                      <a:endParaRPr lang="bs-Latn-B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4155445885"/>
                  </a:ext>
                </a:extLst>
              </a:tr>
              <a:tr h="330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5.1.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 anchor="ctr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chemeClr val="tx1"/>
                          </a:solidFill>
                          <a:effectLst/>
                        </a:rPr>
                        <a:t>Saradnja sa nastavnicima svih nastavnih predmeta i odgojnih područja u nabavci literature (knjižne i neknjižne građe) i ostalih medija za učenike i nastavnike i stručne saradnike</a:t>
                      </a:r>
                      <a:endParaRPr lang="bs-Latn-B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2481567519"/>
                  </a:ext>
                </a:extLst>
              </a:tr>
              <a:tr h="163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5.2.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effectLst/>
                        </a:rPr>
                        <a:t>Organiziranje i pomoć u izradi objekata učenja </a:t>
                      </a:r>
                      <a:endParaRPr lang="bs-Latn-B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2094941283"/>
                  </a:ext>
                </a:extLst>
              </a:tr>
              <a:tr h="163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5.3.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effectLst/>
                        </a:rPr>
                        <a:t>Saradnja sa direktorom i stručnim saradnicima u vezi nabavke stručno-metodičke literature </a:t>
                      </a:r>
                      <a:endParaRPr lang="bs-Latn-B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1666362817"/>
                  </a:ext>
                </a:extLst>
              </a:tr>
              <a:tr h="330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9860" algn="ctr"/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5.4.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 anchor="ctr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effectLst/>
                        </a:rPr>
                        <a:t>Stvaranje uvjeta za interdisciplinarni pristup nastavi, koordinacija rada predmetne i razredne nastave sa radom biblioteke </a:t>
                      </a:r>
                      <a:endParaRPr lang="bs-Latn-B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1172353464"/>
                  </a:ext>
                </a:extLst>
              </a:tr>
              <a:tr h="163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9860" algn="ctr"/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5.5.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effectLst/>
                        </a:rPr>
                        <a:t>Sudjelovanje u školskim projektima </a:t>
                      </a:r>
                      <a:endParaRPr lang="bs-Latn-B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1097042437"/>
                  </a:ext>
                </a:extLst>
              </a:tr>
              <a:tr h="330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9860" algn="ctr"/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5.6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s-Latn-BA" sz="1000" dirty="0">
                          <a:effectLst/>
                        </a:rPr>
                        <a:t>Saradnja sa Mobilnim stručnim timom, pedagoškom službom i asistentima u odjeljenju ( kako bi se moglo raditi sa darovitom djecom te pružiti podrška u radu i raditi sa djecom sa poteškoćama)</a:t>
                      </a:r>
                      <a:endParaRPr lang="bs-Latn-B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2962239116"/>
                  </a:ext>
                </a:extLst>
              </a:tr>
              <a:tr h="330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9860" algn="ctr"/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6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effectLst/>
                        </a:rPr>
                        <a:t>Prisustvo programima strukovnog/stručnog usavršavanja (seminari, savjetovanja, radionice, konferencije...) </a:t>
                      </a:r>
                      <a:endParaRPr lang="bs-Latn-B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1787236703"/>
                  </a:ext>
                </a:extLst>
              </a:tr>
              <a:tr h="330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9860" algn="ctr"/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6.1.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 anchor="ctr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effectLst/>
                        </a:rPr>
                        <a:t>Praćenje i čitanje knjižne građe, stručnih knjiga, pedagoško-psihološke literature, recenzija novije literature, beletristke, časopisa... </a:t>
                      </a:r>
                      <a:endParaRPr lang="bs-Latn-B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3885679680"/>
                  </a:ext>
                </a:extLst>
              </a:tr>
              <a:tr h="163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9860" algn="ctr"/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6,2.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effectLst/>
                        </a:rPr>
                        <a:t>Praćenje stručne literature sa područja bibliotekarstva i informacijskih nauka </a:t>
                      </a:r>
                      <a:endParaRPr lang="bs-Latn-B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748746063"/>
                  </a:ext>
                </a:extLst>
              </a:tr>
              <a:tr h="163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9860" algn="ctr"/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6.3.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effectLst/>
                        </a:rPr>
                        <a:t>Usavršavanja vezana za sticanje digitalnih kompetencija </a:t>
                      </a:r>
                      <a:endParaRPr lang="bs-Latn-B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867505221"/>
                  </a:ext>
                </a:extLst>
              </a:tr>
              <a:tr h="195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9860" algn="ctr"/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6.4.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effectLst/>
                        </a:rPr>
                        <a:t>Saradnja sa drugim bibliotekarima/kama i upoznavanje sa posebnim oblicima rada u biblioteci </a:t>
                      </a:r>
                      <a:endParaRPr lang="bs-Latn-B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4217251942"/>
                  </a:ext>
                </a:extLst>
              </a:tr>
              <a:tr h="163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9860" algn="ctr"/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6.5.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>
                          <a:effectLst/>
                        </a:rPr>
                        <a:t>Izrada i održavanje i profila biblioteke na društvenim mrežama</a:t>
                      </a:r>
                      <a:endParaRPr lang="bs-Latn-B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116084684"/>
                  </a:ext>
                </a:extLst>
              </a:tr>
              <a:tr h="163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9860" algn="ctr"/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7.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Vođenje statistike i brojčanih pokazatelja rada biblioteke </a:t>
                      </a:r>
                      <a:endParaRPr lang="bs-Latn-BA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4025380881"/>
                  </a:ext>
                </a:extLst>
              </a:tr>
              <a:tr h="163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9860" algn="ctr"/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7.1.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Praćenje i evaluacija zadovoljstva korisnika uslugama biblioteke </a:t>
                      </a: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955457970"/>
                  </a:ext>
                </a:extLst>
              </a:tr>
              <a:tr h="163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9860" algn="ctr"/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7.2.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Samoevaluacija rada školskog bibliotekara/ke </a:t>
                      </a: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2107502541"/>
                  </a:ext>
                </a:extLst>
              </a:tr>
              <a:tr h="330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9860" algn="ctr"/>
                          <a:tab pos="457200" algn="ctr"/>
                        </a:tabLst>
                      </a:pPr>
                      <a:r>
                        <a:rPr lang="bs-Latn-BA" sz="800">
                          <a:effectLst/>
                        </a:rPr>
                        <a:t>8. 	 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1" marR="0" marT="303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Obavlja i druge poslove utvrđene propisima, općim aktima škole i po nalogu direktora, u skladu s kompetencijama. </a:t>
                      </a:r>
                    </a:p>
                  </a:txBody>
                  <a:tcPr marL="46431" marR="0" marT="3038" marB="0"/>
                </a:tc>
                <a:extLst>
                  <a:ext uri="{0D108BD9-81ED-4DB2-BD59-A6C34878D82A}">
                    <a16:rowId xmlns:a16="http://schemas.microsoft.com/office/drawing/2014/main" val="4034787143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4F5B56E9-F2C8-3551-BDD9-9617BD846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34647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B9BE96-21DC-F1F5-78B3-E19E44A09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Šta nemamo u Standardima i normativima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B3A035-E092-0AD6-BF03-0D7695D90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AD9C8-83C2-9546-395C-BA84B3A70465}"/>
              </a:ext>
            </a:extLst>
          </p:cNvPr>
          <p:cNvSpPr/>
          <p:nvPr/>
        </p:nvSpPr>
        <p:spPr>
          <a:xfrm>
            <a:off x="1231488" y="2322872"/>
            <a:ext cx="3008673" cy="8358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/>
              <a:t>2.  Podatci o autorstvu</a:t>
            </a:r>
            <a:endParaRPr lang="bs-Latn-BA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26D54-8FD6-BA81-879C-B45E219CAC74}"/>
              </a:ext>
            </a:extLst>
          </p:cNvPr>
          <p:cNvSpPr/>
          <p:nvPr/>
        </p:nvSpPr>
        <p:spPr>
          <a:xfrm>
            <a:off x="1231488" y="4210665"/>
            <a:ext cx="3008673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800" dirty="0"/>
              <a:t>6. Informacijska služba/usluge </a:t>
            </a:r>
            <a:r>
              <a:rPr lang="bs-Latn-BA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93E7D0-9C36-825F-EC1A-4DC07037EBA1}"/>
              </a:ext>
            </a:extLst>
          </p:cNvPr>
          <p:cNvSpPr/>
          <p:nvPr/>
        </p:nvSpPr>
        <p:spPr>
          <a:xfrm>
            <a:off x="5112913" y="2322871"/>
            <a:ext cx="624088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800" dirty="0"/>
              <a:t>Autor stranica, autor svake objave; Adresa, kontakt; Datum zadnje promjene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FBD2C-0144-64B5-BCC2-468054B69C71}"/>
              </a:ext>
            </a:extLst>
          </p:cNvPr>
          <p:cNvSpPr/>
          <p:nvPr/>
        </p:nvSpPr>
        <p:spPr>
          <a:xfrm>
            <a:off x="5112913" y="4210665"/>
            <a:ext cx="6240888" cy="10954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Informacije o fondu i posebnim zbirkama (npr. zavičajna); Popisi i dostupnost lektire i drugog fonda (AV građa, građa na stranom jeziku, popularno-znanstvena građa i dr.); Popisi stručne literature za nastavnike; Referentna usluga Pitajte bibliotekara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021E453-A557-50F7-D7EE-1488ABE17116}"/>
              </a:ext>
            </a:extLst>
          </p:cNvPr>
          <p:cNvCxnSpPr>
            <a:stCxn id="7" idx="3"/>
          </p:cNvCxnSpPr>
          <p:nvPr/>
        </p:nvCxnSpPr>
        <p:spPr>
          <a:xfrm>
            <a:off x="4240161" y="2740820"/>
            <a:ext cx="872752" cy="28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097A09-BB7F-656D-AC12-08921F7A5D7F}"/>
              </a:ext>
            </a:extLst>
          </p:cNvPr>
          <p:cNvCxnSpPr>
            <a:stCxn id="8" idx="3"/>
          </p:cNvCxnSpPr>
          <p:nvPr/>
        </p:nvCxnSpPr>
        <p:spPr>
          <a:xfrm>
            <a:off x="4240161" y="4667865"/>
            <a:ext cx="872752" cy="7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50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Obrazovni materijali i školske biblioteke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600" dirty="0"/>
              <a:t>Fond digitalnih biblioteka mogu biti i repozitoriji  različitih vrste građe, poput obrazovnih materijala, arhiva časopisa, listova, koji nastaju u sklopu institucija u kojima biblioteke djeluju.</a:t>
            </a:r>
            <a:endParaRPr lang="en-US" sz="2600" dirty="0"/>
          </a:p>
          <a:p>
            <a:r>
              <a:rPr lang="bs-Latn-BA" sz="2600" dirty="0"/>
              <a:t>Nastanak obrazovnih materijala u pandemiji virusa SARS-CoV-2 i bolesti COVID-19?</a:t>
            </a:r>
          </a:p>
          <a:p>
            <a:r>
              <a:rPr lang="bs-Latn-BA" u="sng" dirty="0"/>
              <a:t>Problem </a:t>
            </a:r>
          </a:p>
          <a:p>
            <a:pPr lvl="1"/>
            <a:r>
              <a:rPr lang="bs-Latn-BA" dirty="0"/>
              <a:t>Arhiviranje materijala </a:t>
            </a:r>
          </a:p>
          <a:p>
            <a:pPr lvl="1"/>
            <a:r>
              <a:rPr lang="bs-Latn-BA" dirty="0">
                <a:solidFill>
                  <a:srgbClr val="FF0000"/>
                </a:solidFill>
              </a:rPr>
              <a:t>Autorska prava</a:t>
            </a:r>
          </a:p>
          <a:p>
            <a:pPr lvl="1"/>
            <a:r>
              <a:rPr lang="bs-Latn-BA" dirty="0"/>
              <a:t>Tehnološke pretpostavke </a:t>
            </a:r>
          </a:p>
          <a:p>
            <a:pPr lvl="1"/>
            <a:r>
              <a:rPr lang="bs-Latn-BA" dirty="0"/>
              <a:t>Spremnost na promjene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4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dirty="0"/>
              <a:t>Autorsko djelo -definicija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b="1" i="1" dirty="0">
                <a:latin typeface="Calibri" pitchFamily="34" charset="0"/>
                <a:cs typeface="Calibri" pitchFamily="34" charset="0"/>
              </a:rPr>
              <a:t>Autorsko djelo 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intelektualna je (duhovna) tvorevina s knjiž., znanstv. i umj. područja, izražena jezikom, zvukom, pokretima ili oblicima. Djelo koje se štiti autorskim pravom mora biti u određenom stupnju novo, tj. originalno. Sama ideja nije autorsko djelo, ona mora biti izražena u nekom obliku. U angloamer. prav. krugu za zaštitu je u pravilu potrebno fiksiranje djela na materijalnu podlogu. </a:t>
            </a:r>
            <a:endParaRPr lang="bs-Latn-BA" sz="2400" dirty="0">
              <a:latin typeface="Calibri" pitchFamily="34" charset="0"/>
              <a:cs typeface="Calibri" pitchFamily="34" charset="0"/>
            </a:endParaRPr>
          </a:p>
          <a:p>
            <a:r>
              <a:rPr lang="vi-VN" sz="2400" dirty="0">
                <a:latin typeface="Calibri" pitchFamily="34" charset="0"/>
                <a:cs typeface="Calibri" pitchFamily="34" charset="0"/>
              </a:rPr>
              <a:t>U kontinentalnoeuropskim prav. poredcima taj oblik ne mora biti materijaliziran. Dovoljno je da djelo bude izraženo govorom, pokretima i sl. Autorska su djela i preradbe (npr. prijevodi), prilagodbe odn. adaptacije (npr. knjiž. djela u kinematografsko).</a:t>
            </a:r>
            <a:endParaRPr lang="bs-Latn-BA" sz="2400" dirty="0">
              <a:latin typeface="Calibri" pitchFamily="34" charset="0"/>
              <a:cs typeface="Calibri" pitchFamily="34" charset="0"/>
            </a:endParaRPr>
          </a:p>
          <a:p>
            <a:r>
              <a:rPr lang="bs-Latn-BA" sz="1700" dirty="0"/>
              <a:t>Autorsko pravo. </a:t>
            </a:r>
            <a:r>
              <a:rPr lang="bs-Latn-BA" sz="1700" i="1" dirty="0"/>
              <a:t>Hrvatska enciklopedija, mrežno izdanje.</a:t>
            </a:r>
            <a:r>
              <a:rPr lang="bs-Latn-BA" sz="1700" dirty="0"/>
              <a:t> Leksikografski zavod Miroslav Krleža, 2020. Pristupljeno 13. 5. 2020. Dostupno na: &lt;http://www.enciklopedija.hr/Natuknica.aspx?ID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2E62-4471-4412-8709-DFAE337A2F6D}" type="datetime1">
              <a:rPr lang="sr-Latn-CS" smtClean="0"/>
              <a:t>14.5.2024.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autorsko pravo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EC81-CE4E-428E-BAB4-8C98C9A7F563}" type="slidenum">
              <a:rPr lang="bs-Latn-BA" smtClean="0"/>
              <a:pPr/>
              <a:t>18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31078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dirty="0"/>
              <a:t>Autorsko pravo se sastoji 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400" b="1" dirty="0"/>
              <a:t>moralna prava autora</a:t>
            </a:r>
            <a:r>
              <a:rPr lang="bs-Latn-BA" sz="2400" dirty="0"/>
              <a:t> - štite lične i duhovne veze autora s njegovim djelom,</a:t>
            </a:r>
          </a:p>
          <a:p>
            <a:r>
              <a:rPr lang="bs-Latn-BA" sz="2400" b="1" dirty="0"/>
              <a:t>imovinska prava autora</a:t>
            </a:r>
            <a:r>
              <a:rPr lang="bs-Latn-BA" sz="2400" dirty="0"/>
              <a:t> - štite imovinske interese autora u pogledu korišćenja njegovih djela,</a:t>
            </a:r>
          </a:p>
          <a:p>
            <a:r>
              <a:rPr lang="bs-Latn-BA" sz="2400" b="1" dirty="0"/>
              <a:t>druga prava autora</a:t>
            </a:r>
            <a:r>
              <a:rPr lang="bs-Latn-BA" sz="2400" dirty="0"/>
              <a:t> - štite ostale interese autora u pogledu njegovog djela.</a:t>
            </a:r>
          </a:p>
          <a:p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5AF9-E691-4C7E-BF57-CADC4FF5B25B}" type="datetime1">
              <a:rPr lang="sr-Latn-CS" smtClean="0"/>
              <a:t>14.5.2024.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autorsko pravo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EC81-CE4E-428E-BAB4-8C98C9A7F563}" type="slidenum">
              <a:rPr lang="bs-Latn-BA" smtClean="0"/>
              <a:pPr/>
              <a:t>19</a:t>
            </a:fld>
            <a:endParaRPr lang="bs-Latn-B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F645F-4354-27EF-6234-8D396A500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448" y="4069558"/>
            <a:ext cx="2461720" cy="13756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Web 2.0 Biblioteke 2.0 bibliotekari 2.0</a:t>
            </a:r>
          </a:p>
          <a:p>
            <a:r>
              <a:rPr lang="hr-HR" dirty="0"/>
              <a:t>Semantički web i biblioteke 3.0</a:t>
            </a:r>
          </a:p>
          <a:p>
            <a:r>
              <a:rPr lang="hr-HR" dirty="0"/>
              <a:t>Analiza kompetencija bibliotekara</a:t>
            </a:r>
          </a:p>
          <a:p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Školske biblioteke kao podrška nastavnom procesu</a:t>
            </a:r>
          </a:p>
          <a:p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Mrežne stranice biblioteka</a:t>
            </a:r>
          </a:p>
          <a:p>
            <a:r>
              <a:rPr lang="bs-Latn-BA" dirty="0"/>
              <a:t>Taksonomija mrežne stranice</a:t>
            </a:r>
          </a:p>
          <a:p>
            <a:r>
              <a:rPr lang="hr-HR" dirty="0"/>
              <a:t>Sadržaj web stranica u Standardima i normativima </a:t>
            </a:r>
          </a:p>
          <a:p>
            <a:r>
              <a:rPr lang="hr-HR" dirty="0"/>
              <a:t>Autorska prava u BiH </a:t>
            </a:r>
          </a:p>
        </p:txBody>
      </p:sp>
    </p:spTree>
    <p:extLst>
      <p:ext uri="{BB962C8B-B14F-4D97-AF65-F5344CB8AC3E}">
        <p14:creationId xmlns:p14="http://schemas.microsoft.com/office/powerpoint/2010/main" val="1883871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2210020" y="6394450"/>
            <a:ext cx="45910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sz="800" dirty="0">
              <a:latin typeface="Arial" pitchFamily="34" charset="0"/>
            </a:endParaRPr>
          </a:p>
        </p:txBody>
      </p:sp>
      <p:graphicFrame>
        <p:nvGraphicFramePr>
          <p:cNvPr id="3" name="Group 22"/>
          <p:cNvGraphicFramePr>
            <a:graphicFrameLocks noGrp="1"/>
          </p:cNvGraphicFramePr>
          <p:nvPr/>
        </p:nvGraphicFramePr>
        <p:xfrm>
          <a:off x="2057571" y="76200"/>
          <a:ext cx="8000634" cy="1164336"/>
        </p:xfrm>
        <a:graphic>
          <a:graphicData uri="http://schemas.openxmlformats.org/drawingml/2006/table">
            <a:tbl>
              <a:tblPr/>
              <a:tblGrid>
                <a:gridCol w="8000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s-Latn-B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Zaštita autorskih prava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s-Latn-B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(kontinentalnoeurpska pravna praksa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33" marR="84433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2309786" y="3643315"/>
            <a:ext cx="4234766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r-Latn-BA" sz="2400" b="1" dirty="0"/>
              <a:t>Pravo</a:t>
            </a:r>
            <a:r>
              <a:rPr lang="sr-Latn-BA" sz="2400" dirty="0"/>
              <a:t> objavljivanja</a:t>
            </a:r>
            <a:br>
              <a:rPr lang="sr-Latn-BA" sz="2400" dirty="0"/>
            </a:br>
            <a:r>
              <a:rPr lang="sr-Latn-BA" sz="2400" b="1" dirty="0"/>
              <a:t>Pravo </a:t>
            </a:r>
            <a:r>
              <a:rPr lang="sr-Latn-BA" sz="2400" dirty="0"/>
              <a:t>priznavanja autorstva</a:t>
            </a:r>
          </a:p>
          <a:p>
            <a:pPr eaLnBrk="1" hangingPunct="1"/>
            <a:r>
              <a:rPr lang="sr-Latn-BA" sz="2400" b="1" dirty="0"/>
              <a:t>Pravo </a:t>
            </a:r>
            <a:r>
              <a:rPr lang="sr-Latn-BA" sz="2400" dirty="0"/>
              <a:t>poštivanja djela</a:t>
            </a:r>
            <a:endParaRPr lang="hr-HR" sz="2400" b="1" dirty="0">
              <a:solidFill>
                <a:schemeClr val="tx2"/>
              </a:solidFill>
            </a:endParaRPr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7361032" y="4508500"/>
            <a:ext cx="330696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sz="15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6524629" y="3357563"/>
            <a:ext cx="3675765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r-Latn-BA" sz="2000" b="1" dirty="0">
                <a:cs typeface="Arial" pitchFamily="34" charset="0"/>
              </a:rPr>
              <a:t>Pravo</a:t>
            </a:r>
            <a:r>
              <a:rPr lang="sr-Latn-BA" sz="2000" dirty="0">
                <a:cs typeface="Arial" pitchFamily="34" charset="0"/>
              </a:rPr>
              <a:t> reproduciranja,</a:t>
            </a:r>
            <a:endParaRPr lang="en-US" sz="2000" dirty="0">
              <a:cs typeface="Arial" pitchFamily="34" charset="0"/>
            </a:endParaRPr>
          </a:p>
          <a:p>
            <a:pPr eaLnBrk="1" hangingPunct="1"/>
            <a:r>
              <a:rPr lang="sr-Latn-BA" sz="2000" b="1" dirty="0">
                <a:cs typeface="Arial" pitchFamily="34" charset="0"/>
              </a:rPr>
              <a:t>Pravo</a:t>
            </a:r>
            <a:r>
              <a:rPr lang="sr-Latn-BA" sz="2000" dirty="0">
                <a:cs typeface="Arial" pitchFamily="34" charset="0"/>
              </a:rPr>
              <a:t> distribuiranja,</a:t>
            </a:r>
            <a:endParaRPr lang="en-US" sz="2000" dirty="0">
              <a:cs typeface="Arial" pitchFamily="34" charset="0"/>
            </a:endParaRPr>
          </a:p>
          <a:p>
            <a:pPr eaLnBrk="1" hangingPunct="1"/>
            <a:r>
              <a:rPr lang="sr-Latn-BA" sz="2000" b="1" dirty="0">
                <a:cs typeface="Arial" pitchFamily="34" charset="0"/>
              </a:rPr>
              <a:t>Pravo</a:t>
            </a:r>
            <a:r>
              <a:rPr lang="sr-Latn-BA" sz="2000" dirty="0">
                <a:cs typeface="Arial" pitchFamily="34" charset="0"/>
              </a:rPr>
              <a:t> davanja u zakup, </a:t>
            </a:r>
            <a:endParaRPr lang="en-US" sz="2000" dirty="0">
              <a:cs typeface="Arial" pitchFamily="34" charset="0"/>
            </a:endParaRPr>
          </a:p>
          <a:p>
            <a:pPr eaLnBrk="1" hangingPunct="1"/>
            <a:r>
              <a:rPr lang="sr-Latn-BA" sz="2000" b="1" dirty="0">
                <a:cs typeface="Arial" pitchFamily="34" charset="0"/>
              </a:rPr>
              <a:t>Pravo </a:t>
            </a:r>
            <a:r>
              <a:rPr lang="sr-Latn-BA" sz="2000" dirty="0">
                <a:cs typeface="Arial" pitchFamily="34" charset="0"/>
              </a:rPr>
              <a:t>saopćavanja javnosti, </a:t>
            </a:r>
            <a:endParaRPr lang="en-US" sz="2000" dirty="0">
              <a:cs typeface="Arial" pitchFamily="34" charset="0"/>
            </a:endParaRPr>
          </a:p>
          <a:p>
            <a:pPr eaLnBrk="1" hangingPunct="1"/>
            <a:r>
              <a:rPr lang="sr-Latn-BA" sz="2000" b="1" dirty="0">
                <a:cs typeface="Arial" pitchFamily="34" charset="0"/>
              </a:rPr>
              <a:t>Pravo</a:t>
            </a:r>
            <a:r>
              <a:rPr lang="sr-Latn-BA" sz="2000" dirty="0">
                <a:cs typeface="Arial" pitchFamily="34" charset="0"/>
              </a:rPr>
              <a:t> prerade, </a:t>
            </a:r>
            <a:endParaRPr lang="en-US" sz="2000" dirty="0">
              <a:cs typeface="Arial" pitchFamily="34" charset="0"/>
            </a:endParaRPr>
          </a:p>
          <a:p>
            <a:pPr eaLnBrk="1" hangingPunct="1"/>
            <a:r>
              <a:rPr lang="sr-Latn-BA" sz="2000" b="1" dirty="0">
                <a:cs typeface="Arial" pitchFamily="34" charset="0"/>
              </a:rPr>
              <a:t>Pravo</a:t>
            </a:r>
            <a:r>
              <a:rPr lang="sr-Latn-BA" sz="2000" dirty="0">
                <a:cs typeface="Arial" pitchFamily="34" charset="0"/>
              </a:rPr>
              <a:t> audiovizuelnog prilagođavanja </a:t>
            </a:r>
            <a:endParaRPr lang="en-US" sz="2000" dirty="0">
              <a:cs typeface="Arial" pitchFamily="34" charset="0"/>
            </a:endParaRPr>
          </a:p>
          <a:p>
            <a:pPr eaLnBrk="1" hangingPunct="1"/>
            <a:r>
              <a:rPr lang="sr-Latn-BA" sz="2000" b="1" dirty="0">
                <a:cs typeface="Arial" pitchFamily="34" charset="0"/>
              </a:rPr>
              <a:t>Pravo</a:t>
            </a:r>
            <a:r>
              <a:rPr lang="sr-Latn-BA" sz="2000" dirty="0">
                <a:cs typeface="Arial" pitchFamily="34" charset="0"/>
              </a:rPr>
              <a:t> prijevoda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3FC6-F584-4672-8155-4506617C39EA}" type="datetime1">
              <a:rPr lang="sr-Latn-CS" smtClean="0"/>
              <a:t>14.5.2024.</a:t>
            </a:fld>
            <a:endParaRPr lang="bs-Latn-B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autorsko pravo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EC81-CE4E-428E-BAB4-8C98C9A7F563}" type="slidenum">
              <a:rPr lang="bs-Latn-BA" smtClean="0"/>
              <a:pPr/>
              <a:t>20</a:t>
            </a:fld>
            <a:endParaRPr lang="bs-Latn-B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B4FFA4-7B3F-B850-B1BC-064747051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7" y="1354029"/>
            <a:ext cx="2085013" cy="20606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649E11-F768-3FD2-BCD7-989A2E979EEF}"/>
              </a:ext>
            </a:extLst>
          </p:cNvPr>
          <p:cNvSpPr txBox="1"/>
          <p:nvPr/>
        </p:nvSpPr>
        <p:spPr>
          <a:xfrm>
            <a:off x="2057572" y="2657742"/>
            <a:ext cx="240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/>
              <a:t>Lično pravna ovlaštenja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EE15A-C67B-75FC-B6C3-7C4ECACC9B20}"/>
              </a:ext>
            </a:extLst>
          </p:cNvPr>
          <p:cNvSpPr txBox="1"/>
          <p:nvPr/>
        </p:nvSpPr>
        <p:spPr>
          <a:xfrm>
            <a:off x="7836493" y="2546647"/>
            <a:ext cx="222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/>
              <a:t>Imovinska</a:t>
            </a:r>
            <a:r>
              <a:rPr lang="bs-Latn-BA" dirty="0"/>
              <a:t> </a:t>
            </a:r>
            <a:r>
              <a:rPr lang="bs-Latn-BA" b="1" dirty="0"/>
              <a:t>ovlaštenja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Zakoni o bibliotečkoj djelatnosti i digitalizacija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Zakona o bibliotečkoj djelatnosti R </a:t>
            </a:r>
            <a:r>
              <a:rPr lang="hr-HR" sz="2400" dirty="0"/>
              <a:t>BiH</a:t>
            </a:r>
            <a:r>
              <a:rPr lang="en-GB" sz="2400" dirty="0"/>
              <a:t> (</a:t>
            </a:r>
            <a:r>
              <a:rPr lang="en-GB" sz="2400" dirty="0" err="1"/>
              <a:t>Sl</a:t>
            </a:r>
            <a:r>
              <a:rPr lang="hr-HR" sz="2400" dirty="0"/>
              <a:t>.</a:t>
            </a:r>
            <a:r>
              <a:rPr lang="en-GB" sz="2400" dirty="0"/>
              <a:t> list R BiH, br.37/95) </a:t>
            </a:r>
            <a:endParaRPr lang="hr-HR" sz="2400" dirty="0"/>
          </a:p>
          <a:p>
            <a:r>
              <a:rPr lang="en-GB" sz="2400" dirty="0" err="1"/>
              <a:t>Zakon</a:t>
            </a:r>
            <a:r>
              <a:rPr lang="en-GB" sz="2400" dirty="0"/>
              <a:t> o bibliotečko informacionoj djelatnosti (</a:t>
            </a:r>
            <a:r>
              <a:rPr lang="en-GB" sz="2400" dirty="0" err="1"/>
              <a:t>Sl</a:t>
            </a:r>
            <a:r>
              <a:rPr lang="hr-HR" sz="2400" dirty="0"/>
              <a:t>.</a:t>
            </a:r>
            <a:r>
              <a:rPr lang="en-GB" sz="2400" dirty="0"/>
              <a:t> </a:t>
            </a:r>
            <a:r>
              <a:rPr lang="hr-HR" sz="2400" dirty="0" err="1"/>
              <a:t>g</a:t>
            </a:r>
            <a:r>
              <a:rPr lang="en-GB" sz="2400" dirty="0" err="1"/>
              <a:t>lasnik</a:t>
            </a:r>
            <a:r>
              <a:rPr lang="hr-HR" sz="2400" dirty="0"/>
              <a:t>,</a:t>
            </a:r>
            <a:r>
              <a:rPr lang="en-GB" sz="2400" dirty="0"/>
              <a:t> R</a:t>
            </a:r>
            <a:r>
              <a:rPr lang="hr-HR" sz="2400" dirty="0"/>
              <a:t>S</a:t>
            </a:r>
            <a:r>
              <a:rPr lang="en-GB" sz="2400" dirty="0"/>
              <a:t> br. 44</a:t>
            </a:r>
            <a:r>
              <a:rPr lang="hr-HR" sz="2400" dirty="0"/>
              <a:t> /2016) </a:t>
            </a:r>
            <a:r>
              <a:rPr lang="en-GB" sz="2400" dirty="0"/>
              <a:t>  </a:t>
            </a:r>
            <a:endParaRPr lang="hr-HR" sz="2400" dirty="0"/>
          </a:p>
          <a:p>
            <a:r>
              <a:rPr lang="hr-HR" sz="2400" dirty="0"/>
              <a:t>Član 18</a:t>
            </a:r>
          </a:p>
          <a:p>
            <a:pPr lvl="1"/>
            <a:r>
              <a:rPr lang="sr-Cyrl-CS" sz="2000" dirty="0"/>
              <a:t>(1) Biblioteke su dužne da </a:t>
            </a:r>
            <a:r>
              <a:rPr lang="hr-HR" sz="2000" dirty="0"/>
              <a:t>kontinuirano</a:t>
            </a:r>
            <a:r>
              <a:rPr lang="sr-Cyrl-CS" sz="2000" dirty="0"/>
              <a:t> rade na digitalizaciji bibliotečke građe kao dijela kulturnog nasljeđa Republike.</a:t>
            </a:r>
            <a:endParaRPr lang="en-US" sz="2000" dirty="0"/>
          </a:p>
          <a:p>
            <a:pPr lvl="1"/>
            <a:r>
              <a:rPr lang="sr-Cyrl-CS" sz="2000" dirty="0"/>
              <a:t>(2) Narodna i univerzitetska biblioteka R</a:t>
            </a:r>
            <a:r>
              <a:rPr lang="hr-HR" sz="2000" dirty="0"/>
              <a:t>S</a:t>
            </a:r>
            <a:r>
              <a:rPr lang="sr-Cyrl-CS" sz="2000" dirty="0"/>
              <a:t> sprovodi i koordinira poslove na digitalizaciji bibliotečke građe u Republici.</a:t>
            </a:r>
            <a:endParaRPr lang="en-US" sz="2000" dirty="0"/>
          </a:p>
          <a:p>
            <a:pPr lvl="1"/>
            <a:r>
              <a:rPr lang="sr-Cyrl-CS" sz="2000" dirty="0"/>
              <a:t>(3) Ministar na prijedlog Bibliotečkog savjeta donosi Pravilnik o načinu digitalizacije bibliotečko-informacione građe i izvora</a:t>
            </a:r>
            <a:r>
              <a:rPr lang="sr-Cyrl-CS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40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Autorska prava u BiH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problem sa kojim se suočavamo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35" y="2234213"/>
            <a:ext cx="1334530" cy="93010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242486" y="3632886"/>
            <a:ext cx="263611" cy="16475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66054" y="3501080"/>
            <a:ext cx="0" cy="280087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90487" y="3632886"/>
            <a:ext cx="22242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09816" y="4260936"/>
            <a:ext cx="3723504" cy="167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u="sng" dirty="0"/>
              <a:t>Postoji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pravni okvir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nadležni državni institut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autori i organizacije autora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apecijalizirano pravno lice</a:t>
            </a:r>
          </a:p>
        </p:txBody>
      </p:sp>
      <p:sp>
        <p:nvSpPr>
          <p:cNvPr id="16" name="AutoShape 2" descr="Autorska prava na slike - Auto entuzijasta Hrvat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76319" y="4320138"/>
            <a:ext cx="4870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u="sng" dirty="0"/>
              <a:t>Ne postoji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primjena zakona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izgrađena svijest o značaju autorskih prava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navika zaključivanja autorskih ugovora 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863546" y="3341429"/>
            <a:ext cx="2166551" cy="7959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176319" y="3331597"/>
            <a:ext cx="1894703" cy="98854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921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sz="4000" dirty="0"/>
              <a:t>Pravo reprodukcije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sz="3600" dirty="0"/>
              <a:t>Čl. 21 st. 2 ZASP-a, reprodukcija/umnožavanje djela obuhvata i pohranjivanje djela u elektronskoj formi - akt digitalizacije podrazumijeva akt reprodukcije -  za vršenje tog prava je neophodna prethodna dozvola autora, osim u slučajevima izričito zakonom predviđenih ograničenja tog prava.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65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dirty="0"/>
              <a:t>Pravilo odvojenog prenosa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7335" indent="-147335" defTabSz="321457">
              <a:spcBef>
                <a:spcPts val="0"/>
              </a:spcBef>
              <a:defRPr sz="32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vi-V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 podrazumijeva da je uz prenos prava reprodukcije/umnožavanja preneseno i pravo pohranjivanja djela u elektronskoj formi,</a:t>
            </a:r>
            <a:r>
              <a:rPr lang="vi-VN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osim ukoliko to zakon ili ugovor drugačije utvrđuju (čl. 76, st. 2 ZASP ‒ </a:t>
            </a:r>
            <a:r>
              <a:rPr lang="vi-VN" dirty="0">
                <a:solidFill>
                  <a:srgbClr val="0096FF"/>
                </a:solidFill>
                <a:latin typeface="Calibri" pitchFamily="34" charset="0"/>
                <a:cs typeface="Calibri" pitchFamily="34" charset="0"/>
              </a:rPr>
              <a:t>pravilo odvojenosti prenosa</a:t>
            </a:r>
            <a:r>
              <a:rPr lang="vi-VN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). </a:t>
            </a:r>
          </a:p>
          <a:p>
            <a:pPr marL="147335" indent="-147335" algn="just" defTabSz="321457">
              <a:spcBef>
                <a:spcPts val="0"/>
              </a:spcBef>
              <a:defRPr sz="32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vi-VN" dirty="0">
                <a:latin typeface="Calibri" pitchFamily="34" charset="0"/>
                <a:cs typeface="Calibri" pitchFamily="34" charset="0"/>
              </a:rPr>
              <a:t>Ništavost odredbi autorskih ugovora, koje predviđaju prenos autorskih imovinskih prava za još nepoznate načine korištenja djela (čl. 79, al. d)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EAB-0D5C-4E6E-A8B5-0CBA2CFE8506}" type="datetime1">
              <a:rPr lang="sr-Latn-CS" smtClean="0"/>
              <a:t>14.5.2024.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autorsko pravo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EC81-CE4E-428E-BAB4-8C98C9A7F563}" type="slidenum">
              <a:rPr lang="bs-Latn-BA" smtClean="0"/>
              <a:pPr/>
              <a:t>24</a:t>
            </a:fld>
            <a:endParaRPr lang="bs-Latn-BA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4821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Primjeri loše prakse</a:t>
            </a:r>
            <a:br>
              <a:rPr lang="hr-HR" sz="4000" dirty="0"/>
            </a:b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97" y="2001796"/>
            <a:ext cx="4534411" cy="3698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701" y="1369849"/>
            <a:ext cx="6028699" cy="47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5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Autorska prava na internetu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vi-VN" sz="3600" dirty="0">
                <a:latin typeface="Calibri" pitchFamily="34" charset="0"/>
                <a:cs typeface="Calibri" pitchFamily="34" charset="0"/>
              </a:rPr>
              <a:t>Generalno pravilo koje biste trebali imati na umu prije nego iskoristite neki sadržaj je:</a:t>
            </a:r>
          </a:p>
          <a:p>
            <a:pPr fontAlgn="base"/>
            <a:r>
              <a:rPr lang="vi-VN" sz="3600" dirty="0">
                <a:latin typeface="Calibri" pitchFamily="34" charset="0"/>
                <a:cs typeface="Calibri" pitchFamily="34" charset="0"/>
              </a:rPr>
              <a:t>Ako niste autor ili nemate izričito dopuštenje od autora, odnosno onoga tko posjeduje autorska prava, 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ne smijete</a:t>
            </a:r>
            <a:r>
              <a:rPr lang="vi-VN" sz="3600" dirty="0">
                <a:latin typeface="Calibri" pitchFamily="34" charset="0"/>
                <a:cs typeface="Calibri" pitchFamily="34" charset="0"/>
              </a:rPr>
              <a:t> koristiti sadržaj.</a:t>
            </a:r>
          </a:p>
          <a:p>
            <a:pPr fontAlgn="base"/>
            <a:r>
              <a:rPr lang="vi-VN" sz="3600" dirty="0">
                <a:latin typeface="Calibri" pitchFamily="34" charset="0"/>
                <a:cs typeface="Calibri" pitchFamily="34" charset="0"/>
              </a:rPr>
              <a:t>Popularno pogrešno tumačenje je da, ukoliko se navede izvor (npr. Google, Facebook, Twitter) ili se naglasi da nije autor rada, korisnik ne može snositi posljedice jer se radi o pravilnom korištenju. Ta pretpostavka je netočna iz dva razloga:</a:t>
            </a:r>
          </a:p>
          <a:p>
            <a:pPr lvl="1" fontAlgn="base"/>
            <a:r>
              <a:rPr lang="vi-VN" sz="3600" dirty="0">
                <a:latin typeface="Calibri" pitchFamily="34" charset="0"/>
                <a:cs typeface="Calibri" pitchFamily="34" charset="0"/>
              </a:rPr>
              <a:t>Internetske tražilice, društvene mreže i slične stranice 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ne posjeduju</a:t>
            </a:r>
            <a:r>
              <a:rPr lang="vi-VN" sz="3600" dirty="0">
                <a:latin typeface="Calibri" pitchFamily="34" charset="0"/>
                <a:cs typeface="Calibri" pitchFamily="34" charset="0"/>
              </a:rPr>
              <a:t> autorska prava pa, prema tome, ne mogu dozvoliti ili zabraniti korištenje. Te stranice služe samo za distribuciju i pronalaženje </a:t>
            </a:r>
            <a:r>
              <a:rPr lang="vi-VN" sz="3600" i="1" dirty="0">
                <a:latin typeface="Calibri" pitchFamily="34" charset="0"/>
                <a:cs typeface="Calibri" pitchFamily="34" charset="0"/>
              </a:rPr>
              <a:t>isključivo</a:t>
            </a:r>
            <a:r>
              <a:rPr lang="vi-VN" sz="3600" dirty="0">
                <a:latin typeface="Calibri" pitchFamily="34" charset="0"/>
                <a:cs typeface="Calibri" pitchFamily="34" charset="0"/>
              </a:rPr>
              <a:t> </a:t>
            </a:r>
            <a:r>
              <a:rPr lang="vi-VN" sz="3600" i="1" dirty="0">
                <a:latin typeface="Calibri" pitchFamily="34" charset="0"/>
                <a:cs typeface="Calibri" pitchFamily="34" charset="0"/>
              </a:rPr>
              <a:t>tuđeg</a:t>
            </a:r>
            <a:r>
              <a:rPr lang="vi-VN" sz="3600" dirty="0">
                <a:latin typeface="Calibri" pitchFamily="34" charset="0"/>
                <a:cs typeface="Calibri" pitchFamily="34" charset="0"/>
              </a:rPr>
              <a:t> sadržaja.</a:t>
            </a:r>
          </a:p>
          <a:p>
            <a:pPr lvl="1" fontAlgn="base"/>
            <a:r>
              <a:rPr lang="vi-VN" sz="3600" dirty="0">
                <a:latin typeface="Calibri" pitchFamily="34" charset="0"/>
                <a:cs typeface="Calibri" pitchFamily="34" charset="0"/>
              </a:rPr>
              <a:t>Ako je korištenje dozvoljeno uz navođenje izvora, to mora biti naznačeno uz sam sadržaj.</a:t>
            </a:r>
            <a:endParaRPr lang="bs-Latn-BA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63CD-2D36-4DC1-91A2-B464DDC42437}" type="datetime1">
              <a:rPr lang="sr-Latn-CS" smtClean="0"/>
              <a:t>14.5.2024.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autorsko pravo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EC81-CE4E-428E-BAB4-8C98C9A7F563}" type="slidenum">
              <a:rPr lang="bs-Latn-BA" smtClean="0"/>
              <a:pPr/>
              <a:t>26</a:t>
            </a:fld>
            <a:endParaRPr lang="bs-Latn-B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5901-D7AF-C0CA-313C-156BCE78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Zadatak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35AF-0EA3-548E-F97E-52A06A0BE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Da li je potrebno citirati slijedaća autorska djela?</a:t>
            </a:r>
          </a:p>
          <a:p>
            <a:r>
              <a:rPr lang="bs-Latn-BA" dirty="0"/>
              <a:t>Zakone</a:t>
            </a:r>
          </a:p>
          <a:p>
            <a:r>
              <a:rPr lang="bs-Latn-BA" dirty="0"/>
              <a:t>Medijske vijesti</a:t>
            </a:r>
          </a:p>
          <a:p>
            <a:r>
              <a:rPr lang="bs-Latn-BA" dirty="0"/>
              <a:t>Narodne umotvorine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830A6-EFC4-04C7-7AAF-2C9DB8DD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D4BF-FF2B-4C78-A48D-770EA97E0CA2}" type="datetime1">
              <a:rPr lang="sr-Latn-CS" smtClean="0"/>
              <a:t>14.5.2024.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6965-9878-82FC-7E56-4CC111E6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autorsko pravo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F4EB9-380C-47B3-83EE-D5B1F306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EC81-CE4E-428E-BAB4-8C98C9A7F563}" type="slidenum">
              <a:rPr lang="bs-Latn-BA" smtClean="0"/>
              <a:pPr/>
              <a:t>27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32515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E9E7-948E-3045-E7E0-459BEC1B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Zadaci</a:t>
            </a:r>
            <a:br>
              <a:rPr lang="bs-Latn-BA" dirty="0"/>
            </a:b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38062-BEBE-2D34-45A3-A9779C771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Kako navoditi prevedeno djelo? </a:t>
            </a:r>
          </a:p>
          <a:p>
            <a:r>
              <a:rPr lang="bs-Latn-BA" dirty="0"/>
              <a:t>Da li je prevodilac/ica autor/ica?</a:t>
            </a:r>
          </a:p>
          <a:p>
            <a:r>
              <a:rPr lang="bs-Latn-BA" dirty="0"/>
              <a:t>Ako sam kupio knjigu umjetničku sliku ili muzički CD, da li sam stekao i autorska prava? </a:t>
            </a:r>
          </a:p>
          <a:p>
            <a:pPr algn="l" fontAlgn="base"/>
            <a:r>
              <a:rPr lang="bs-Latn-BA" i="0" dirty="0">
                <a:effectLst/>
              </a:rPr>
              <a:t>Da li se autorsko pravo primenjuje na društvene mreže (Facebook, Twitter, Pinterest, itd.)?</a:t>
            </a:r>
          </a:p>
          <a:p>
            <a:pPr marL="0" indent="0" algn="l" fontAlgn="base">
              <a:buNone/>
            </a:pPr>
            <a:endParaRPr lang="bs-Latn-BA" b="0" i="0" dirty="0">
              <a:solidFill>
                <a:srgbClr val="7A7A7A"/>
              </a:solidFill>
              <a:effectLst/>
              <a:latin typeface="Poppins"/>
            </a:endParaRPr>
          </a:p>
          <a:p>
            <a:endParaRPr lang="bs-Latn-B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05AE6-A5DE-5786-5E04-676527D4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1FBF-8F01-4B39-83A3-535FFB8454EC}" type="datetime1">
              <a:rPr lang="sr-Latn-CS" smtClean="0"/>
              <a:t>14.5.2024.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E97D2-06F8-D613-3A4D-70C72317A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autorsko pravo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7B99-7459-CA80-1574-C86D79B4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EC81-CE4E-428E-BAB4-8C98C9A7F563}" type="slidenum">
              <a:rPr lang="bs-Latn-BA" smtClean="0"/>
              <a:pPr/>
              <a:t>28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35860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4ADA-E8C8-77E6-D7B1-CEFDD3826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Zadatak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E9FCE-AF6B-9597-C28C-B0CFC2A4B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Kada ne narušavamo (kršimo) autorska prava? </a:t>
            </a:r>
          </a:p>
          <a:p>
            <a:r>
              <a:rPr lang="bs-Latn-BA" dirty="0"/>
              <a:t>Kada koristimo činjenice</a:t>
            </a:r>
          </a:p>
          <a:p>
            <a:r>
              <a:rPr lang="bs-Latn-BA" dirty="0"/>
              <a:t>Preuzimamo sa Interneta </a:t>
            </a:r>
          </a:p>
          <a:p>
            <a:r>
              <a:rPr lang="bs-Latn-BA" dirty="0"/>
              <a:t>Kada kontaktiramo autora i tražimo dozvolu</a:t>
            </a:r>
          </a:p>
          <a:p>
            <a:r>
              <a:rPr lang="bs-Latn-BA" dirty="0"/>
              <a:t>Preuzimamo materijale sa web stranice škole</a:t>
            </a:r>
          </a:p>
          <a:p>
            <a:endParaRPr lang="bs-Latn-B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E11BC-5F42-3012-3DC5-B100C7BC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EAF-1681-43E0-B188-7C20EB982A4D}" type="datetime1">
              <a:rPr lang="sr-Latn-CS" smtClean="0"/>
              <a:t>14.5.2024.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C4C15-F0C2-FAE3-067E-56330277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/>
              <a:t>autorsko pravo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8E002-6C2A-C2F8-21F7-E9E6EBC4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EC81-CE4E-428E-BAB4-8C98C9A7F563}" type="slidenum">
              <a:rPr lang="bs-Latn-BA" smtClean="0"/>
              <a:pPr/>
              <a:t>29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873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87A7-022E-99CD-BBBF-98747A2A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iGeneracija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0919C-8398-1329-F2CF-407F026CB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Istraživanje koje 2017. godine provela IEEE-a, (najveća tehnička profesionalna organizacija posvećena razvoju tehnologije za čovječanstvo), pokazuje kako će djeca rođena između 2010. i 2025. godine biti </a:t>
            </a:r>
            <a:r>
              <a:rPr lang="hr-HR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tehnološki najprožetija generacija 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sada. </a:t>
            </a:r>
            <a:r>
              <a:rPr lang="hr-HR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Generacija alfa 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odrastat će uz brojne tehnologije vezane uz </a:t>
            </a:r>
            <a:r>
              <a:rPr lang="hr-HR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umjetnu inteligenciju (AI) 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koja će utjecati na njihov život, zdravlje i budućnost. Generacija alfa prva su generacija rođena u 21. stoljeću i kao </a:t>
            </a:r>
            <a:r>
              <a:rPr lang="hr-HR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djeca milenijalaca 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poznati su pod nazivom </a:t>
            </a:r>
            <a:r>
              <a:rPr lang="hr-HR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iGeneracija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Obrazovanje koje koristi najnoviju tehnologiju u nastavi stvorit će potpuno drugačiju mogućnost učenja za alfa djecu koji uče i stječu znanje radom, iskustvom i kritičkim promišljanjem pa će se obrazovni sistemi trebati prilagoditi učenju i poučavanja alfa djece.</a:t>
            </a:r>
            <a:endParaRPr lang="bs-Latn-B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Institute of Electrical and Electronics Engineers (IEEE) je u istraživanju 2017. godine 'Generation AI: A Study of Millennial Parents of Generation Alpha Kids' otkrio na koje će sve načine utjecati tehnologija na živote 'milenijalnih' roditelja i njihovog potomstva. Više na : </a:t>
            </a:r>
            <a:r>
              <a:rPr lang="hr-HR" sz="13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https://www.tportal.hr/tehno/clanak/milenijalci-bi-radije-da-ih-njeguju-roboti-nego-vlastita-djeca-20170707</a:t>
            </a:r>
            <a:r>
              <a:rPr lang="hr-HR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(20.4.2022.)</a:t>
            </a:r>
            <a:endParaRPr lang="bs-Latn-BA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36962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25B3-ECEB-1851-7389-94043598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D8C9-386B-BEC9-0A4F-07E384FB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873"/>
            <a:ext cx="10647348" cy="505056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hr-H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Abram, S. (2005). Web 2.0 – Huh?! Library 2.0, librarian 2.0 // Information Outlook 9, 12, 46.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hr-H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Abram, S. (2009). Web 3.0 and libraries : what is at the heart of libraries. URL. </a:t>
            </a:r>
            <a:r>
              <a:rPr lang="hr-HR" sz="40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http://stephenslighthouse.com/files/20090914_SLC.pdf</a:t>
            </a:r>
            <a:r>
              <a:rPr lang="hr-H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(27.9.2022.)</a:t>
            </a:r>
            <a:endParaRPr lang="bs-Latn-BA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bs-Latn-BA" sz="4000" dirty="0"/>
              <a:t>Autorsko pravo. </a:t>
            </a:r>
            <a:r>
              <a:rPr lang="bs-Latn-BA" sz="4000" i="1" dirty="0"/>
              <a:t>Hrvatska enciklopedija, mrežno izdanje.</a:t>
            </a:r>
            <a:r>
              <a:rPr lang="bs-Latn-BA" sz="4000" dirty="0"/>
              <a:t> Leksikografski zavod Miroslav Krleža, 2020. Pristupljeno 13. 5. 2020. Dostupno na: &lt;http://www.enciklopedija.hr/Natuknica.aspx?ID</a:t>
            </a:r>
          </a:p>
          <a:p>
            <a:pPr>
              <a:lnSpc>
                <a:spcPct val="120000"/>
              </a:lnSpc>
            </a:pPr>
            <a:r>
              <a:rPr lang="hr-H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Bradley, P. (2007). How to Use Web 2.0 in Your Library. London : Facet Publishing.</a:t>
            </a:r>
          </a:p>
          <a:p>
            <a:pPr>
              <a:lnSpc>
                <a:spcPct val="120000"/>
              </a:lnSpc>
            </a:pPr>
            <a:r>
              <a:rPr lang="hr-HR" sz="4000" dirty="0">
                <a:effectLst/>
                <a:ea typeface="Times New Roman" panose="02020603050405020304" pitchFamily="18" charset="0"/>
              </a:rPr>
              <a:t>Dizdar. S. </a:t>
            </a:r>
            <a:r>
              <a:rPr lang="bs-Latn-BA" sz="400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Digitalna školska biblioteka i autorska prava na primjeru Kantona Sarajevo. //</a:t>
            </a:r>
            <a:r>
              <a:rPr lang="hr-HR" sz="4000" dirty="0">
                <a:effectLst/>
                <a:ea typeface="Times New Roman" panose="02020603050405020304" pitchFamily="18" charset="0"/>
              </a:rPr>
              <a:t>„Autorsko pravo i digitalno okruženje“ 12 okrugli stol za šolske knjižnice /uredile Mirjana Čubaković i Nataša Mesić Muharemi. Zagreb : Hrvatsko knjižničarsko društvo, 2022 Pristup </a:t>
            </a:r>
            <a:r>
              <a:rPr lang="hr-HR" sz="4000" dirty="0">
                <a:solidFill>
                  <a:srgbClr val="006FC0"/>
                </a:solidFill>
                <a:effectLst/>
                <a:ea typeface="Times New Roman" panose="02020603050405020304" pitchFamily="18" charset="0"/>
              </a:rPr>
              <a:t>http://www.hkdrustvo.hr/hr/izdanja/kategorija/elektronicka</a:t>
            </a:r>
            <a:endParaRPr lang="bs-Latn-BA" sz="4000" dirty="0">
              <a:effectLst/>
              <a:ea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</a:pPr>
            <a:r>
              <a:rPr lang="bs-Latn-BA" sz="4000" dirty="0">
                <a:effectLst/>
                <a:ea typeface="Times New Roman" panose="02020603050405020304" pitchFamily="18" charset="0"/>
              </a:rPr>
              <a:t>Dizdar, S. </a:t>
            </a:r>
            <a:r>
              <a:rPr lang="bs-Latn-BA" sz="40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Uloga digitalnih repozitorija obrazovnog materijala u unapređenju obrazovnog procesa</a:t>
            </a:r>
            <a:r>
              <a:rPr lang="bs-Latn-BA" sz="4000" i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. </a:t>
            </a:r>
            <a:r>
              <a:rPr lang="bs-Latn-BA" sz="40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// </a:t>
            </a:r>
            <a:r>
              <a:rPr lang="bs-Latn-BA" sz="4000" dirty="0">
                <a:effectLst/>
                <a:ea typeface="Times New Roman" panose="02020603050405020304" pitchFamily="18" charset="0"/>
              </a:rPr>
              <a:t>Priručnik za visokoškolsku nastavu [Elektronski izvor] / S. Šušnjara, S. Bjelan-Guska, L. Kafedžić, E. Dedić Bukvić, S. Dizdar. Sarajevo: Filozofski fakultet, 2019. Str. 79-92. Dostupno na: </a:t>
            </a:r>
            <a:r>
              <a:rPr lang="bs-Latn-BA" sz="4000" dirty="0"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https://ebooks.ff.unsa.ba/index.php/ebooks_ffunsa/catalog/view/40/38/156</a:t>
            </a:r>
            <a:r>
              <a:rPr lang="bs-Latn-BA" sz="4000" dirty="0">
                <a:effectLst/>
                <a:ea typeface="Times New Roman" panose="02020603050405020304" pitchFamily="18" charset="0"/>
              </a:rPr>
              <a:t> (1.5. 2024.) </a:t>
            </a:r>
            <a:endParaRPr lang="bs-Latn-BA" sz="4000" dirty="0"/>
          </a:p>
          <a:p>
            <a:pPr>
              <a:lnSpc>
                <a:spcPct val="120000"/>
              </a:lnSpc>
            </a:pPr>
            <a:r>
              <a:rPr lang="hr-H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Farmer, L. (2005). The K -12 Cybrary at Work.Innovative 1 (3). URL.: </a:t>
            </a:r>
            <a:r>
              <a:rPr lang="hr-HR" sz="40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http://www.innovativeonline.info/pdf/vol1..../The K-12_Cybrary_at_Work.pdf</a:t>
            </a:r>
            <a:r>
              <a:rPr lang="hr-H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(11.14.2024.)</a:t>
            </a:r>
            <a:endParaRPr lang="bs-Latn-BA" sz="4000" dirty="0"/>
          </a:p>
          <a:p>
            <a:pPr>
              <a:lnSpc>
                <a:spcPct val="120000"/>
              </a:lnSpc>
            </a:pPr>
            <a:r>
              <a:rPr lang="hr-H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Heller, L. Knjižnice na Webu 2.0 –Knjižnica 2.0. URL: </a:t>
            </a:r>
            <a:r>
              <a:rPr lang="hr-HR" sz="40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http://www.goethe.de/ins/hr/hr/zag/kul/mag/dbz/4313941.html</a:t>
            </a:r>
            <a:r>
              <a:rPr lang="hr-H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(21.4.2024).</a:t>
            </a:r>
            <a:endParaRPr lang="bs-Latn-BA" sz="4000" dirty="0"/>
          </a:p>
          <a:p>
            <a:pPr>
              <a:lnSpc>
                <a:spcPct val="120000"/>
              </a:lnSpc>
            </a:pPr>
            <a:r>
              <a:rPr lang="hr-HR" sz="4000" dirty="0">
                <a:effectLst/>
                <a:ea typeface="Calibri" panose="020F0502020204030204" pitchFamily="34" charset="0"/>
              </a:rPr>
              <a:t>IFLA School Library Guidelines (2015). International Federation of Library Associations and Institutions. URL: </a:t>
            </a:r>
            <a:r>
              <a:rPr lang="hr-HR" sz="40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https://www.ifla.org/files/assets/school-libraries-resource-centers/publications/ifla-school-library-guidelines.pdf</a:t>
            </a:r>
            <a:r>
              <a:rPr lang="hr-HR" sz="4000" dirty="0">
                <a:effectLst/>
                <a:ea typeface="Calibri" panose="020F0502020204030204" pitchFamily="34" charset="0"/>
              </a:rPr>
              <a:t> (14.4.2024)</a:t>
            </a:r>
            <a:endParaRPr lang="hr-HR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r-H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Kovačević, D. &amp; Lovrinčević J. (2012). Školski knjižničar. Zagreb : Filozofski fakultet: Zavod za informacijske studije Odsjeka za informacijske i komunikacijske znanosti Sveučilišta u Zagrebu.</a:t>
            </a:r>
          </a:p>
          <a:p>
            <a:pPr>
              <a:lnSpc>
                <a:spcPct val="120000"/>
              </a:lnSpc>
            </a:pPr>
            <a:r>
              <a:rPr lang="hr-H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LaGarde, J. (2011). 5 Things Every School Library Website Should Have</a:t>
            </a:r>
            <a:r>
              <a:rPr lang="hr-HR" sz="4000" strike="noStrike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URL:</a:t>
            </a:r>
            <a:r>
              <a:rPr lang="hr-HR" sz="40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0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https://www.librarygirl.net/post/5-things-every-school-library-website-should-have</a:t>
            </a:r>
            <a:r>
              <a:rPr lang="hr-HR" sz="40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000" strike="noStrike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(14.4.2024.)</a:t>
            </a:r>
            <a:endParaRPr lang="bs-Latn-BA" sz="4000" dirty="0"/>
          </a:p>
          <a:p>
            <a:pPr>
              <a:lnSpc>
                <a:spcPct val="120000"/>
              </a:lnSpc>
            </a:pPr>
            <a:r>
              <a:rPr lang="hr-H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Pšenica, D., Šalamon-Cindori, B. &amp; Vlahov, D. (2013). Novi oblici komunikacije hrvatskih knjižnica na društvenim mrežama // Slobodan pristup informacijama : 12. okrugli stol : zbornik radova / Barbarić, Ana ; Mučnjak, Dorja (ur.). Zagreb: Hrvatsko knjižničarsko društvo, 24–31.</a:t>
            </a:r>
            <a:endParaRPr lang="bs-Latn-BA" sz="4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bs-Latn-BA" sz="4000" dirty="0">
                <a:effectLst/>
                <a:ea typeface="Times New Roman" panose="02020603050405020304" pitchFamily="18" charset="0"/>
              </a:rPr>
              <a:t>Purgar, </a:t>
            </a:r>
            <a:r>
              <a:rPr lang="bs-Latn-BA" sz="4000" dirty="0">
                <a:ea typeface="Times New Roman" panose="02020603050405020304" pitchFamily="18" charset="0"/>
              </a:rPr>
              <a:t>M. </a:t>
            </a:r>
            <a:r>
              <a:rPr lang="bs-Latn-BA" sz="4000" dirty="0">
                <a:effectLst/>
                <a:ea typeface="Times New Roman" panose="02020603050405020304" pitchFamily="18" charset="0"/>
              </a:rPr>
              <a:t>Analiza sadržaja mrežnih stranica školskih knjižnica Slavonije i Baranje : Doktorska disertacija.</a:t>
            </a:r>
            <a:r>
              <a:rPr lang="bs-Latn-BA" sz="4000" dirty="0">
                <a:ea typeface="Times New Roman" panose="02020603050405020304" pitchFamily="18" charset="0"/>
              </a:rPr>
              <a:t> </a:t>
            </a:r>
            <a:r>
              <a:rPr lang="bs-Latn-BA" sz="4000" dirty="0">
                <a:effectLst/>
                <a:ea typeface="Times New Roman" panose="02020603050405020304" pitchFamily="18" charset="0"/>
              </a:rPr>
              <a:t>Osijek : </a:t>
            </a:r>
            <a:r>
              <a:rPr lang="en-GB" sz="4000" dirty="0" err="1">
                <a:effectLst/>
                <a:ea typeface="Times New Roman" panose="02020603050405020304" pitchFamily="18" charset="0"/>
              </a:rPr>
              <a:t>Sveučilišt</a:t>
            </a:r>
            <a:r>
              <a:rPr lang="bs-Latn-BA" sz="4000" dirty="0">
                <a:effectLst/>
                <a:ea typeface="Times New Roman" panose="02020603050405020304" pitchFamily="18" charset="0"/>
              </a:rPr>
              <a:t>e</a:t>
            </a:r>
            <a:r>
              <a:rPr lang="en-GB" sz="40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ea typeface="Times New Roman" panose="02020603050405020304" pitchFamily="18" charset="0"/>
              </a:rPr>
              <a:t>Josipa</a:t>
            </a:r>
            <a:r>
              <a:rPr lang="en-GB" sz="40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ea typeface="Times New Roman" panose="02020603050405020304" pitchFamily="18" charset="0"/>
              </a:rPr>
              <a:t>Jurja</a:t>
            </a:r>
            <a:r>
              <a:rPr lang="en-GB" sz="40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ea typeface="Times New Roman" panose="02020603050405020304" pitchFamily="18" charset="0"/>
              </a:rPr>
              <a:t>Strossmayera</a:t>
            </a:r>
            <a:r>
              <a:rPr lang="bs-Latn-BA" sz="4000" dirty="0">
                <a:ea typeface="Times New Roman" panose="02020603050405020304" pitchFamily="18" charset="0"/>
              </a:rPr>
              <a:t>, 2021.</a:t>
            </a:r>
          </a:p>
          <a:p>
            <a:pPr>
              <a:lnSpc>
                <a:spcPct val="120000"/>
              </a:lnSpc>
            </a:pPr>
            <a:r>
              <a:rPr lang="hr-H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Saetre, T. P. &amp; Willars, G. (2004). IFLA-ine i UNESCO-ove smjernice za školske knjižnice. Zagreb: Hrvatsko knjižničarsko društvo.</a:t>
            </a:r>
            <a:endParaRPr lang="bs-Latn-BA" sz="4000" dirty="0"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r-H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UNESCO-ov manifest za digitalne knjižnice // Vjesnik bibliotekara Hrvatske 55, 2(2012), 193-196. URL: </a:t>
            </a:r>
            <a:r>
              <a:rPr lang="hr-HR" sz="40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vbh_55_2_lescic (1).pdf</a:t>
            </a:r>
            <a:r>
              <a:rPr lang="hr-H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(14.4.2024,)</a:t>
            </a:r>
            <a:endParaRPr lang="bs-Latn-BA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s-Latn-BA" sz="1600" dirty="0"/>
          </a:p>
        </p:txBody>
      </p:sp>
    </p:spTree>
    <p:extLst>
      <p:ext uri="{BB962C8B-B14F-4D97-AF65-F5344CB8AC3E}">
        <p14:creationId xmlns:p14="http://schemas.microsoft.com/office/powerpoint/2010/main" val="2332439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Ima li pitanja?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6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6EF0E9-4FAC-69D1-C410-D6E44935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155" y="2423700"/>
            <a:ext cx="5572568" cy="3720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69E10B-55DC-FCDE-34ED-76C424EFE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945" y="253336"/>
            <a:ext cx="3310415" cy="2170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18417C-FA6C-F155-C52E-691E3C645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68" y="375302"/>
            <a:ext cx="5769124" cy="57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3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6129-5EBA-E8B3-FC94-F8F84F5C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Biblioteka 2.0 i bibliotekar 2.0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09FCFD-B963-8FFD-D4AD-6EE1C9B0D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227" y="1987995"/>
            <a:ext cx="4170032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CF6B31-6AFD-0DBF-B5A5-69391767B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45" y="3973794"/>
            <a:ext cx="4218881" cy="23655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A01116-84CE-B4E2-63C1-CB096B3386EF}"/>
              </a:ext>
            </a:extLst>
          </p:cNvPr>
          <p:cNvSpPr txBox="1"/>
          <p:nvPr/>
        </p:nvSpPr>
        <p:spPr>
          <a:xfrm>
            <a:off x="5922236" y="1840554"/>
            <a:ext cx="50847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r-HR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ybrarians</a:t>
            </a:r>
            <a:r>
              <a:rPr lang="hr-H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ili cyber bibliotekari  su MIL stručnjaci u korištenju savremenih tehnologija u obrazovanju u digitalnom okruženju </a:t>
            </a:r>
            <a:endParaRPr lang="bs-Latn-BA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nformacijski stručnjaci</a:t>
            </a:r>
            <a:r>
              <a:rPr lang="hr-H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(pružanje individualne i skupne pomoći npr. putem online referentne usluge </a:t>
            </a:r>
            <a:r>
              <a:rPr lang="hr-HR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just-in-time</a:t>
            </a:r>
            <a:r>
              <a:rPr lang="hr-HR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r-H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s-Latn-BA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400" i="1" kern="0" dirty="0">
                <a:ea typeface="Calibri" panose="020F0502020204030204" pitchFamily="34" charset="0"/>
              </a:rPr>
              <a:t>N</a:t>
            </a:r>
            <a:r>
              <a:rPr lang="hr-HR" sz="1400" i="1" kern="0" dirty="0">
                <a:effectLst/>
                <a:ea typeface="Calibri" panose="020F0502020204030204" pitchFamily="34" charset="0"/>
              </a:rPr>
              <a:t>astavnici</a:t>
            </a:r>
            <a:r>
              <a:rPr lang="hr-HR" sz="1400" kern="0" dirty="0">
                <a:effectLst/>
                <a:ea typeface="Calibri" panose="020F0502020204030204" pitchFamily="34" charset="0"/>
              </a:rPr>
              <a:t> koji proizvode informacijske i edukacijske pakete</a:t>
            </a:r>
            <a:r>
              <a:rPr lang="hr-HR" sz="1400" kern="0" dirty="0">
                <a:ea typeface="Calibri" panose="020F0502020204030204" pitchFamily="34" charset="0"/>
              </a:rPr>
              <a:t>,</a:t>
            </a:r>
            <a:r>
              <a:rPr lang="hr-HR" sz="1400" kern="0" dirty="0">
                <a:effectLst/>
                <a:ea typeface="Calibri" panose="020F0502020204030204" pitchFamily="34" charset="0"/>
              </a:rPr>
              <a:t> stvaraju webliografije i bibliotečke e-portale za digitalne i štampane informacije, izrađuju nastavna pomagala i obrazovne programe u saradnji s različitim obrazovnim stručnjacima (Farmer, 2005)</a:t>
            </a:r>
            <a:endParaRPr lang="bs-Latn-BA" sz="1400" dirty="0"/>
          </a:p>
        </p:txBody>
      </p:sp>
    </p:spTree>
    <p:extLst>
      <p:ext uri="{BB962C8B-B14F-4D97-AF65-F5344CB8AC3E}">
        <p14:creationId xmlns:p14="http://schemas.microsoft.com/office/powerpoint/2010/main" val="193572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EA6D-9526-736C-A279-E93A8734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sz="4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Web.3.0 i biblioteke 3.0 </a:t>
            </a:r>
            <a:br>
              <a:rPr lang="bs-Latn-B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BFEA6-790E-BBB8-35D8-C417D4B27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iblioteka 3.0 je virtualna zbirka koja je dostupna korisnicima bez obzira na fizičku lokaciju </a:t>
            </a:r>
            <a:endParaRPr lang="bs-Latn-B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Novi oblik filozofije služenja i angažmana za zajednicu, mjesto za interakciju, mjesto za inovaciju i mjesto za nadahnuće</a:t>
            </a:r>
            <a:endParaRPr lang="bs-Latn-B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Biblioteka 3.0 je  inteligentna, organizirana, ujedinjena mreža informacijskih puteva. Umjesto da je biblioteka posrednik između korisnika i informacije, ona je podrška korisnicima koji traže informaciju. </a:t>
            </a:r>
          </a:p>
          <a:p>
            <a:pPr algn="just"/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Biblioteka 3.0 koristi umjetnu inteligenciju za pružanje informacijskih usluga na temelju onoga što korisnici misle, a ne što govore. </a:t>
            </a:r>
            <a:r>
              <a:rPr lang="bs-Latn-BA" sz="20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emantički web se koncentrira na prepoznavanje značenja sadržaja. </a:t>
            </a:r>
          </a:p>
          <a:p>
            <a:pPr algn="just"/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Glavni dio weba 3.0 koji se naziva i inteligentni web kombinacija je semantičkog weba, aplikacija weba 2.0 i umjetne inteligencije.</a:t>
            </a:r>
            <a:endParaRPr lang="bs-Latn-B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05573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976C1C-58EB-398B-15BA-D7AEA3B916B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41715375"/>
              </p:ext>
            </p:extLst>
          </p:nvPr>
        </p:nvGraphicFramePr>
        <p:xfrm>
          <a:off x="615296" y="222192"/>
          <a:ext cx="10759156" cy="610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6263E7-7997-A3AE-8051-25480A5677D0}"/>
              </a:ext>
            </a:extLst>
          </p:cNvPr>
          <p:cNvSpPr txBox="1"/>
          <p:nvPr/>
        </p:nvSpPr>
        <p:spPr>
          <a:xfrm>
            <a:off x="8221054" y="5768411"/>
            <a:ext cx="3597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Brondley, 2006, str. 484−486</a:t>
            </a:r>
            <a:endParaRPr lang="bs-Latn-B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1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1FF24-0D00-3661-190A-51163497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Mogu li to informacijski stručnjaci?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B3298-80A0-6199-0102-E9CEFC8D7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340409"/>
              </p:ext>
            </p:extLst>
          </p:nvPr>
        </p:nvGraphicFramePr>
        <p:xfrm>
          <a:off x="435837" y="1690688"/>
          <a:ext cx="11212082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142">
                  <a:extLst>
                    <a:ext uri="{9D8B030D-6E8A-4147-A177-3AD203B41FA5}">
                      <a16:colId xmlns:a16="http://schemas.microsoft.com/office/drawing/2014/main" val="3730408666"/>
                    </a:ext>
                  </a:extLst>
                </a:gridCol>
                <a:gridCol w="2093720">
                  <a:extLst>
                    <a:ext uri="{9D8B030D-6E8A-4147-A177-3AD203B41FA5}">
                      <a16:colId xmlns:a16="http://schemas.microsoft.com/office/drawing/2014/main" val="677134881"/>
                    </a:ext>
                  </a:extLst>
                </a:gridCol>
                <a:gridCol w="7785220">
                  <a:extLst>
                    <a:ext uri="{9D8B030D-6E8A-4147-A177-3AD203B41FA5}">
                      <a16:colId xmlns:a16="http://schemas.microsoft.com/office/drawing/2014/main" val="1305080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s-Latn-BA" dirty="0"/>
                        <a:t>Semestar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dirty="0"/>
                        <a:t>Naziv predmeta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dirty="0"/>
                        <a:t>Kompetencije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42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Latn-BA" sz="1600" dirty="0"/>
                        <a:t>1. ciklus, III, 5. sem.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600" dirty="0"/>
                        <a:t>Baze podataka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prepoznati ulogu baza podataka u informacijskim sistemima; objasniti faze oblikovanja baza podataka; </a:t>
                      </a:r>
                      <a:r>
                        <a:rPr lang="bs-Latn-B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primjeniti tehnike i strategije naprednog pretraživanja baza podataka; vrednovati baze podataka</a:t>
                      </a:r>
                      <a:endParaRPr lang="bs-Latn-BA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291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Latn-BA" sz="1600" dirty="0"/>
                        <a:t>1. ciklus, II, 1. sem.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600" dirty="0"/>
                        <a:t>Digitalna kulturna baštna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400" dirty="0">
                          <a:latin typeface="+mn-lt"/>
                        </a:rPr>
                        <a:t>Prepoznati sličnosti i posebnosti u djelovanju različitih tipova baštinskih ustanova; Razumjeti složenost pojma kulturna baština u njegovim različitim aspektima, formama, medijima; Kritički vrednovati te implementirati projekte digitalizacije u sektoru baštine; Kritički vrednovati te implementirati mehanizme aktivnog djelovanja baštinskih ustanova u aktuelnom okruženju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6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Latn-BA" sz="1600" dirty="0"/>
                        <a:t>2. ciklus, I, 2. sem.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600" dirty="0"/>
                        <a:t>Informacijski sistemi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definirati i klasificirati informacijske sisteme i mrežne servise</a:t>
                      </a:r>
                      <a:r>
                        <a:rPr kumimoji="0" lang="bs-Latn-B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 opisati faze oblikovanja bibliotečko-informacijskih sistema; </a:t>
                      </a: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koristiti i vrednovati informacijske sisteme</a:t>
                      </a:r>
                      <a:r>
                        <a:rPr kumimoji="0" lang="bs-Latn-B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prepoznati osnovne referentne modele i potrebu njihove primjene</a:t>
                      </a:r>
                      <a:endParaRPr kumimoji="0" lang="bs-Latn-B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66646"/>
                  </a:ext>
                </a:extLst>
              </a:tr>
              <a:tr h="321562">
                <a:tc>
                  <a:txBody>
                    <a:bodyPr/>
                    <a:lstStyle/>
                    <a:p>
                      <a:r>
                        <a:rPr lang="bs-Latn-BA" sz="1600" dirty="0"/>
                        <a:t>2. ciklus, I, 2. sem.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600" dirty="0"/>
                        <a:t>Digitalne biblioteke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Razumjeti principe izgradnje digitalne biblioteke. Ovladati vještinama upravljanja digitalnim kolekcijama. Prepoznati značaj otvorenog izdavaštva. Prepoznati kriterije za kritičku evaluaciju digitalnih biblioteka. </a:t>
                      </a:r>
                      <a:r>
                        <a:rPr lang="bs-Latn-BA" sz="1400" dirty="0">
                          <a:solidFill>
                            <a:srgbClr val="FF0000"/>
                          </a:solidFill>
                          <a:latin typeface="+mn-lt"/>
                        </a:rPr>
                        <a:t>Semantički web i (open linked) data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694242"/>
                  </a:ext>
                </a:extLst>
              </a:tr>
              <a:tr h="378819">
                <a:tc>
                  <a:txBody>
                    <a:bodyPr/>
                    <a:lstStyle/>
                    <a:p>
                      <a:r>
                        <a:rPr lang="bs-Latn-BA" sz="1600" dirty="0"/>
                        <a:t>2. ciklus, II, 3. sem.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600" dirty="0"/>
                        <a:t>Oblikovanje i održavanje mrežnih stranica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400" dirty="0">
                          <a:latin typeface="+mn-lt"/>
                        </a:rPr>
                        <a:t>definirati koncept informacijske arhitekture - opisati faze oblikovanja web prezentacija - primijeniti osnovne web tehnologije - samostalno oblikovati i održavati mrežne stranice - vrednovati web prezentacije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166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Latn-BA" sz="1600" dirty="0"/>
                        <a:t>2. ciklus, II, 4. sem.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600" dirty="0"/>
                        <a:t>Digitalna kultura i obrazovanje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400" dirty="0">
                          <a:latin typeface="+mn-lt"/>
                        </a:rPr>
                        <a:t>Razumijevati ključne pojmove digitalne kulture. Kritički vrednovati odnos tehnologije, kulture i društva. Prepoznati političko-ekonomske implikacije upotrebe ICT-a. Ovladati kritičkom informacijskom i medijskom pismenošću.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60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72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09D8-C1B9-A6D7-CCB3-D858F7F6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sz="3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Samovrednovanje kvaliteta rada školskog bibliotekara/bibliotekarke u osnovnoškolskim i srednjoškolskim bibliotekama Kantona Sarajevo</a:t>
            </a:r>
            <a:b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0CCEE-D600-E812-CC4F-EC7E4467F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bs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Anketa provedena u martu mjesecu 2023.  </a:t>
            </a:r>
            <a:r>
              <a:rPr lang="bs-Latn-BA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Glavni cilj istraživanja je bio utvrditi elemente samovrednovanja kvalitete rada školskih bibliotekara/bibliotekarki </a:t>
            </a:r>
            <a:r>
              <a:rPr lang="bs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 ciljim njihovog uključivanja u e-obrazovanje</a:t>
            </a:r>
            <a:endParaRPr lang="bs-Latn-BA" sz="2900" dirty="0">
              <a:solidFill>
                <a:srgbClr val="202024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bs-Latn-BA" sz="2400" dirty="0">
                <a:solidFill>
                  <a:srgbClr val="202024"/>
                </a:solidFill>
                <a:effectLst/>
                <a:ea typeface="Calibri" panose="020F0502020204030204" pitchFamily="34" charset="0"/>
              </a:rPr>
              <a:t>PITANJA IZ GRUPE C. Informacijsko-komunikacijska tehnologija i školski bibliotekar/bibliotekarka</a:t>
            </a:r>
            <a:endParaRPr lang="bs-Latn-BA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bs-Latn-BA" sz="2400" dirty="0">
                <a:solidFill>
                  <a:srgbClr val="202024"/>
                </a:solidFill>
                <a:effectLst/>
                <a:ea typeface="Calibri" panose="020F0502020204030204" pitchFamily="34" charset="0"/>
              </a:rPr>
              <a:t>Kako ocjenjujete svoje informatičko znanje? </a:t>
            </a:r>
            <a:endParaRPr lang="bs-Latn-BA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bs-Latn-BA" sz="2400" b="1" dirty="0">
                <a:solidFill>
                  <a:srgbClr val="202024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Odgovori zadavoljavajući: 31,7% odlično, 29,9 % vrlo dobro, 23,8 % dobro..</a:t>
            </a:r>
            <a:endParaRPr lang="bs-Latn-BA" sz="2400" dirty="0">
              <a:solidFill>
                <a:srgbClr val="000000"/>
              </a:solidFill>
              <a:effectLst/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17844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4204</Words>
  <Application>Microsoft Office PowerPoint</Application>
  <PresentationFormat>Widescreen</PresentationFormat>
  <Paragraphs>327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Poppins</vt:lpstr>
      <vt:lpstr>Symbol</vt:lpstr>
      <vt:lpstr>Times New Roman</vt:lpstr>
      <vt:lpstr>Office Theme</vt:lpstr>
      <vt:lpstr>   Web stranice školskih biblioteka  </vt:lpstr>
      <vt:lpstr>Sadržaj</vt:lpstr>
      <vt:lpstr>iGeneracija</vt:lpstr>
      <vt:lpstr>PowerPoint Presentation</vt:lpstr>
      <vt:lpstr>Biblioteka 2.0 i bibliotekar 2.0</vt:lpstr>
      <vt:lpstr>Web.3.0 i biblioteke 3.0  </vt:lpstr>
      <vt:lpstr>PowerPoint Presentation</vt:lpstr>
      <vt:lpstr>Mogu li to informacijski stručnjaci? </vt:lpstr>
      <vt:lpstr>Samovrednovanje kvaliteta rada školskog bibliotekara/bibliotekarke u osnovnoškolskim i srednjoškolskim bibliotekama Kantona Sarajevo </vt:lpstr>
      <vt:lpstr> Školske biblioteke kao podrška nastavnom procesu  </vt:lpstr>
      <vt:lpstr>  Mrežne stranice biblioteka   </vt:lpstr>
      <vt:lpstr>Svrha izrade mrežne stranice</vt:lpstr>
      <vt:lpstr>PowerPoint Presentation</vt:lpstr>
      <vt:lpstr>PowerPoint Presentation</vt:lpstr>
      <vt:lpstr> Poglavlje 7. Opis poslova stručnih saradnika i saradnika   </vt:lpstr>
      <vt:lpstr>Šta nemamo u Standardima i normativima</vt:lpstr>
      <vt:lpstr>Obrazovni materijali i školske biblioteke</vt:lpstr>
      <vt:lpstr>Autorsko djelo -definicija</vt:lpstr>
      <vt:lpstr>Autorsko pravo se sastoji od </vt:lpstr>
      <vt:lpstr>PowerPoint Presentation</vt:lpstr>
      <vt:lpstr>Zakoni o bibliotečkoj djelatnosti i digitalizacija</vt:lpstr>
      <vt:lpstr>Autorska prava u BiH</vt:lpstr>
      <vt:lpstr>Pravo reprodukcije </vt:lpstr>
      <vt:lpstr>Pravilo odvojenog prenosa</vt:lpstr>
      <vt:lpstr>Primjeri loše prakse </vt:lpstr>
      <vt:lpstr>Autorska prava na internetu</vt:lpstr>
      <vt:lpstr>Zadatak</vt:lpstr>
      <vt:lpstr>Zadaci </vt:lpstr>
      <vt:lpstr>Zadatak</vt:lpstr>
      <vt:lpstr>Literatura</vt:lpstr>
      <vt:lpstr>Hvala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školska biblioteka i autorska prava na primjeru Kantona Sarajevo</dc:title>
  <dc:creator>MyPC</dc:creator>
  <cp:lastModifiedBy>disti disti</cp:lastModifiedBy>
  <cp:revision>41</cp:revision>
  <dcterms:created xsi:type="dcterms:W3CDTF">2021-09-18T06:03:24Z</dcterms:created>
  <dcterms:modified xsi:type="dcterms:W3CDTF">2024-05-14T06:50:20Z</dcterms:modified>
</cp:coreProperties>
</file>