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7" r:id="rId14"/>
    <p:sldId id="269" r:id="rId15"/>
    <p:sldId id="270" r:id="rId16"/>
    <p:sldId id="271" r:id="rId17"/>
    <p:sldId id="277" r:id="rId18"/>
    <p:sldId id="272" r:id="rId19"/>
    <p:sldId id="275" r:id="rId20"/>
    <p:sldId id="276" r:id="rId21"/>
    <p:sldId id="273" r:id="rId22"/>
    <p:sldId id="278" r:id="rId23"/>
    <p:sldId id="27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84EDAF-C034-4C1B-9967-577E75DEF5CA}" v="3" dt="2024-05-14T07:49:22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989F5B-D534-033B-7B7C-EB5E422146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gsjčjčogjsogkjdfop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9A98F5-68C0-5588-09D9-21FBC6D81E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74144-C967-4622-A3A1-3D86E7032DD1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3E46A-FC5A-55BE-54FF-55537A80F3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A316E9-0D9A-9595-D190-6B02AB4CC9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E5D27-EBAC-4BB1-813E-8FAD36FAEB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6888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gsjčjčogjsogkjdfop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F5E7F-211A-47B8-8002-B1E66B863C8E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0D029-0890-4CBA-B7CA-C933900BA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8726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gsjčjčogjsogkjdfop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0D029-0890-4CBA-B7CA-C933900BA82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16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gsjčjčogjsogkjdfop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0D029-0890-4CBA-B7CA-C933900BA82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31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gsjčjčogjsogkjdfop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60D029-0890-4CBA-B7CA-C933900BA8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43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1FB-4E41-40DB-831F-53FA450AE044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7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4008-3F30-4783-9EF1-B5BDD5EAA0D2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7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11906-1218-44B6-93DF-B9F02C667D54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79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83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8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61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12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98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24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B475-E7E9-4736-800A-4C071DDB9696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05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17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18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937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7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EE6B-72BE-4D75-9286-4017B5894E7C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8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141C-42DF-447F-986F-AB2C2A101806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5046-D7D5-4F41-BF4E-F545704C1F42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5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D2E4-44D0-4A6B-A74B-B35F63EAEC9D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3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D836EF3-5F9E-BD9D-21A6-1509D11A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Stručno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usavršavanje</a:t>
            </a:r>
            <a:r>
              <a:rPr lang="en-US" b="1" dirty="0">
                <a:solidFill>
                  <a:srgbClr val="0070C0"/>
                </a:solidFill>
              </a:rPr>
              <a:t>, august 2022. </a:t>
            </a:r>
            <a:r>
              <a:rPr lang="en-US" b="1" dirty="0" err="1">
                <a:solidFill>
                  <a:srgbClr val="0070C0"/>
                </a:solidFill>
              </a:rPr>
              <a:t>godine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670" y="150426"/>
            <a:ext cx="3499407" cy="5364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124" y="0"/>
            <a:ext cx="2800741" cy="110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12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67D-2A7A-4C8C-BC30-C1FBA00FBC6F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6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0958-8EDC-45F5-9DDA-6388B568B602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Stručno usavršavanje, august 2022. godine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1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11299-955F-4235-8B01-AAAFF55CBD10}" type="datetime1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Stručno usavršavanje, august 2022. godine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EF0E4-FD17-4734-B817-A60335821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2933-D281-49FA-A9DB-26F2E9FFDB70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DBAF-67CA-4254-9EF8-90D4ADB730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6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hani.komarica@apik.b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lar.google.com/citations?view_op=view_citation&amp;hl=hr&amp;user=EGzZnwQAAAAJ&amp;citation_for_view=EGzZnwQAAAAJ:WF5omc3nYNoC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to-unbound.org/2012/11/12/alex-tabarrok/why-online-education-works/" TargetMode="External"/><Relationship Id="rId2" Type="http://schemas.openxmlformats.org/officeDocument/2006/relationships/hyperlink" Target="https://www.academia.edu/101554474/Izvje%C5%A1tavanje_informativnih_web_portala_o_korupciji_u_Bosni_i_Hercegovini?uc-sb-sw=5924765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ato-unbound.org/2012/11/16/siva-vaidhyanathan/new-era-unfounded-hyperbole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58EF0E4-FD17-4734-B817-A6033582192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3D836EF3-5F9E-BD9D-21A6-1509D11A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bs-Latn-BA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7279" y="1737360"/>
            <a:ext cx="970570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s-Latn-BA" sz="2000" b="1" dirty="0">
              <a:solidFill>
                <a:srgbClr val="10253F"/>
              </a:solidFill>
              <a:latin typeface="Arial" pitchFamily="34" charset="0"/>
            </a:endParaRPr>
          </a:p>
          <a:p>
            <a:pPr algn="ctr"/>
            <a:endParaRPr lang="bs-Latn-BA" sz="2000" b="1" dirty="0">
              <a:solidFill>
                <a:srgbClr val="10253F"/>
              </a:solidFill>
              <a:latin typeface="Arial" pitchFamily="34" charset="0"/>
            </a:endParaRPr>
          </a:p>
          <a:p>
            <a:pPr algn="ctr"/>
            <a:endParaRPr lang="bs-Latn-BA" sz="2000" b="1" dirty="0">
              <a:solidFill>
                <a:srgbClr val="10253F"/>
              </a:solidFill>
              <a:latin typeface="Arial" pitchFamily="34" charset="0"/>
            </a:endParaRPr>
          </a:p>
          <a:p>
            <a:pPr algn="ctr"/>
            <a:endParaRPr lang="bs-Latn-BA" sz="2000" b="1" dirty="0">
              <a:solidFill>
                <a:srgbClr val="10253F"/>
              </a:solidFill>
              <a:latin typeface="Arial" pitchFamily="34" charset="0"/>
            </a:endParaRPr>
          </a:p>
          <a:p>
            <a:pPr algn="ctr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Tahani Komarica, doktorant na Odsjeku za komunikologiju, Univerzitet u Tuzli</a:t>
            </a:r>
          </a:p>
          <a:p>
            <a:pPr algn="ctr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E-mail: </a:t>
            </a:r>
            <a:r>
              <a:rPr lang="bs-Latn-BA" sz="2400" b="1" dirty="0">
                <a:solidFill>
                  <a:srgbClr val="10253F"/>
                </a:solidFill>
                <a:latin typeface="Arial" pitchFamily="34" charset="0"/>
                <a:hlinkClick r:id="rId3"/>
              </a:rPr>
              <a:t>tahani.komarica@apik.ba</a:t>
            </a:r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ctr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Tel: +387 (0) 61 142 742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1484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40971" y="1674674"/>
            <a:ext cx="973182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2800" b="1" dirty="0">
                <a:solidFill>
                  <a:srgbClr val="10253F"/>
                </a:solidFill>
                <a:latin typeface="Arial" pitchFamily="34" charset="0"/>
              </a:rPr>
              <a:t>Koncept društva znanja</a:t>
            </a:r>
          </a:p>
          <a:p>
            <a:pPr algn="ctr"/>
            <a:r>
              <a:rPr lang="bs-Latn-BA" sz="28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 algn="just"/>
            <a:r>
              <a:rPr lang="bs-Latn-BA" sz="2400" b="1" u="sng" dirty="0">
                <a:solidFill>
                  <a:srgbClr val="10253F"/>
                </a:solidFill>
                <a:latin typeface="Arial" pitchFamily="34" charset="0"/>
              </a:rPr>
              <a:t>Škola tehnološkog determinizma</a:t>
            </a:r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endParaRPr lang="bs-Latn-BA" sz="2400" dirty="0">
              <a:solidFill>
                <a:srgbClr val="10253F"/>
              </a:solidFill>
              <a:latin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tehnologija je pokretač napretka ljudskog života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interferencija čovjeka i tehnologije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demokratizacija obrazovanja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društveni izbor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DA LI JE IZBOR???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40971" y="1443841"/>
            <a:ext cx="98363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Koncept cjeloživotnog učenja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Zanimanje: vječni student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__________________________</a:t>
            </a:r>
          </a:p>
          <a:p>
            <a:pPr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Postoji od rođenja do smrti – prirodno</a:t>
            </a:r>
          </a:p>
          <a:p>
            <a:pPr algn="just">
              <a:spcBef>
                <a:spcPct val="0"/>
              </a:spcBef>
              <a:defRPr/>
            </a:pPr>
            <a:endParaRPr lang="bs-Latn-BA" altLang="sr-Latn-RS" sz="24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Problem 21. vijeka – u funkciji je komercijalnih interesa.</a:t>
            </a:r>
          </a:p>
          <a:p>
            <a:pPr algn="just">
              <a:spcBef>
                <a:spcPct val="0"/>
              </a:spcBef>
              <a:defRPr/>
            </a:pPr>
            <a:endParaRPr lang="bs-Latn-BA" altLang="sr-Latn-RS" sz="24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Zablude (Liesmann, 2016):</a:t>
            </a:r>
          </a:p>
          <a:p>
            <a:pPr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 - učenje je stabilniji proces od kontinuirane promjene koja se nameće ovim konceptom</a:t>
            </a:r>
          </a:p>
          <a:p>
            <a:pPr algn="just">
              <a:spcBef>
                <a:spcPct val="0"/>
              </a:spcBef>
              <a:defRPr/>
            </a:pPr>
            <a:endParaRPr lang="bs-Latn-BA" altLang="sr-Latn-RS" sz="24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- Prazno učenje nametnuto konceptom (učenje učenja bez sadržaja)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2593" y="1859340"/>
            <a:ext cx="1031965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Koncept cjeloživotnog učenja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__________________________</a:t>
            </a:r>
          </a:p>
          <a:p>
            <a:pPr algn="just">
              <a:spcBef>
                <a:spcPct val="0"/>
              </a:spcBef>
              <a:defRPr/>
            </a:pPr>
            <a:r>
              <a:rPr lang="bs-Latn-BA" altLang="sr-Latn-RS" b="1" dirty="0">
                <a:solidFill>
                  <a:srgbClr val="10253F"/>
                </a:solidFill>
                <a:latin typeface="Arial" panose="020B0604020202020204" pitchFamily="34" charset="0"/>
              </a:rPr>
              <a:t>Prema Ecclestone (1999):</a:t>
            </a:r>
          </a:p>
          <a:p>
            <a:pPr algn="just">
              <a:spcBef>
                <a:spcPct val="0"/>
              </a:spcBef>
              <a:defRPr/>
            </a:pPr>
            <a:endParaRPr lang="bs-Latn-BA" altLang="sr-Latn-RS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b="1" dirty="0">
                <a:solidFill>
                  <a:srgbClr val="10253F"/>
                </a:solidFill>
                <a:latin typeface="Arial" panose="020B0604020202020204" pitchFamily="34" charset="0"/>
              </a:rPr>
              <a:t>Uska forma stručnog treninga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bs-Latn-BA" altLang="sr-Latn-RS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b="1" dirty="0">
                <a:solidFill>
                  <a:srgbClr val="10253F"/>
                </a:solidFill>
                <a:latin typeface="Arial" panose="020B0604020202020204" pitchFamily="34" charset="0"/>
              </a:rPr>
              <a:t>Evoluira u cjeloživotno ocjenjivanje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bs-Latn-BA" altLang="sr-Latn-RS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b="1" dirty="0">
                <a:solidFill>
                  <a:srgbClr val="10253F"/>
                </a:solidFill>
                <a:latin typeface="Arial" panose="020B0604020202020204" pitchFamily="34" charset="0"/>
              </a:rPr>
              <a:t>Nametnuti ciljevi urušavaju dobrovoljnost i unutrašnju motivaciju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bs-Latn-BA" altLang="sr-Latn-RS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b="1" dirty="0">
                <a:solidFill>
                  <a:srgbClr val="10253F"/>
                </a:solidFill>
                <a:latin typeface="Arial" panose="020B0604020202020204" pitchFamily="34" charset="0"/>
              </a:rPr>
              <a:t>Fragmentacija znanja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bs-Latn-BA" altLang="sr-Latn-RS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b="1" dirty="0">
                <a:solidFill>
                  <a:srgbClr val="10253F"/>
                </a:solidFill>
                <a:latin typeface="Arial" panose="020B0604020202020204" pitchFamily="34" charset="0"/>
              </a:rPr>
              <a:t>Strukturirano prema društvenim obavezama, a ne unutrašnjim motivima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bs-Latn-BA" altLang="sr-Latn-RS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b="1" dirty="0">
                <a:solidFill>
                  <a:srgbClr val="10253F"/>
                </a:solidFill>
                <a:latin typeface="Arial" panose="020B0604020202020204" pitchFamily="34" charset="0"/>
              </a:rPr>
              <a:t>Zasnovano na vanjskoj motivaciji (često finansijskoj)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8903" y="1767007"/>
            <a:ext cx="1008452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DEFINIRANJE KORUPCIJE</a:t>
            </a:r>
          </a:p>
          <a:p>
            <a:pPr algn="ctr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Svjetska banka: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„the abuse of entrusted power for private interest“.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„zloupotreba povjerene moći u svrhu privatnih interesa“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Arhitektura čovjeka u skladu sa konceptima društva znanja i cjeloživotnog učenja!!!</a:t>
            </a:r>
            <a:endParaRPr lang="bs-Latn-BA" sz="2400" dirty="0">
              <a:solidFill>
                <a:srgbClr val="10253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67097" y="1474619"/>
            <a:ext cx="945750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bs-Latn-BA" altLang="sr-Latn-RS" sz="2800" b="1" dirty="0">
                <a:solidFill>
                  <a:srgbClr val="10253F"/>
                </a:solidFill>
                <a:latin typeface="Arial" panose="020B0604020202020204" pitchFamily="34" charset="0"/>
              </a:rPr>
              <a:t>KONCEPT KORUPCIJE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2800" b="1" dirty="0">
                <a:solidFill>
                  <a:srgbClr val="10253F"/>
                </a:solidFill>
                <a:latin typeface="Arial" panose="020B0604020202020204" pitchFamily="34" charset="0"/>
              </a:rPr>
              <a:t>(novi pristup)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2800" b="1" dirty="0">
                <a:solidFill>
                  <a:srgbClr val="10253F"/>
                </a:solidFill>
                <a:latin typeface="Arial" panose="020B0604020202020204" pitchFamily="34" charset="0"/>
              </a:rPr>
              <a:t>__________________________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000" b="1" dirty="0">
                <a:solidFill>
                  <a:srgbClr val="10253F"/>
                </a:solidFill>
                <a:latin typeface="Arial" panose="020B0604020202020204" pitchFamily="34" charset="0"/>
              </a:rPr>
              <a:t>Sastavni je dio socijalnosti – kolektivno djelovanje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  <a:defRPr/>
            </a:pPr>
            <a:endParaRPr lang="bs-Latn-BA" altLang="sr-Latn-RS" sz="20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000" b="1" dirty="0">
                <a:solidFill>
                  <a:srgbClr val="10253F"/>
                </a:solidFill>
                <a:latin typeface="Arial" panose="020B0604020202020204" pitchFamily="34" charset="0"/>
              </a:rPr>
              <a:t>Nastaje iz slučajnih interakcija koje evoluiraju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  <a:defRPr/>
            </a:pPr>
            <a:endParaRPr lang="bs-Latn-BA" altLang="sr-Latn-RS" sz="20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000" b="1" dirty="0">
                <a:solidFill>
                  <a:srgbClr val="10253F"/>
                </a:solidFill>
                <a:latin typeface="Arial" panose="020B0604020202020204" pitchFamily="34" charset="0"/>
              </a:rPr>
              <a:t>Razvija se kada ne postoje ograničenja i utječe na javne interese i privatne resurse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  <a:defRPr/>
            </a:pPr>
            <a:endParaRPr lang="bs-Latn-BA" altLang="sr-Latn-RS" sz="20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000" b="1" dirty="0">
                <a:solidFill>
                  <a:srgbClr val="10253F"/>
                </a:solidFill>
                <a:latin typeface="Arial" panose="020B0604020202020204" pitchFamily="34" charset="0"/>
              </a:rPr>
              <a:t>Širenje korupcije ubrzava kolaps institucija i države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  <a:defRPr/>
            </a:pPr>
            <a:endParaRPr lang="bs-Latn-BA" altLang="sr-Latn-RS" sz="20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000" b="1" dirty="0">
                <a:solidFill>
                  <a:srgbClr val="10253F"/>
                </a:solidFill>
                <a:latin typeface="Arial" panose="020B0604020202020204" pitchFamily="34" charset="0"/>
              </a:rPr>
              <a:t>Više aktera u mreži uvećava broj interakcija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5840" y="1351508"/>
            <a:ext cx="1021515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2800" b="1" dirty="0">
                <a:solidFill>
                  <a:srgbClr val="10253F"/>
                </a:solidFill>
                <a:latin typeface="Arial" pitchFamily="34" charset="0"/>
              </a:rPr>
              <a:t>Socijalne mreže</a:t>
            </a:r>
          </a:p>
          <a:p>
            <a:pPr algn="ctr"/>
            <a:r>
              <a:rPr lang="bs-Latn-BA" sz="28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Neformalna struktura – horizontalne, nema hijerarhije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Male grupe su važan element neformalnih mreža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Fluidna organizacija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Centri utjecaja,  a ne formalni vođa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Dinamične, visoko responzivne i prilagodljive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Imaju kolektivni cilj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Viši pristup resursima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Slični imaju tendenciju interaktirati sa sličnima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Solidarnost – pogoduje razvoju nepotizma i kronizma</a:t>
            </a:r>
          </a:p>
          <a:p>
            <a:pPr algn="just">
              <a:buFont typeface="Wingdings" pitchFamily="2" charset="2"/>
              <a:buChar char="Ø"/>
            </a:pP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Mreža nije zbir njenih članova, već je fenomen uzrokovan kolektivom i treba je posmatrati kao nezavisnog aktera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3" descr="Damaging-Impacts-of-Social-Media-on-Childr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718" y="1671549"/>
            <a:ext cx="9115698" cy="45434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22915" y="940526"/>
            <a:ext cx="3461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600" b="1" dirty="0"/>
              <a:t>Odgajatelji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41863" y="1541417"/>
            <a:ext cx="88174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bs-Latn-BA" altLang="sr-Latn-RS" sz="3200" b="1" dirty="0">
                <a:solidFill>
                  <a:srgbClr val="10253F"/>
                </a:solidFill>
                <a:latin typeface="Arial" panose="020B0604020202020204" pitchFamily="34" charset="0"/>
              </a:rPr>
              <a:t>Mrežna korupcija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3200" b="1" dirty="0">
                <a:solidFill>
                  <a:srgbClr val="10253F"/>
                </a:solidFill>
                <a:latin typeface="Arial" panose="020B0604020202020204" pitchFamily="34" charset="0"/>
              </a:rPr>
              <a:t>__________________________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	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	Neformalna kolektivna saradnja u kojima se profesionalne uloge u tolikoj mjeri zloupotrebljavaju za mrežne interese da je dominantna norma generalizovanog reciprociteta što dovodi do isključenja drugih, dok se svijest članova grupe o njihovoj mreži ogleda u njihovom zajedničkom stavu.</a:t>
            </a:r>
          </a:p>
          <a:p>
            <a:pPr algn="just">
              <a:spcBef>
                <a:spcPct val="0"/>
              </a:spcBef>
              <a:defRPr/>
            </a:pPr>
            <a:endParaRPr lang="bs-Latn-BA" altLang="sr-Latn-RS" sz="24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endParaRPr lang="bs-Latn-BA" altLang="sr-Latn-RS" sz="24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(Granadson i saradnici, 2021.)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84520" y="1541417"/>
            <a:ext cx="105474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bs-Latn-BA" altLang="sr-Latn-RS" sz="3200" b="1" dirty="0">
                <a:solidFill>
                  <a:srgbClr val="10253F"/>
                </a:solidFill>
                <a:latin typeface="Arial" panose="020B0604020202020204" pitchFamily="34" charset="0"/>
              </a:rPr>
              <a:t>Principi efektivnog obrazovanja karaktera (Lickon i sar., 2007)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3200" b="1" dirty="0">
                <a:solidFill>
                  <a:srgbClr val="10253F"/>
                </a:solidFill>
                <a:latin typeface="Arial" panose="020B0604020202020204" pitchFamily="34" charset="0"/>
              </a:rPr>
              <a:t>__________________________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	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Promocija ključnih etičkih vrijednosti – briga, poštovanje, fer odnosi, odgovornost i poštovanje i drugih sa podržavajućim vrijednostima: marljivost, radna etika, javne vrijednosti i upornost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Karakter je bitno sveobuhvatno definirati tako da uključuje razmišljanje, ocjećanja i ponašanje u skladu sa ključnim vrijednostima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Upotrebljavati sveobuhvatan, intencionalan i proaktivan pristup – dešavanja u školi – problem i prilika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84521" y="1541417"/>
            <a:ext cx="96968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bs-Latn-BA" altLang="sr-Latn-RS" sz="3200" b="1" dirty="0">
                <a:solidFill>
                  <a:srgbClr val="10253F"/>
                </a:solidFill>
                <a:latin typeface="Arial" panose="020B0604020202020204" pitchFamily="34" charset="0"/>
              </a:rPr>
              <a:t>Principi efektivnog obrazovanja karaktera (Lickon i sar., 2007)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3200" b="1" dirty="0">
                <a:solidFill>
                  <a:srgbClr val="10253F"/>
                </a:solidFill>
                <a:latin typeface="Arial" panose="020B0604020202020204" pitchFamily="34" charset="0"/>
              </a:rPr>
              <a:t>__________________________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	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Kreiranje brižnog školskog okruženja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Oružiti učenicima priliku za moralnu akciju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Osmišljavanje smislenog i izazovnog kurikuluma poštujući prava svihučenika u razvoju njihovog karaktera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bs-Latn-BA" altLang="sr-Latn-RS" sz="2400" b="1" dirty="0">
                <a:solidFill>
                  <a:srgbClr val="10253F"/>
                </a:solidFill>
                <a:latin typeface="Arial" panose="020B0604020202020204" pitchFamily="34" charset="0"/>
              </a:rPr>
              <a:t>Pomoći učeniku da uspije – gradi osjećaj kompetencije i autonomije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58EF0E4-FD17-4734-B817-A6033582192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3D836EF3-5F9E-BD9D-21A6-1509D11A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2" descr="A screenshot of a phone&#10;&#10;Description automatically genera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5423" y="1016953"/>
            <a:ext cx="453231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117771" y="1489166"/>
            <a:ext cx="49856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sz="2800" b="1" dirty="0"/>
              <a:t>KORUPCIJA NA NAJVIŠEM NIVOU.</a:t>
            </a:r>
          </a:p>
          <a:p>
            <a:endParaRPr lang="bs-Latn-BA" sz="2800" b="1" dirty="0"/>
          </a:p>
          <a:p>
            <a:r>
              <a:rPr lang="bs-Latn-BA" sz="2800" b="1" dirty="0"/>
              <a:t>	NIJE TO KORUPCIJA. TO JE OPORTUNISTIČKI KAPITALIZAM KOJI DIVLJA.</a:t>
            </a:r>
          </a:p>
          <a:p>
            <a:endParaRPr lang="bs-Latn-BA" sz="2800" b="1" dirty="0"/>
          </a:p>
          <a:p>
            <a:r>
              <a:rPr lang="bs-Latn-BA" sz="2800" b="1" dirty="0"/>
              <a:t>REKLI SMO ISTU STVAR.</a:t>
            </a:r>
          </a:p>
        </p:txBody>
      </p:sp>
    </p:spTree>
    <p:extLst>
      <p:ext uri="{BB962C8B-B14F-4D97-AF65-F5344CB8AC3E}">
        <p14:creationId xmlns:p14="http://schemas.microsoft.com/office/powerpoint/2010/main" val="1694946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3514" y="1021080"/>
            <a:ext cx="10384971" cy="5387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sz="3600" b="1" dirty="0"/>
              <a:t>Prijedlozi za dodatne materijale: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bs-Latn-BA" sz="2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 </a:t>
            </a:r>
            <a:r>
              <a:rPr lang="bs-Latn-BA" sz="20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Liessmann, Konrad Paul, (2006): </a:t>
            </a:r>
            <a:r>
              <a:rPr lang="bs-Latn-BA" sz="2000" b="1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Teorija neobrazovanosti, </a:t>
            </a:r>
            <a:r>
              <a:rPr lang="bs-Latn-BA" sz="20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Naklada Jesenski i Turk, Zagreb</a:t>
            </a:r>
          </a:p>
          <a:p>
            <a:pPr algn="l"/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Slingerland, Willeke (2018): Network Corruption – When Social Capital Becomes Corrupted. Its meaning and significance in corruption and network theory and the cosequences for (EU) policy and law (Summary): </a:t>
            </a:r>
            <a:r>
              <a:rPr lang="bs-Latn-B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000" b="0" i="0" u="none" strike="noStrike" baseline="0" dirty="0">
                <a:solidFill>
                  <a:srgbClr val="377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https://www.researchgate.net/publication/336038010 </a:t>
            </a:r>
          </a:p>
          <a:p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Granadados, Oscar i Nicolas-Carlock, Jose (ur.) (2021): </a:t>
            </a:r>
            <a:r>
              <a:rPr lang="bs-Latn-B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Corruption Networks – Concepts and Applications</a:t>
            </a:r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Springer</a:t>
            </a:r>
          </a:p>
          <a:p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Komarica, Tahani i Mahmutović, Mirza (2023): Utjecaj procesa konvergencije medija na antikorupcijske prakse u Bosni i Hercegovini, u: </a:t>
            </a:r>
            <a:r>
              <a:rPr lang="bs-Latn-B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Časopis Istraživanja, </a:t>
            </a:r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Mostar: </a:t>
            </a:r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https://scholar.google.com/citations?view_op=view_citation&amp;hl=hr&amp;user=EGzZnwQAAAAJ&amp;citation_for_view=EGzZnwQAAAAJ:WF5omc3nYNoC</a:t>
            </a:r>
            <a:endParaRPr lang="bs-Latn-B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Osmančević, Enes i Komarica, Tahani (2023): Mogućnosti digitalnih medija u percepciji, prevenciji i borni protiv korupcije u Bosni i Hercegovini, </a:t>
            </a:r>
            <a:r>
              <a:rPr lang="bs-Latn-B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DHS, </a:t>
            </a:r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Tuzla, </a:t>
            </a:r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https://scholar.google.com/citations?view_op=view_citation&amp;hl=hr&amp;user=EGzZnwQAAAAJ&amp;citation_for_view=EGzZnwQAAAAJ:WF5omc3nYNoC</a:t>
            </a:r>
            <a:endParaRPr lang="bs-Latn-B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3514" y="1021080"/>
            <a:ext cx="10384971" cy="4750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sz="3600" b="1" dirty="0"/>
              <a:t>Prijedlozi za dodatne materijale:</a:t>
            </a:r>
          </a:p>
          <a:p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Komarica, Tahani (2023): Izvještavanje informativnih web portala o korupciji u Bosni i Hercegovini, u: </a:t>
            </a:r>
            <a:r>
              <a:rPr lang="bs-Latn-B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Časopis za kriminalističku, kriminološku i pravnu teoriju i praksu, </a:t>
            </a:r>
            <a:r>
              <a:rPr lang="bs-Latn-B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Travnik,  </a:t>
            </a:r>
            <a:r>
              <a:rPr lang="bs-Latn-BA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https://www.academia.edu/101554474/Izvje%C5%A1tavanje_informativnih_web_portala_o_korupciji_u_Bosni_i_Hercegovini?uc-sb-sw=59247659</a:t>
            </a:r>
            <a:endParaRPr lang="bs-Latn-BA" sz="2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bs-Latn-BA" sz="2000" b="1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7.</a:t>
            </a:r>
            <a:r>
              <a:rPr lang="bs-Latn-BA" sz="2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Tabarrok, Alex (2012): Why Online Education Works</a:t>
            </a:r>
            <a:r>
              <a:rPr lang="en-US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000" u="sng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https://www.cato-unbound.org/2012/11/12/alex-tabarrok/why-online-education-works/</a:t>
            </a:r>
            <a:r>
              <a:rPr lang="en-US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preuzeto</a:t>
            </a:r>
            <a:r>
              <a:rPr lang="en-US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 09.05.2024.</a:t>
            </a:r>
            <a:endParaRPr lang="bs-Latn-BA" sz="2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bs-Latn-BA" sz="20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8.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Vadiyanathan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Siva (2012): A New Era of Unfounded Hyperbole</a:t>
            </a:r>
            <a:r>
              <a:rPr lang="en-US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dostupno</a:t>
            </a:r>
            <a:r>
              <a:rPr lang="en-US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000" u="sng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https://www.cato-unbound.org/2012/11/16/siva-vaidhyanathan/new-era-unfounded-hyperbole/</a:t>
            </a:r>
            <a:r>
              <a:rPr lang="en-US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preuzeto</a:t>
            </a:r>
            <a:r>
              <a:rPr lang="en-US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 09.05.2024.</a:t>
            </a:r>
            <a:endParaRPr lang="bs-Latn-BA" sz="2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bs-Latn-BA" sz="2000" b="1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9. Film „Official Secret“ (2019)</a:t>
            </a:r>
          </a:p>
          <a:p>
            <a:pPr algn="just">
              <a:spcAft>
                <a:spcPts val="800"/>
              </a:spcAft>
            </a:pPr>
            <a:r>
              <a:rPr lang="bs-Latn-BA" sz="20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10. </a:t>
            </a:r>
            <a:r>
              <a:rPr lang="bs-Latn-BA" sz="2000" b="1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Fim „Snowden“ (2016)</a:t>
            </a:r>
            <a:endParaRPr lang="bs-Latn-BA" sz="2000" b="1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bs-Latn-BA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60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4480" y="2155371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s-Latn-BA" sz="5400" b="1" dirty="0"/>
          </a:p>
          <a:p>
            <a:pPr algn="ctr"/>
            <a:r>
              <a:rPr lang="bs-Latn-BA" sz="5400" b="1" dirty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36EF3-5F9E-BD9D-21A6-1509D11A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9BE91-0AE3-9F0B-2CDA-23101B95224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58EF0E4-FD17-4734-B817-A6033582192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25931" y="1090935"/>
            <a:ext cx="6096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Dominantni pristupi prirodi znanja</a:t>
            </a:r>
          </a:p>
          <a:p>
            <a:pPr algn="ctr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UČENJE +PODUČAVANJE=NASTAVA</a:t>
            </a:r>
          </a:p>
          <a:p>
            <a:pPr algn="just"/>
            <a:endParaRPr lang="bs-Latn-BA" sz="1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endParaRPr lang="bs-Latn-BA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b="1" dirty="0">
                <a:solidFill>
                  <a:srgbClr val="10253F"/>
                </a:solidFill>
                <a:latin typeface="Arial" pitchFamily="34" charset="0"/>
              </a:rPr>
              <a:t>Praktične implikacije</a:t>
            </a:r>
          </a:p>
          <a:p>
            <a:pPr algn="just"/>
            <a:endParaRPr lang="bs-Latn-BA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b="1" dirty="0">
                <a:solidFill>
                  <a:srgbClr val="10253F"/>
                </a:solidFill>
                <a:latin typeface="Arial" pitchFamily="34" charset="0"/>
              </a:rPr>
              <a:t>Teorijski pristup</a:t>
            </a:r>
          </a:p>
          <a:p>
            <a:pPr algn="just"/>
            <a:endParaRPr lang="bs-Latn-BA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b="1" dirty="0">
                <a:solidFill>
                  <a:srgbClr val="10253F"/>
                </a:solidFill>
                <a:latin typeface="Arial" pitchFamily="34" charset="0"/>
              </a:rPr>
              <a:t>Vrednovanje istina</a:t>
            </a:r>
          </a:p>
          <a:p>
            <a:pPr algn="just"/>
            <a:endParaRPr lang="bs-Latn-BA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b="1" dirty="0">
                <a:solidFill>
                  <a:srgbClr val="10253F"/>
                </a:solidFill>
                <a:latin typeface="Arial" pitchFamily="34" charset="0"/>
              </a:rPr>
              <a:t>Perspektive poučavanja</a:t>
            </a:r>
          </a:p>
          <a:p>
            <a:pPr algn="just"/>
            <a:endParaRPr lang="bs-Latn-BA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b="1" dirty="0">
                <a:solidFill>
                  <a:srgbClr val="10253F"/>
                </a:solidFill>
                <a:latin typeface="Arial" pitchFamily="34" charset="0"/>
              </a:rPr>
              <a:t>Priroda znanja</a:t>
            </a:r>
          </a:p>
          <a:p>
            <a:pPr algn="just"/>
            <a:endParaRPr lang="bs-Latn-BA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b="1" dirty="0">
                <a:solidFill>
                  <a:srgbClr val="10253F"/>
                </a:solidFill>
                <a:latin typeface="Arial" pitchFamily="34" charset="0"/>
              </a:rPr>
              <a:t>Različiti vrjednosni sistemi</a:t>
            </a:r>
          </a:p>
          <a:p>
            <a:pPr algn="just"/>
            <a:endParaRPr lang="bs-Latn-BA" sz="1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endParaRPr lang="bs-Latn-BA" sz="1400" b="1" dirty="0">
              <a:solidFill>
                <a:srgbClr val="10253F"/>
              </a:solidFill>
              <a:latin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779623" y="3683726"/>
            <a:ext cx="2782389" cy="1554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3600" b="1" dirty="0">
                <a:solidFill>
                  <a:schemeClr val="tx1"/>
                </a:solidFill>
              </a:rPr>
              <a:t>ZNANJE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2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8904" y="1162594"/>
            <a:ext cx="10463348" cy="5230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OBJEKTIVIZAM</a:t>
            </a:r>
          </a:p>
          <a:p>
            <a:pPr algn="ctr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Uvjerenje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da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istina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postoji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u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objektivnoj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stvarnosti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van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interpretacije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ljudskog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uma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.</a:t>
            </a:r>
            <a:endParaRPr lang="bs-Latn-BA" sz="20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Tretira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čovjeka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kao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objekat</a:t>
            </a:r>
            <a:r>
              <a:rPr lang="en-US" sz="2000" b="1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poučavanja</a:t>
            </a:r>
            <a:endParaRPr lang="bs-Latn-BA" sz="20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proces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koji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je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zasnovan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na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nepromjenjivim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principima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koji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su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„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neovisni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o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kontroli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svijesti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studenta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“ (Bates, 2019: 73). </a:t>
            </a:r>
            <a:endParaRPr lang="bs-Latn-BA" sz="20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Svrha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je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postići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određeno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ispravno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ponašanje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endParaRPr lang="bs-Latn-BA" sz="20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Postiže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se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kroz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tri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različita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modela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: </a:t>
            </a:r>
            <a:endParaRPr lang="bs-Latn-BA" sz="20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Arial" pitchFamily="34" charset="0"/>
              <a:buNone/>
            </a:pPr>
            <a:r>
              <a:rPr lang="bs-Latn-BA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 -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putem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pokušaja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pogreške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, </a:t>
            </a:r>
            <a:endParaRPr lang="bs-Latn-BA" sz="2000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Arial" pitchFamily="34" charset="0"/>
              <a:buNone/>
            </a:pPr>
            <a:r>
              <a:rPr lang="bs-Latn-BA" sz="2000" dirty="0">
                <a:solidFill>
                  <a:srgbClr val="1D2228"/>
                </a:solidFill>
                <a:ea typeface="Calibri" pitchFamily="34" charset="0"/>
                <a:cs typeface="Times New Roman" pitchFamily="18" charset="0"/>
              </a:rPr>
              <a:t>   -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bihejvioralni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instrukcijski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dizajn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kojim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se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predviđa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kontrolira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ponašanje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 </a:t>
            </a:r>
            <a:endParaRPr lang="bs-Latn-BA" sz="2000" dirty="0">
              <a:ea typeface="Calibri" pitchFamily="34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bs-Latn-BA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  -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taksonomija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kroz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ciljeve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postavljene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od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lakših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ka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težim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. </a:t>
            </a:r>
            <a:endParaRPr lang="bs-Latn-BA" sz="2000" b="1" dirty="0">
              <a:solidFill>
                <a:srgbClr val="10253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67097" y="1175657"/>
            <a:ext cx="9849393" cy="4886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KONSTRUKTIVIZAM</a:t>
            </a:r>
          </a:p>
          <a:p>
            <a:pPr algn="ctr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Prethodi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bs-Latn-BA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mu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kognitivizam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informacija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se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aktivno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obrađuje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uklapa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već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postojeće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šeme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uma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ili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razvija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nove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šeme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.</a:t>
            </a:r>
            <a:endParaRPr lang="bs-Latn-BA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Tretira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čovjeka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kao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subjekt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poučavanja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.</a:t>
            </a:r>
            <a:endParaRPr lang="bs-Latn-BA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Individualni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konstrukt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stvarnost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se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interpretira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skladu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unutrašnjim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svijetom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(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ličnim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znanjima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iskustvima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kognitivnim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procesima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)</a:t>
            </a:r>
            <a:endParaRPr lang="bs-Latn-BA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Socijalni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konstrukt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je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socijalni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proces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koji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zahtjeva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komunikaciju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među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faktorima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procesa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ali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je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korpus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znanja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jedinstven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svaku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individuu</a:t>
            </a:r>
            <a:endParaRPr lang="bs-Latn-BA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Svrha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je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postići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individualno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zajedničko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značenje</a:t>
            </a:r>
            <a:endParaRPr lang="bs-Latn-BA" dirty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buFont typeface="Wingdings" pitchFamily="2" charset="2"/>
              <a:buChar char=""/>
            </a:pP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Postiže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se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kroz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„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refleksije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seminare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forume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diskusijem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rad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malim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grupama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,...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online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kolaborativno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učenje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zajednice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ea typeface="New serif"/>
                <a:cs typeface="Times New Roman" pitchFamily="18" charset="0"/>
              </a:rPr>
              <a:t>praktičara</a:t>
            </a:r>
            <a:r>
              <a:rPr lang="en-US" dirty="0">
                <a:solidFill>
                  <a:srgbClr val="1D2228"/>
                </a:solidFill>
                <a:ea typeface="New serif"/>
                <a:cs typeface="Times New Roman" pitchFamily="18" charset="0"/>
              </a:rPr>
              <a:t>“ (Bates, 2019: 83)</a:t>
            </a:r>
            <a:endParaRPr lang="bs-Latn-BA" dirty="0"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01783" y="1280160"/>
            <a:ext cx="9810206" cy="4880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bs-Latn-BA" altLang="sr-Latn-RS" sz="3200" b="1" dirty="0">
                <a:solidFill>
                  <a:srgbClr val="10253F"/>
                </a:solidFill>
                <a:latin typeface="Arial" panose="020B0604020202020204" pitchFamily="34" charset="0"/>
              </a:rPr>
              <a:t>KONEKTIVIZAM</a:t>
            </a:r>
          </a:p>
          <a:p>
            <a:pPr algn="ctr">
              <a:spcBef>
                <a:spcPct val="0"/>
              </a:spcBef>
              <a:defRPr/>
            </a:pPr>
            <a:r>
              <a:rPr lang="bs-Latn-BA" altLang="sr-Latn-RS" sz="3200" b="1" dirty="0">
                <a:solidFill>
                  <a:srgbClr val="10253F"/>
                </a:solidFill>
                <a:latin typeface="Arial" panose="020B0604020202020204" pitchFamily="34" charset="0"/>
              </a:rPr>
              <a:t>__________________________</a:t>
            </a:r>
          </a:p>
          <a:p>
            <a:pPr algn="just">
              <a:spcBef>
                <a:spcPct val="0"/>
              </a:spcBef>
              <a:defRPr/>
            </a:pPr>
            <a:endParaRPr lang="bs-Latn-BA" altLang="sr-Latn-RS" sz="2400" b="1" dirty="0">
              <a:solidFill>
                <a:srgbClr val="10253F"/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266700" algn="l"/>
              </a:tabLst>
              <a:defRPr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Uvjerenje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da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zbog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ogromne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količine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informacija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nije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moguće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da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svaka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individua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ostvari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lično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iskustvo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te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je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neophodno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da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koristi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iskustva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drugih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kao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surogat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svom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znanju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Znanje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kreira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izvan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individue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kroz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povezivanje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čvorova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.</a:t>
            </a:r>
            <a:endParaRPr lang="bs-Latn-BA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266700" algn="l"/>
              </a:tabLst>
              <a:defRPr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Učenje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je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sposobnost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da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egzistira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značajnim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informacijskim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tokovima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.</a:t>
            </a:r>
            <a:endParaRPr lang="bs-Latn-BA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266700" algn="l"/>
              </a:tabLst>
              <a:defRPr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Tretira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čovjeka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kao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dio</a:t>
            </a:r>
            <a:r>
              <a:rPr lang="en-US" sz="2000" b="1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informacijskog</a:t>
            </a:r>
            <a:r>
              <a:rPr lang="en-US" sz="2000" b="1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toka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.</a:t>
            </a:r>
            <a:endParaRPr lang="bs-Latn-BA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266700" algn="l"/>
              </a:tabLst>
              <a:defRPr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Tokovi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karakterizira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stalna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promjena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haos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kompleksnost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fluidnost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informacija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brzina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.</a:t>
            </a:r>
            <a:endParaRPr lang="bs-Latn-BA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266700" algn="l"/>
              </a:tabLst>
              <a:defRPr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Svrha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učenja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je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biti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relevantnom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toku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informacija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.</a:t>
            </a:r>
            <a:endParaRPr lang="bs-Latn-BA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Postiže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kroz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odlučivanje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šta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učiti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odakle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pravovremenim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umrežavanjem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sa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ljudskim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neljudskim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entitetima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održavanjem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konekcija</a:t>
            </a:r>
            <a:r>
              <a:rPr lang="en-US" sz="2000" dirty="0">
                <a:solidFill>
                  <a:srgbClr val="1D2228"/>
                </a:solidFill>
                <a:ea typeface="New serif"/>
                <a:cs typeface="Times New Roman" panose="02020603050405020304" pitchFamily="18" charset="0"/>
              </a:rPr>
              <a:t>.</a:t>
            </a:r>
            <a:endParaRPr lang="bs-Latn-BA" altLang="sr-Latn-RS" sz="2000" b="1" dirty="0">
              <a:solidFill>
                <a:srgbClr val="10253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58091" y="2044006"/>
            <a:ext cx="103327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KOMUNIKACIJA U NASTAVI</a:t>
            </a:r>
          </a:p>
          <a:p>
            <a:pPr algn="ctr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 algn="just"/>
            <a:r>
              <a:rPr lang="bs-Latn-BA" sz="3200" b="1" u="sng" dirty="0">
                <a:solidFill>
                  <a:srgbClr val="10253F"/>
                </a:solidFill>
                <a:latin typeface="Arial" pitchFamily="34" charset="0"/>
              </a:rPr>
              <a:t>GRADNJA ZNANJA     </a:t>
            </a:r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     I    </a:t>
            </a:r>
            <a:r>
              <a:rPr lang="bs-Latn-BA" sz="3200" b="1" u="sng" dirty="0">
                <a:solidFill>
                  <a:srgbClr val="10253F"/>
                </a:solidFill>
                <a:latin typeface="Arial" pitchFamily="34" charset="0"/>
              </a:rPr>
              <a:t>GRADNJA RELACIJA</a:t>
            </a:r>
          </a:p>
          <a:p>
            <a:pPr algn="just"/>
            <a:endParaRPr lang="bs-Latn-BA" sz="32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endParaRPr lang="bs-Latn-BA" sz="32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Individualni konstrukt		stvaranje mreže</a:t>
            </a:r>
          </a:p>
          <a:p>
            <a:pPr algn="just"/>
            <a:endParaRPr lang="bs-Latn-BA" sz="32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endParaRPr lang="bs-Latn-BA" sz="32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3200" b="1" dirty="0">
                <a:solidFill>
                  <a:srgbClr val="10253F"/>
                </a:solidFill>
                <a:latin typeface="Arial" pitchFamily="34" charset="0"/>
              </a:rPr>
              <a:t>Socijalni konstrukt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9713" y="1628507"/>
            <a:ext cx="1041109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2800" b="1" dirty="0">
                <a:solidFill>
                  <a:srgbClr val="10253F"/>
                </a:solidFill>
                <a:latin typeface="Arial" pitchFamily="34" charset="0"/>
              </a:rPr>
              <a:t>KONCEPTI 21. VIJEKA</a:t>
            </a:r>
          </a:p>
          <a:p>
            <a:pPr algn="ctr"/>
            <a:r>
              <a:rPr lang="bs-Latn-BA" sz="28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Pojam  -   jasno određen termin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Koncept – otvorena kategorija koja nije dobila jasne granice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Ključni koncepti u obrazovanju 21. vijeka: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- Koncept društva znanja</a:t>
            </a: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- Koncept cjeloživotnog učenja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36469" y="966788"/>
            <a:ext cx="1028046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2800" b="1" dirty="0">
                <a:solidFill>
                  <a:srgbClr val="10253F"/>
                </a:solidFill>
                <a:latin typeface="Arial" pitchFamily="34" charset="0"/>
              </a:rPr>
              <a:t>Koncept društva znanja</a:t>
            </a:r>
          </a:p>
          <a:p>
            <a:pPr algn="ctr"/>
            <a:r>
              <a:rPr lang="bs-Latn-BA" sz="2800" b="1" dirty="0">
                <a:solidFill>
                  <a:srgbClr val="10253F"/>
                </a:solidFill>
                <a:latin typeface="Arial" pitchFamily="34" charset="0"/>
              </a:rPr>
              <a:t>__________________________</a:t>
            </a:r>
          </a:p>
          <a:p>
            <a:pPr algn="just"/>
            <a:r>
              <a:rPr lang="bs-Latn-BA" sz="2400" b="1" u="sng" dirty="0">
                <a:solidFill>
                  <a:srgbClr val="10253F"/>
                </a:solidFill>
                <a:latin typeface="Arial" pitchFamily="34" charset="0"/>
              </a:rPr>
              <a:t>Frankfurtska škola</a:t>
            </a:r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 </a:t>
            </a:r>
          </a:p>
          <a:p>
            <a:pPr algn="just"/>
            <a:endParaRPr lang="bs-Latn-BA" sz="2400" b="1" dirty="0">
              <a:solidFill>
                <a:srgbClr val="10253F"/>
              </a:solidFill>
              <a:latin typeface="Arial" pitchFamily="34" charset="0"/>
            </a:endParaRP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	 - znanje je pretvoreno u robu</a:t>
            </a: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	- kvizovi znanja – pogađanja i pretpostavljanja umjesto znanja</a:t>
            </a: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	- industrijalizacije znanja – znanje je jednako informacija</a:t>
            </a: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     - politika rangiranja – dominantna kvantifikacija zanemarujući kvalitet</a:t>
            </a: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     - Bolonjski sistem – industrija diploma</a:t>
            </a: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     - Reforma (vraćanje u oblik) – sama sebi cilj, ne završava</a:t>
            </a:r>
          </a:p>
          <a:p>
            <a:pPr algn="just"/>
            <a:r>
              <a:rPr lang="bs-Latn-BA" sz="2400" b="1" dirty="0">
                <a:solidFill>
                  <a:srgbClr val="10253F"/>
                </a:solidFill>
                <a:latin typeface="Arial" pitchFamily="34" charset="0"/>
              </a:rPr>
              <a:t>     - Mobilnost – kreiranje stranca gdje god da se nalazi, i kod kuće</a:t>
            </a:r>
          </a:p>
        </p:txBody>
      </p:sp>
    </p:spTree>
    <p:extLst>
      <p:ext uri="{BB962C8B-B14F-4D97-AF65-F5344CB8AC3E}">
        <p14:creationId xmlns:p14="http://schemas.microsoft.com/office/powerpoint/2010/main" val="1691223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1368</Words>
  <Application>Microsoft Office PowerPoint</Application>
  <PresentationFormat>Widescreen</PresentationFormat>
  <Paragraphs>202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Cambria</vt:lpstr>
      <vt:lpstr>New serif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disti disti</cp:lastModifiedBy>
  <cp:revision>26</cp:revision>
  <dcterms:created xsi:type="dcterms:W3CDTF">2022-08-09T12:58:26Z</dcterms:created>
  <dcterms:modified xsi:type="dcterms:W3CDTF">2024-05-15T08:34:51Z</dcterms:modified>
</cp:coreProperties>
</file>