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322" r:id="rId5"/>
    <p:sldId id="323" r:id="rId6"/>
    <p:sldId id="258" r:id="rId7"/>
    <p:sldId id="331" r:id="rId8"/>
    <p:sldId id="332" r:id="rId9"/>
    <p:sldId id="334" r:id="rId10"/>
    <p:sldId id="335" r:id="rId11"/>
    <p:sldId id="336" r:id="rId12"/>
    <p:sldId id="366" r:id="rId13"/>
    <p:sldId id="343" r:id="rId14"/>
    <p:sldId id="340" r:id="rId15"/>
    <p:sldId id="367" r:id="rId16"/>
    <p:sldId id="363" r:id="rId17"/>
    <p:sldId id="369" r:id="rId18"/>
    <p:sldId id="341" r:id="rId19"/>
    <p:sldId id="344" r:id="rId20"/>
    <p:sldId id="347" r:id="rId21"/>
    <p:sldId id="348" r:id="rId22"/>
    <p:sldId id="349" r:id="rId23"/>
    <p:sldId id="262" r:id="rId24"/>
    <p:sldId id="350" r:id="rId25"/>
    <p:sldId id="368" r:id="rId26"/>
    <p:sldId id="372" r:id="rId27"/>
    <p:sldId id="371" r:id="rId28"/>
    <p:sldId id="351" r:id="rId29"/>
    <p:sldId id="352" r:id="rId30"/>
    <p:sldId id="353" r:id="rId31"/>
    <p:sldId id="358" r:id="rId32"/>
    <p:sldId id="365" r:id="rId33"/>
    <p:sldId id="354" r:id="rId34"/>
    <p:sldId id="355" r:id="rId35"/>
    <p:sldId id="356" r:id="rId36"/>
    <p:sldId id="357" r:id="rId37"/>
    <p:sldId id="281" r:id="rId38"/>
    <p:sldId id="342" r:id="rId39"/>
    <p:sldId id="370" r:id="rId40"/>
  </p:sldIdLst>
  <p:sldSz cx="12192000" cy="6858000"/>
  <p:notesSz cx="6858000" cy="9144000"/>
  <p:defaultTextStyle>
    <a:defPPr>
      <a:defRPr lang="en-B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BED2-FECB-4D44-4374-7D3636355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9CB2F-4F1C-5AEE-48DF-95B03BCE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AC342-0E3F-BA81-661D-99997EEF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18EB3-4978-B782-12C0-68665B7F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75261-ED1A-8D74-8E99-0CF965E8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981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790B-4CD0-0B1F-7470-4A6909CD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85703-206F-EC34-E62E-577B2F9B7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0440-1577-7DE8-BE26-C7FAB2A0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0D705-15F1-7291-F2AB-ADCB420D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513C1-88EE-252B-0690-30017AF0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8958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B4A2E-E656-B977-185A-7BB3E5EEF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A272D-261C-90C1-975C-1AF9330E3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6AC65-5556-CFAF-29AB-1A682CAC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D0BC-F038-DF24-F060-8BCAFDC7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B20C8-8F80-5396-BF16-F783554A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7738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5FB1-4668-3201-788F-383200AD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2896-A0A0-6DDA-A800-5A78296B8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6B91-A737-C93F-3EC5-69694162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5628-66FD-63DC-642A-D8AA7EB7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CB4FA-DB43-D73C-0BCC-A94EF24A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2719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74AB-2D75-AC5D-1ED0-252E455F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BA7B-73A5-3FB9-607B-ECF4261B4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895DA-36C4-CE8E-1491-9BAD5E5B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5BCC8-B193-D95E-AB94-1ADD52D8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6638-A831-DE6F-86AB-8D1A6740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0826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42EB-A91B-9D67-3A69-81923200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0D953-CC31-7A74-991F-A8A968641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FA9B2-3329-3584-15C5-0E8FEB1A6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BD866-0659-F130-4D1B-56BDCB34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1AF46-9443-1A90-5BD9-3AFDB47A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35A00-34F6-8012-9861-CCB15A1A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2507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8F73-AB97-1602-8F45-08FAFA2E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720CC-7246-3DA5-95C7-A069E58F2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C43C5-7315-EE84-FD2B-960424ACD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FEC50-9FD6-0E0F-07FC-CB087F147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A239DA-7599-F98C-7B0A-6AF1F5BE9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56940-6A2C-53CC-4B14-CEBB5EE3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C0C05-2D45-D6EF-67C4-AE6018F1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EA42C8-5A34-0BEF-2259-3E830557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75835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D09D-29E3-214A-2FC1-75EA1616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621E9-3448-D44F-E52F-51C1411F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B27C5-9873-C658-CC4A-6C0DD4EC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5891C-70AE-7134-E10D-B097743C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01849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5003B-122C-0407-82A6-690BEBD1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6A47E-9CA0-8B36-7C7A-43F3FCBE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85212-6325-8C74-50AF-B56E9CE3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1389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EB64-5A5E-D0FC-F031-0C6E58C2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3450-9128-A25C-C69E-5EDD835E6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81E22-765A-4AC4-F98C-63B221B0F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2B330-DEA7-06F2-8966-6E325A97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5DACF-EF05-4463-E190-E314204BE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6DAAC-523E-3A7B-4251-82849121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0551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7F60-18A3-3A3F-07D9-F96D4AA5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DBF2A-C1B2-EDB3-1EA4-F23ADC7D3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1DFA6-2ADB-0B37-55F3-C9CCD9A4C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D4219-8089-BF16-13AA-18E324CE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2F77E9-506F-D653-387E-6D4DC9F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10C58-F47B-8BDF-FCEA-55ED2143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60344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84632-4BCE-E10C-CF88-A23E497D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bs-Latn-B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7DA5D-463B-393B-6F3A-928CAFEBD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s-Latn-B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C3DD4-CA41-310D-F9CE-0AD59AC80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6E45-4E0E-514F-B4CA-D92CA3D0A159}" type="datetimeFigureOut">
              <a:rPr lang="bs-Latn-BA" smtClean="0"/>
              <a:t>14. 5. 2024.</a:t>
            </a:fld>
            <a:endParaRPr lang="bs-Latn-B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FF7C-87B3-F6AA-6C64-539E042B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EA98E-4982-E03E-B4F5-6D5E32D9E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842C-9A90-6D40-932D-7A789DAC727E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2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ochlis.libguides.com/schlibcert/websites" TargetMode="External"/><Relationship Id="rId2" Type="http://schemas.openxmlformats.org/officeDocument/2006/relationships/hyperlink" Target="https://www.theedublogger.com/school-library-websites-features-example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ngroup.com/articles/usability-101-introduction-to-usabilit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uturepedia.io/" TargetMode="External"/><Relationship Id="rId4" Type="http://schemas.openxmlformats.org/officeDocument/2006/relationships/hyperlink" Target="https://www.wikipedia.org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TR/WCAG22/#sotd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s://fae.disability.illinois.edu/anonymous/?Anonymous%20Report=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s://www.tawdis.net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group.com/articles/usability-101-introduction-to-usability/" TargetMode="External"/><Relationship Id="rId2" Type="http://schemas.openxmlformats.org/officeDocument/2006/relationships/hyperlink" Target="https://www.uxdesigninstitute.com/blog/what-is-information-architectu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3.org/TR/WCAG22/" TargetMode="External"/><Relationship Id="rId4" Type="http://schemas.openxmlformats.org/officeDocument/2006/relationships/hyperlink" Target="https://media.nngroup.com/media/articles/attachments/Heuristic_Summary1-compressed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F92E-8AD2-5885-3D74-364C4A1538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Latn-BA" dirty="0"/>
              <a:t>Web stranice školskih biblioteka (II dio)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C8A52-A387-8E79-597E-7B9C81574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s-Latn-BA" dirty="0"/>
              <a:t>Prof. dr. Lejla </a:t>
            </a:r>
            <a:r>
              <a:rPr lang="bs-Latn-BA" dirty="0" err="1"/>
              <a:t>Hajdarpašić</a:t>
            </a:r>
            <a:endParaRPr lang="bs-Latn-BA" dirty="0"/>
          </a:p>
          <a:p>
            <a:r>
              <a:rPr lang="bs-Latn-BA" dirty="0"/>
              <a:t>Katedra za informacijske nauke Univerziteta u Sarajevu – Filozofskog fakulteta </a:t>
            </a:r>
          </a:p>
        </p:txBody>
      </p:sp>
    </p:spTree>
    <p:extLst>
      <p:ext uri="{BB962C8B-B14F-4D97-AF65-F5344CB8AC3E}">
        <p14:creationId xmlns:p14="http://schemas.microsoft.com/office/powerpoint/2010/main" val="99859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E4A1-D32D-D923-2FBB-83497DB1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74FF1-64B0-B1A7-C5CD-A7BBBC2D1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s-Latn-BA" dirty="0"/>
              <a:t>Ranija </a:t>
            </a:r>
            <a:r>
              <a:rPr lang="bs-Latn-BA" dirty="0" err="1"/>
              <a:t>istraživanja</a:t>
            </a:r>
            <a:r>
              <a:rPr lang="bs-Latn-BA" dirty="0"/>
              <a:t> o web prezentacijama naših biblioteka:</a:t>
            </a:r>
          </a:p>
          <a:p>
            <a:pPr marL="0" indent="0">
              <a:buNone/>
            </a:pPr>
            <a:endParaRPr lang="bs-Latn-BA" dirty="0"/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Selak, Amina. Analiza sadržaja web prezentacija školskih biblioteka u Kantonu Sarajevo: završni diplomski rad. Mentorica: Lejla Hajdarpašić. Univerzitet u Sarajevu, Filozofski fakultet, Odsjek za komparativnu književnost i bibliotekarstvo. Sarajevo, 2016.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Bajrić, Amina. Analiza sadržaja web prezentacija visokoškolskih biblioteka Univerziteta u Sarajevu: završni diplomski rad. Mentorica: Lejla Hajdarpašić. Univerzitet u Sarajevu, Filozofski fakultet, Odsjek za komparativnu književnost i bibliotekarstvo. Sarajevo, 2017.</a:t>
            </a:r>
          </a:p>
          <a:p>
            <a:pPr marL="0" indent="0">
              <a:spcBef>
                <a:spcPts val="0"/>
              </a:spcBef>
              <a:buNone/>
            </a:pP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Bušatlić, Arman. Oblikovanje mrežnih stranica visokoškolskih biblioteka za korisnike s invaliditetom: završni diplomski rad. Mentorica: Lejla Hajdarpašić. Univerzitet u Sarajevu, Filozofski fakultet, Odsjek za komparativnu književnost i bibliotekarstvo. Sarajevo, 2020.</a:t>
            </a: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Dženisa, Begović. Analiza sadržaja web prezentacija javnih biblioteka u Kantonu Sarajevo: s posebnim osvrtom na analizu sadržaja namjenjenih djeci: završni diplomski rad. Mentorica: Lejla Hajdarpašić. Univerzitet u Sarajevu, Filozofski fakultet, Odsjek za komparativnu književnost i bibliotekarstvo. Sarajevo, 2019.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bs-Latn-BA" sz="1800" noProof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Džido, Almedina. Zastupljenost informacijskih usluga na web prezentacijama visokoškolskih biblioteka UNSA: završni diplomski rad. Mentorica: Lejla Hajdarpašić. Univerzitet u Sarajevu, Filozofski fakultet, Odsjek za komparativnu književnost i bibliotekarstvo. Sarajevo, 2017. 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bs-Latn-BA" sz="18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Dedić, Davud. Primjena web 2.0 alata u javnim bibliotekama u FBiH: završni magistarski rad. Mentorica: Lejla Hajdarpašić. Univerzitet u Sarajevu, Filozofski fakultet, Odsjek za komparativnu književnost i informacijske nauke. Sarajevo, 2023.</a:t>
            </a:r>
          </a:p>
          <a:p>
            <a:pPr marL="0" indent="0">
              <a:buNone/>
            </a:pP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76526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73AB-A433-E85E-8981-046300EC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4887A-33C5-C02C-491F-17866323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/>
              <a:t>Sadržaj je važan, ali… </a:t>
            </a:r>
          </a:p>
          <a:p>
            <a:r>
              <a:rPr lang="bs-Latn-BA" dirty="0"/>
              <a:t>Organizacija informacija na mrežnim stranicama:</a:t>
            </a:r>
          </a:p>
          <a:p>
            <a:pPr marL="0" indent="0" algn="ctr">
              <a:buNone/>
            </a:pPr>
            <a:r>
              <a:rPr lang="bs-Latn-BA" dirty="0"/>
              <a:t> </a:t>
            </a:r>
            <a:r>
              <a:rPr lang="bs-Latn-BA" i="1" dirty="0"/>
              <a:t>informacijska arhitektura</a:t>
            </a:r>
          </a:p>
          <a:p>
            <a:pPr marL="0" indent="0" algn="ctr">
              <a:buNone/>
            </a:pPr>
            <a:endParaRPr lang="bs-Latn-BA" i="1" dirty="0"/>
          </a:p>
          <a:p>
            <a:r>
              <a:rPr lang="bs-Latn-BA" dirty="0"/>
              <a:t>Jednostavnost, lakoća korištenja?</a:t>
            </a:r>
          </a:p>
          <a:p>
            <a:r>
              <a:rPr lang="bs-Latn-BA" dirty="0"/>
              <a:t>Jasnoća, intuitivnost? Brzina?</a:t>
            </a: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67715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9F18-737B-0E36-0CAD-1D562524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D8E8D-5381-9892-56E4-550D07E05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745" y="938764"/>
            <a:ext cx="6221247" cy="55541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3E936-D75A-8ACE-132F-1FF25E95CB78}"/>
              </a:ext>
            </a:extLst>
          </p:cNvPr>
          <p:cNvSpPr txBox="1"/>
          <p:nvPr/>
        </p:nvSpPr>
        <p:spPr>
          <a:xfrm>
            <a:off x="573709" y="5992297"/>
            <a:ext cx="3087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r-HR" noProof="1">
                <a:latin typeface="+mj-lt"/>
                <a:cs typeface="Times New Roman" panose="02020603050405020304" pitchFamily="18" charset="0"/>
              </a:rPr>
              <a:t>Preuzeto: Krug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2006: 56</a:t>
            </a:r>
          </a:p>
        </p:txBody>
      </p:sp>
    </p:spTree>
    <p:extLst>
      <p:ext uri="{BB962C8B-B14F-4D97-AF65-F5344CB8AC3E}">
        <p14:creationId xmlns:p14="http://schemas.microsoft.com/office/powerpoint/2010/main" val="3278364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5AD5-EDDD-D439-3725-48B3EB715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8EDCE-63D5-EC04-8AD3-8CECACEE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bs-Latn-BA" sz="20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Morville, Rosenfeld (2007: 4):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bs-Latn-BA" sz="2000" noProof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bs-Latn-BA" sz="2400" noProof="1"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bs-Latn-B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strukturalni dizajn informacijskih prostora </a:t>
            </a:r>
          </a:p>
          <a:p>
            <a:pPr marL="0" indent="0">
              <a:buNone/>
            </a:pPr>
            <a:r>
              <a:rPr lang="bs-Latn-B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kombinacija sistema organizacije, označavanja, pretraživanja i navigacije </a:t>
            </a:r>
          </a:p>
          <a:p>
            <a:pPr marL="0" indent="0">
              <a:buNone/>
            </a:pPr>
            <a:r>
              <a:rPr lang="bs-Latn-B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umjetnost i znanost strukturiranja informacijskih proizvoda i iskustava s ciljem podržavanja upotrebljivosti i pronalaženja</a:t>
            </a:r>
          </a:p>
          <a:p>
            <a:pPr marL="0" indent="0">
              <a:buNone/>
            </a:pPr>
            <a:r>
              <a:rPr lang="bs-Latn-B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disciplina u nastajanju i zajednica prakse usmjerene na uvažavanje principa dizajna i arhitekture u digitalnom okruženju </a:t>
            </a: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551842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8038-F347-B5DE-A95D-D8DDF72F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E9EDFC-00F4-9779-C9D0-BE4CEC406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594" y="1825625"/>
            <a:ext cx="5224811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28D03-5906-CF80-0D74-6908AF05E8CC}"/>
              </a:ext>
            </a:extLst>
          </p:cNvPr>
          <p:cNvSpPr txBox="1"/>
          <p:nvPr/>
        </p:nvSpPr>
        <p:spPr>
          <a:xfrm>
            <a:off x="573709" y="5992297"/>
            <a:ext cx="308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r-HR" noProof="1">
                <a:effectLst/>
                <a:latin typeface="+mj-lt"/>
              </a:rPr>
              <a:t>Preuzeto: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Morville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Rosenfeld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2007: 13</a:t>
            </a:r>
          </a:p>
        </p:txBody>
      </p:sp>
    </p:spTree>
    <p:extLst>
      <p:ext uri="{BB962C8B-B14F-4D97-AF65-F5344CB8AC3E}">
        <p14:creationId xmlns:p14="http://schemas.microsoft.com/office/powerpoint/2010/main" val="120101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2A8D3-10A2-53DE-B622-1780DCBB1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b="0" i="0" dirty="0">
              <a:solidFill>
                <a:srgbClr val="2D333A"/>
              </a:solidFill>
              <a:effectLst/>
              <a:latin typeface="Inter"/>
            </a:endParaRPr>
          </a:p>
          <a:p>
            <a:pPr marL="0" indent="0">
              <a:buNone/>
            </a:pPr>
            <a:endParaRPr lang="en-GB" dirty="0">
              <a:solidFill>
                <a:srgbClr val="2D333A"/>
              </a:solidFill>
              <a:latin typeface="Inter"/>
            </a:endParaRPr>
          </a:p>
          <a:p>
            <a:pPr marL="0" indent="0">
              <a:buNone/>
            </a:pPr>
            <a:r>
              <a:rPr lang="bs-Latn-BA" dirty="0"/>
              <a:t>IA se bavi kreiranjem logičke strukture navigacije koja pomaže korisnicima da pronađu ono što traže bez da budu zbunjeni ili frustrirani (</a:t>
            </a:r>
            <a:r>
              <a:rPr lang="bs-Latn-BA" dirty="0" err="1"/>
              <a:t>Jaye</a:t>
            </a:r>
            <a:r>
              <a:rPr lang="bs-Latn-BA" dirty="0"/>
              <a:t>, 2023)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A3829F-98DA-36EC-FF89-4AAF9A8A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</a:t>
            </a:r>
          </a:p>
        </p:txBody>
      </p:sp>
    </p:spTree>
    <p:extLst>
      <p:ext uri="{BB962C8B-B14F-4D97-AF65-F5344CB8AC3E}">
        <p14:creationId xmlns:p14="http://schemas.microsoft.com/office/powerpoint/2010/main" val="358830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D0D78-2D00-4F8F-5DBF-375276FB5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D1E40-6B92-A094-E602-E098791D3C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s-Latn-BA" dirty="0"/>
          </a:p>
          <a:p>
            <a:endParaRPr lang="bs-Latn-BA" dirty="0"/>
          </a:p>
          <a:p>
            <a:r>
              <a:rPr lang="bs-Latn-BA" dirty="0"/>
              <a:t>Informacijske potrebe korisnika? Kako korisnici traže informacije?</a:t>
            </a:r>
          </a:p>
          <a:p>
            <a:r>
              <a:rPr lang="bs-Latn-BA" dirty="0"/>
              <a:t>Dizajn informacijske arhitekture koja zadovoljava potrebe korisnika?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A3F7D2-575C-C6D1-EDEC-029A40DD5C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9035" y="2044777"/>
            <a:ext cx="5181600" cy="31916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3759C-8E0C-5B78-F6BF-9B40AEE6066E}"/>
              </a:ext>
            </a:extLst>
          </p:cNvPr>
          <p:cNvSpPr txBox="1"/>
          <p:nvPr/>
        </p:nvSpPr>
        <p:spPr>
          <a:xfrm>
            <a:off x="7517848" y="5597096"/>
            <a:ext cx="308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r-HR" noProof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Preuzeto: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Morville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Rosenfeld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2007: 35</a:t>
            </a:r>
          </a:p>
        </p:txBody>
      </p:sp>
    </p:spTree>
    <p:extLst>
      <p:ext uri="{BB962C8B-B14F-4D97-AF65-F5344CB8AC3E}">
        <p14:creationId xmlns:p14="http://schemas.microsoft.com/office/powerpoint/2010/main" val="4077847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6DFC1-BCB5-7556-EF2B-DA9D4EC93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s-Latn-BA" dirty="0"/>
          </a:p>
          <a:p>
            <a:endParaRPr lang="bs-Latn-BA" dirty="0"/>
          </a:p>
          <a:p>
            <a:endParaRPr lang="bs-Latn-BA" dirty="0"/>
          </a:p>
          <a:p>
            <a:r>
              <a:rPr lang="bs-Latn-BA" dirty="0"/>
              <a:t>Obaveze informacijskog arhitekte?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BD95F-7EDA-5675-6AE4-7F9BDFCF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562" y="0"/>
            <a:ext cx="5024438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0C4C65-DA48-5CA6-2098-D735E56F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49E1E-846F-149F-F276-78AD11204F23}"/>
              </a:ext>
            </a:extLst>
          </p:cNvPr>
          <p:cNvSpPr txBox="1"/>
          <p:nvPr/>
        </p:nvSpPr>
        <p:spPr>
          <a:xfrm>
            <a:off x="327561" y="6378982"/>
            <a:ext cx="811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noProof="1"/>
              <a:t>Photo by A. Saeng on Unsplash, izvor: </a:t>
            </a:r>
          </a:p>
          <a:p>
            <a:r>
              <a:rPr lang="bs-Latn-BA" sz="1200" noProof="1"/>
              <a:t>https://unsplash.com/photos/a-group-of-three-balls-sitting-on-top-of-each-other-jYHSnsEUWbM</a:t>
            </a:r>
          </a:p>
        </p:txBody>
      </p:sp>
    </p:spTree>
    <p:extLst>
      <p:ext uri="{BB962C8B-B14F-4D97-AF65-F5344CB8AC3E}">
        <p14:creationId xmlns:p14="http://schemas.microsoft.com/office/powerpoint/2010/main" val="1553333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331A-3DF4-F1DF-1EE1-F84B750F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3250C-E8DE-4E5C-A673-341A1C87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noProof="1">
                <a:effectLst/>
              </a:rPr>
              <a:t>Informacijske potrebe</a:t>
            </a:r>
            <a:r>
              <a:rPr lang="hr-HR" noProof="1"/>
              <a:t> i temeljne</a:t>
            </a:r>
            <a:r>
              <a:rPr lang="hr-HR" noProof="1">
                <a:effectLst/>
              </a:rPr>
              <a:t> komponente informacijske arhitekture (</a:t>
            </a:r>
            <a:r>
              <a:rPr lang="ar-SA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Morville</a:t>
            </a:r>
            <a:r>
              <a:rPr lang="hr-HR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r-SA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Rosenfeld</a:t>
            </a:r>
            <a:r>
              <a:rPr lang="hr-HR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2007):</a:t>
            </a:r>
          </a:p>
          <a:p>
            <a:pPr marL="0" lvl="0" indent="0">
              <a:buNone/>
              <a:tabLst>
                <a:tab pos="457200" algn="l"/>
              </a:tabLst>
            </a:pPr>
            <a:endParaRPr lang="hr-HR" noProof="1"/>
          </a:p>
          <a:p>
            <a:r>
              <a:rPr lang="hr-HR" b="1" noProof="1">
                <a:effectLst/>
              </a:rPr>
              <a:t>sistem organizacije</a:t>
            </a:r>
            <a:r>
              <a:rPr lang="hr-HR" b="1" noProof="1"/>
              <a:t> </a:t>
            </a:r>
            <a:r>
              <a:rPr lang="hr-HR" noProof="1"/>
              <a:t>– kako kategoriziramo informacije?</a:t>
            </a:r>
          </a:p>
          <a:p>
            <a:r>
              <a:rPr lang="hr-HR" b="1" noProof="1">
                <a:effectLst/>
              </a:rPr>
              <a:t>sistem označavanja </a:t>
            </a:r>
            <a:r>
              <a:rPr lang="hr-HR" noProof="1"/>
              <a:t>– kako reprezentiramo informacije?</a:t>
            </a:r>
            <a:endParaRPr lang="hr-HR" noProof="1">
              <a:effectLst/>
            </a:endParaRPr>
          </a:p>
          <a:p>
            <a:r>
              <a:rPr lang="hr-HR" b="1" noProof="1">
                <a:effectLst/>
              </a:rPr>
              <a:t>sistem navigacije </a:t>
            </a:r>
            <a:r>
              <a:rPr lang="hr-HR" noProof="1"/>
              <a:t>– kako pregledavamo informacije?</a:t>
            </a:r>
          </a:p>
          <a:p>
            <a:r>
              <a:rPr lang="hr-HR" b="1" noProof="1">
                <a:effectLst/>
              </a:rPr>
              <a:t>sistem pretraživanja</a:t>
            </a:r>
            <a:r>
              <a:rPr lang="hr-HR" b="1" noProof="1"/>
              <a:t> </a:t>
            </a:r>
            <a:r>
              <a:rPr lang="hr-HR" noProof="1"/>
              <a:t>– kako pretražujemo informacije? </a:t>
            </a: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499544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DB9FC-FD9C-8F2C-E9C4-272824CCE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400" b="1" dirty="0"/>
              <a:t>Sistem organizacije</a:t>
            </a:r>
          </a:p>
          <a:p>
            <a:pPr marL="0" indent="0" algn="ctr">
              <a:buNone/>
            </a:pPr>
            <a:endParaRPr lang="en-GB" sz="2400" dirty="0">
              <a:effectLst/>
            </a:endParaRPr>
          </a:p>
          <a:p>
            <a:pPr marL="0" indent="0">
              <a:buNone/>
            </a:pPr>
            <a:r>
              <a:rPr lang="hr-HR" sz="2400" dirty="0">
                <a:effectLst/>
                <a:ea typeface="Times New Roman" panose="02020603050405020304" pitchFamily="18" charset="0"/>
              </a:rPr>
              <a:t>Prema autorima</a:t>
            </a:r>
            <a:r>
              <a:rPr lang="ar-S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noProof="1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ar-S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Morville</a:t>
            </a:r>
            <a:r>
              <a:rPr lang="hr-HR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r-SA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Rosenfeld</a:t>
            </a:r>
            <a:r>
              <a:rPr lang="hr-HR" sz="2400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 o</a:t>
            </a:r>
            <a:r>
              <a:rPr lang="en-BA" sz="2400" dirty="0">
                <a:effectLst/>
                <a:ea typeface="Times New Roman" panose="02020603050405020304" pitchFamily="18" charset="0"/>
              </a:rPr>
              <a:t>snovne vrste organizacijskih struktura uključuju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BA" sz="2400" dirty="0">
              <a:effectLst/>
              <a:ea typeface="Times New Roman" panose="02020603050405020304" pitchFamily="18" charset="0"/>
            </a:endParaRPr>
          </a:p>
          <a:p>
            <a:r>
              <a:rPr lang="en-BA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hijerarhijski model</a:t>
            </a:r>
            <a:r>
              <a:rPr lang="hr-H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</a:t>
            </a:r>
            <a:r>
              <a:rPr lang="en-BA" sz="2400" dirty="0">
                <a:solidFill>
                  <a:srgbClr val="303030"/>
                </a:solidFill>
                <a:effectLst/>
                <a:ea typeface="Times New Roman" panose="02020603050405020304" pitchFamily="18" charset="0"/>
              </a:rPr>
              <a:t>A Top-Down Approach</a:t>
            </a:r>
            <a:r>
              <a:rPr lang="hr-HR" sz="2400" dirty="0">
                <a:solidFill>
                  <a:srgbClr val="303030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BA" sz="2400" dirty="0">
              <a:effectLst/>
              <a:ea typeface="Times New Roman" panose="02020603050405020304" pitchFamily="18" charset="0"/>
            </a:endParaRPr>
          </a:p>
          <a:p>
            <a:r>
              <a:rPr lang="en-BA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model baze podataka </a:t>
            </a:r>
            <a:r>
              <a:rPr lang="hr-H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BA" sz="2400" dirty="0">
                <a:solidFill>
                  <a:srgbClr val="303030"/>
                </a:solidFill>
                <a:effectLst/>
                <a:ea typeface="Times New Roman" panose="02020603050405020304" pitchFamily="18" charset="0"/>
              </a:rPr>
              <a:t>A Bottom-Up Approach</a:t>
            </a:r>
            <a:r>
              <a:rPr lang="hr-HR" sz="2400" dirty="0">
                <a:solidFill>
                  <a:srgbClr val="303030"/>
                </a:solidFill>
                <a:effectLst/>
                <a:ea typeface="Times New Roman" panose="02020603050405020304" pitchFamily="18" charset="0"/>
              </a:rPr>
              <a:t>)</a:t>
            </a:r>
            <a:r>
              <a:rPr lang="hr-HR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i </a:t>
            </a:r>
            <a:endParaRPr lang="en-BA" sz="2400" dirty="0">
              <a:effectLst/>
              <a:ea typeface="Times New Roman" panose="02020603050405020304" pitchFamily="18" charset="0"/>
            </a:endParaRPr>
          </a:p>
          <a:p>
            <a:r>
              <a:rPr lang="en-BA" sz="2400" dirty="0">
                <a:effectLst/>
                <a:ea typeface="Times New Roman" panose="02020603050405020304" pitchFamily="18" charset="0"/>
              </a:rPr>
              <a:t>hipertekst  </a:t>
            </a:r>
          </a:p>
          <a:p>
            <a:pPr marL="0" indent="0">
              <a:buNone/>
            </a:pPr>
            <a:endParaRPr lang="bs-Latn-B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A3CEF1-2EB1-2033-55B5-BDF9E88C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</p:spTree>
    <p:extLst>
      <p:ext uri="{BB962C8B-B14F-4D97-AF65-F5344CB8AC3E}">
        <p14:creationId xmlns:p14="http://schemas.microsoft.com/office/powerpoint/2010/main" val="208262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01D4-0BC2-66A1-BAEA-23B637C7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Sadržaj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B6D0F-2419-1152-0CBD-7D258BAC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/>
              <a:t>Uvod</a:t>
            </a:r>
          </a:p>
          <a:p>
            <a:r>
              <a:rPr lang="bs-Latn-BA" dirty="0"/>
              <a:t>Informacijska arhitektura </a:t>
            </a:r>
          </a:p>
          <a:p>
            <a:r>
              <a:rPr lang="bs-Latn-BA" dirty="0"/>
              <a:t>Upotrebljivost web stranica</a:t>
            </a:r>
          </a:p>
          <a:p>
            <a:r>
              <a:rPr lang="bs-Latn-BA" dirty="0"/>
              <a:t>Pristupačnost web stranica</a:t>
            </a:r>
          </a:p>
          <a:p>
            <a:r>
              <a:rPr lang="bs-Latn-BA" dirty="0"/>
              <a:t>Zaključak</a:t>
            </a:r>
          </a:p>
        </p:txBody>
      </p:sp>
    </p:spTree>
    <p:extLst>
      <p:ext uri="{BB962C8B-B14F-4D97-AF65-F5344CB8AC3E}">
        <p14:creationId xmlns:p14="http://schemas.microsoft.com/office/powerpoint/2010/main" val="2421558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FF38FD-8F3B-3C5B-DEDC-A8167A2A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4ACEB-6213-A41B-24FA-10EAE609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b="1" dirty="0"/>
              <a:t>Sistem </a:t>
            </a:r>
            <a:r>
              <a:rPr lang="bs-Latn-BA" b="1" dirty="0" err="1"/>
              <a:t>označavanja</a:t>
            </a:r>
            <a:r>
              <a:rPr lang="bs-Latn-BA" b="1" dirty="0"/>
              <a:t> </a:t>
            </a:r>
          </a:p>
          <a:p>
            <a:pPr marL="0" indent="0">
              <a:buNone/>
            </a:pPr>
            <a:endParaRPr lang="bs-Latn-BA" dirty="0"/>
          </a:p>
          <a:p>
            <a:r>
              <a:rPr lang="bs-Latn-BA" dirty="0"/>
              <a:t>Predstavljanje informacija putem oznaka? </a:t>
            </a:r>
          </a:p>
          <a:p>
            <a:r>
              <a:rPr lang="bs-Latn-BA" dirty="0"/>
              <a:t>Akcent na razumljivosti i dosljednosti!</a:t>
            </a:r>
          </a:p>
          <a:p>
            <a:pPr marL="0" indent="0">
              <a:buNone/>
            </a:pPr>
            <a:endParaRPr lang="bs-Latn-BA" dirty="0"/>
          </a:p>
          <a:p>
            <a:r>
              <a:rPr lang="bs-Latn-BA" dirty="0"/>
              <a:t>Oznake, indeksni termini…</a:t>
            </a:r>
          </a:p>
        </p:txBody>
      </p:sp>
    </p:spTree>
    <p:extLst>
      <p:ext uri="{BB962C8B-B14F-4D97-AF65-F5344CB8AC3E}">
        <p14:creationId xmlns:p14="http://schemas.microsoft.com/office/powerpoint/2010/main" val="2606253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209E4-18F4-2387-12FF-4D6BD82AE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b="1" dirty="0"/>
              <a:t>Sistem navigacije</a:t>
            </a:r>
          </a:p>
          <a:p>
            <a:endParaRPr lang="bs-Latn-B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FDC4ED-31E4-796A-8645-81FC515C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98D37B1-C4AB-9342-4E68-F6D2C344B790}"/>
              </a:ext>
            </a:extLst>
          </p:cNvPr>
          <p:cNvSpPr/>
          <p:nvPr/>
        </p:nvSpPr>
        <p:spPr>
          <a:xfrm>
            <a:off x="2598654" y="2432114"/>
            <a:ext cx="6624574" cy="3744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87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49B218-9C8E-1791-1E50-0590A4094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850" y="2470944"/>
            <a:ext cx="9004300" cy="3060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672037-1D8A-3E3C-D974-07237AD0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EDB69-0D4F-2CDB-C7A5-2B887345694A}"/>
              </a:ext>
            </a:extLst>
          </p:cNvPr>
          <p:cNvSpPr txBox="1"/>
          <p:nvPr/>
        </p:nvSpPr>
        <p:spPr>
          <a:xfrm>
            <a:off x="736269" y="5807035"/>
            <a:ext cx="3087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r-HR" noProof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Preuzeto: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Morville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ar-SA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Rosenfeld</a:t>
            </a:r>
            <a:r>
              <a:rPr lang="hr-HR" noProof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2007: 116</a:t>
            </a:r>
          </a:p>
        </p:txBody>
      </p:sp>
    </p:spTree>
    <p:extLst>
      <p:ext uri="{BB962C8B-B14F-4D97-AF65-F5344CB8AC3E}">
        <p14:creationId xmlns:p14="http://schemas.microsoft.com/office/powerpoint/2010/main" val="213248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1447800" y="1870501"/>
            <a:ext cx="10515600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5" dirty="0">
                <a:latin typeface="+mn-lt"/>
                <a:cs typeface="Tahoma"/>
              </a:rPr>
              <a:t>Pet </a:t>
            </a:r>
            <a:r>
              <a:rPr sz="1800" spc="-10" dirty="0">
                <a:latin typeface="+mn-lt"/>
                <a:cs typeface="Tahoma"/>
              </a:rPr>
              <a:t>dijelova </a:t>
            </a:r>
            <a:r>
              <a:rPr sz="1800" spc="-5" dirty="0" err="1">
                <a:latin typeface="+mn-lt"/>
                <a:cs typeface="Tahoma"/>
              </a:rPr>
              <a:t>globalne</a:t>
            </a:r>
            <a:r>
              <a:rPr sz="1800" spc="30" dirty="0">
                <a:latin typeface="+mn-lt"/>
                <a:cs typeface="Tahoma"/>
              </a:rPr>
              <a:t> </a:t>
            </a:r>
            <a:r>
              <a:rPr sz="1800" spc="-10" dirty="0" err="1">
                <a:latin typeface="+mn-lt"/>
                <a:cs typeface="Tahoma"/>
              </a:rPr>
              <a:t>navigacije</a:t>
            </a:r>
            <a:r>
              <a:rPr lang="hr-HR" sz="1800" spc="-10" dirty="0">
                <a:latin typeface="+mn-lt"/>
                <a:cs typeface="Tahoma"/>
              </a:rPr>
              <a:t>, Krug, 2006: 62:</a:t>
            </a:r>
            <a:endParaRPr sz="1800" dirty="0">
              <a:latin typeface="+mn-lt"/>
              <a:cs typeface="Tahom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40138-8701-13FA-0312-A3C1F284CCD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/>
              <a:t>Informacijska arhitektura </a:t>
            </a:r>
            <a:endParaRPr lang="bs-Latn-B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A2C5F-C856-613A-7D40-49C0CEC4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73" y="2885704"/>
            <a:ext cx="7681899" cy="16421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76E4D-5705-2324-D30D-3733CC779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b="1" dirty="0"/>
              <a:t>Sistem pretraživanja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FF91A0-B3C3-CB9E-2EAD-2B0CB6E5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81C5E-4AD9-4879-7D39-738864BA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82" y="2585669"/>
            <a:ext cx="7772400" cy="2543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513B3-5AC7-BF44-FD3E-473BEB0F9D88}"/>
              </a:ext>
            </a:extLst>
          </p:cNvPr>
          <p:cNvSpPr txBox="1"/>
          <p:nvPr/>
        </p:nvSpPr>
        <p:spPr>
          <a:xfrm>
            <a:off x="838200" y="5842660"/>
            <a:ext cx="4612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noProof="1"/>
              <a:t>Screenshot, izvor: https://www.entechus.com/blogs/search-engine-tips</a:t>
            </a:r>
          </a:p>
        </p:txBody>
      </p:sp>
    </p:spTree>
    <p:extLst>
      <p:ext uri="{BB962C8B-B14F-4D97-AF65-F5344CB8AC3E}">
        <p14:creationId xmlns:p14="http://schemas.microsoft.com/office/powerpoint/2010/main" val="248683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6E1D6-46CA-17C4-79A0-274183ACD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 principa informacijske arhitekture (Brown, 2010):</a:t>
            </a:r>
          </a:p>
          <a:p>
            <a:pPr>
              <a:spcBef>
                <a:spcPts val="0"/>
              </a:spcBef>
            </a:pP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objects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Treat content as a living, breathing thing, with a lifecycle, behaviors and attributes.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choices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Create pages that offer meaningful choices to users, keeping the range of choices available focused on a particular task.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disclosure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Show only enough information to help people understand what kinds of information they'll find as they dig deeper.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exemplars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Describe the contents of categories by showing examples of the contents.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front doors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Assume at least half of the website's visitors will come through some page other than the home page.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multiple classification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Offer users several different classification schemes to browse the site's content.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focused navigation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Don't mix apples and oranges in your navigation scheme.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BA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principle of growth</a:t>
            </a:r>
            <a:r>
              <a:rPr lang="en-B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— Assume the content you have today is a small fraction of the content you will have tomorrow.</a:t>
            </a:r>
            <a:endParaRPr lang="en-B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2B58C5-3F46-4AAA-2AB7-7260AF5FB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</p:spTree>
    <p:extLst>
      <p:ext uri="{BB962C8B-B14F-4D97-AF65-F5344CB8AC3E}">
        <p14:creationId xmlns:p14="http://schemas.microsoft.com/office/powerpoint/2010/main" val="3904480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C9AE-D328-EF0F-B308-B4F1D7A61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s-Latn-BA" sz="2000" dirty="0"/>
          </a:p>
          <a:p>
            <a:pPr marL="0" indent="0">
              <a:buNone/>
            </a:pPr>
            <a:r>
              <a:rPr lang="bs-Latn-BA" sz="2000" dirty="0"/>
              <a:t>Za primjere mrežnih stranica školskih biblioteka vidjeti: </a:t>
            </a:r>
          </a:p>
          <a:p>
            <a:pPr marL="0" indent="0">
              <a:buNone/>
            </a:pPr>
            <a:endParaRPr lang="bs-Latn-BA" sz="2000" dirty="0"/>
          </a:p>
          <a:p>
            <a:pPr>
              <a:spcBef>
                <a:spcPts val="1200"/>
              </a:spcBef>
            </a:pPr>
            <a:r>
              <a:rPr lang="hr-HR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Morris, K. </a:t>
            </a:r>
            <a:r>
              <a:rPr lang="en-BA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School Library Websites: Essential Features And Examples</a:t>
            </a:r>
            <a:r>
              <a:rPr lang="hr-HR" sz="20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2021. Dostupno na: </a:t>
            </a:r>
            <a:r>
              <a:rPr lang="hr-HR" sz="2000" u="sng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https://www.theedublogger.com/school-library-websites-features-examples/</a:t>
            </a:r>
            <a:endParaRPr lang="en-BA" sz="2000" kern="0" dirty="0">
              <a:solidFill>
                <a:srgbClr val="2F549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BA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hr-HR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LibGuide</a:t>
            </a:r>
            <a:r>
              <a:rPr lang="hr-H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BA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Antioch University Seattle School Library Endorsement Program: Library Websites</a:t>
            </a:r>
            <a:r>
              <a:rPr lang="hr-HR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Dostupno na: </a:t>
            </a:r>
            <a:r>
              <a:rPr lang="hr-HR" sz="2000" u="sng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https://antiochlis.libguides.com/schlibcert/websites</a:t>
            </a:r>
            <a:r>
              <a:rPr lang="hr-HR" sz="2000" kern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A" sz="2000" kern="0" dirty="0">
              <a:solidFill>
                <a:srgbClr val="2F549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Latn-B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D261F2-989E-F3F8-ED05-9595CC65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Informacijska arhitektura </a:t>
            </a:r>
          </a:p>
        </p:txBody>
      </p:sp>
    </p:spTree>
    <p:extLst>
      <p:ext uri="{BB962C8B-B14F-4D97-AF65-F5344CB8AC3E}">
        <p14:creationId xmlns:p14="http://schemas.microsoft.com/office/powerpoint/2010/main" val="138912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6FBCB-125A-DC81-C47C-BBD9BADA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1">
              <a:solidFill>
                <a:srgbClr val="242424"/>
              </a:solidFill>
            </a:endParaRPr>
          </a:p>
          <a:p>
            <a:pPr marL="0" indent="0">
              <a:buNone/>
            </a:pPr>
            <a:r>
              <a:rPr lang="en-GB" noProof="1">
                <a:solidFill>
                  <a:srgbClr val="242424"/>
                </a:solidFill>
              </a:rPr>
              <a:t>Šta je upotrebljivost?</a:t>
            </a:r>
          </a:p>
          <a:p>
            <a:pPr marL="0" indent="0">
              <a:buNone/>
            </a:pPr>
            <a:endParaRPr lang="en-GB" noProof="1">
              <a:solidFill>
                <a:srgbClr val="242424"/>
              </a:solidFill>
            </a:endParaRPr>
          </a:p>
          <a:p>
            <a:pPr marL="0" indent="0">
              <a:buNone/>
            </a:pPr>
            <a:r>
              <a:rPr lang="en-GB" noProof="1">
                <a:solidFill>
                  <a:srgbClr val="242424"/>
                </a:solidFill>
              </a:rPr>
              <a:t>Testiranje upotrebljivosti?</a:t>
            </a:r>
          </a:p>
          <a:p>
            <a:pPr marL="0" indent="0">
              <a:buNone/>
            </a:pPr>
            <a:endParaRPr lang="en-GB" noProof="1">
              <a:solidFill>
                <a:srgbClr val="242424"/>
              </a:solidFill>
            </a:endParaRPr>
          </a:p>
          <a:p>
            <a:pPr marL="0" indent="0">
              <a:buNone/>
            </a:pPr>
            <a:br>
              <a:rPr lang="en-GB" noProof="1">
                <a:solidFill>
                  <a:srgbClr val="242424"/>
                </a:solidFill>
              </a:rPr>
            </a:br>
            <a:endParaRPr lang="bs-Latn-B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6AE68B-F2E1-1D8F-54D4-0FF2599C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Upotrebljivost web stranica </a:t>
            </a:r>
          </a:p>
        </p:txBody>
      </p:sp>
    </p:spTree>
    <p:extLst>
      <p:ext uri="{BB962C8B-B14F-4D97-AF65-F5344CB8AC3E}">
        <p14:creationId xmlns:p14="http://schemas.microsoft.com/office/powerpoint/2010/main" val="3663070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5A33-0F69-E5EC-57CC-2A7B94FF9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1"/>
              <a:t>Standard ISO 9241-11 upotrebljivost definira kao: </a:t>
            </a:r>
            <a:endParaRPr lang="en-US" noProof="1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800" noProof="1"/>
              <a:t>“opseg u kojem određeni korisnik može uspješno, učinkovito i sa zadovoljstvom koristiti određeni proizvod da bi postigao specifične ciljeve u danom kontekstu“ </a:t>
            </a:r>
          </a:p>
          <a:p>
            <a:pPr marL="0" indent="0">
              <a:buNone/>
            </a:pPr>
            <a:endParaRPr lang="en-US" sz="2800" noProof="1"/>
          </a:p>
          <a:p>
            <a:r>
              <a:rPr lang="en-US" noProof="1"/>
              <a:t>Davidsen, Yankee (2004: 11):</a:t>
            </a:r>
          </a:p>
          <a:p>
            <a:pPr marL="0" indent="0">
              <a:buNone/>
            </a:pPr>
            <a:r>
              <a:rPr lang="en-US" noProof="1"/>
              <a:t>- Uspješnost znači “koliko dobro korisnici mogu postići cilj”</a:t>
            </a:r>
          </a:p>
          <a:p>
            <a:pPr marL="0" indent="0">
              <a:buNone/>
            </a:pPr>
            <a:r>
              <a:rPr lang="en-US" noProof="1"/>
              <a:t>- Učinkovitost znači “koliko je teško korisnicima da postignu cilj” </a:t>
            </a:r>
          </a:p>
          <a:p>
            <a:pPr marL="0" indent="0">
              <a:buNone/>
            </a:pPr>
            <a:r>
              <a:rPr lang="en-US" noProof="1"/>
              <a:t>- Zadovoljstvo znači “kako korisnici prihvataju dobivene rezultate”</a:t>
            </a:r>
          </a:p>
          <a:p>
            <a:endParaRPr lang="bs-Latn-B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9E038B-A779-06DF-F037-EBFA5C08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bs-Latn-BA" dirty="0"/>
            </a:br>
            <a:r>
              <a:rPr lang="bs-Latn-BA" dirty="0"/>
              <a:t>Upotrebljivost web stranica </a:t>
            </a:r>
            <a:br>
              <a:rPr lang="en-GB" noProof="1">
                <a:solidFill>
                  <a:srgbClr val="242424"/>
                </a:solidFill>
              </a:rPr>
            </a:br>
            <a:br>
              <a:rPr lang="en-GB" noProof="1">
                <a:solidFill>
                  <a:srgbClr val="242424"/>
                </a:solidFill>
              </a:rPr>
            </a:b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862349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EF77F-157D-41E2-66BE-A80434CC7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noProof="1"/>
              <a:t>Kako zadovoljiti potrebe korisnika?</a:t>
            </a:r>
          </a:p>
          <a:p>
            <a:pPr marL="0" indent="0">
              <a:buNone/>
            </a:pPr>
            <a:endParaRPr lang="hr-HR" noProof="1"/>
          </a:p>
          <a:p>
            <a:pPr marL="0" indent="0">
              <a:buNone/>
            </a:pPr>
            <a:r>
              <a:rPr lang="hr-HR" noProof="1"/>
              <a:t>Nielsenovih pet komponenti</a:t>
            </a:r>
            <a:r>
              <a:rPr lang="sr-Latn-CS" dirty="0"/>
              <a:t>: </a:t>
            </a:r>
            <a:endParaRPr lang="en-US" dirty="0"/>
          </a:p>
          <a:p>
            <a:pPr lvl="0"/>
            <a:r>
              <a:rPr lang="sr-Latn-CS" dirty="0"/>
              <a:t>Lakoća učenja (engl. Learnability) </a:t>
            </a:r>
          </a:p>
          <a:p>
            <a:pPr lvl="0"/>
            <a:r>
              <a:rPr lang="sr-Latn-CS" dirty="0"/>
              <a:t>Efikasnost (engl. Efficiency) </a:t>
            </a:r>
          </a:p>
          <a:p>
            <a:pPr lvl="0"/>
            <a:r>
              <a:rPr lang="sr-Latn-CS" dirty="0"/>
              <a:t>Pamtljivost (engl. Memorability) </a:t>
            </a:r>
          </a:p>
          <a:p>
            <a:pPr lvl="0"/>
            <a:r>
              <a:rPr lang="sr-Latn-CS" dirty="0"/>
              <a:t>Greške (engl. Errors) </a:t>
            </a:r>
          </a:p>
          <a:p>
            <a:pPr lvl="0"/>
            <a:r>
              <a:rPr lang="sr-Latn-CS" dirty="0"/>
              <a:t>Zadovoljstvo (eng. Satisfaction) </a:t>
            </a:r>
          </a:p>
          <a:p>
            <a:pPr lvl="0"/>
            <a:endParaRPr lang="sr-Latn-CS" dirty="0"/>
          </a:p>
          <a:p>
            <a:pPr marL="0" lvl="0" indent="0">
              <a:buNone/>
            </a:pPr>
            <a:r>
              <a:rPr lang="en-US" sz="1400" dirty="0" err="1"/>
              <a:t>Vidjeti</a:t>
            </a:r>
            <a:r>
              <a:rPr lang="en-US" sz="1400" dirty="0"/>
              <a:t>: </a:t>
            </a:r>
            <a:r>
              <a:rPr lang="bs-Latn-BA" sz="14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Nielsen, Jakob. Usability 101: Introduction to Usability. Dostupno na: </a:t>
            </a:r>
            <a:r>
              <a:rPr lang="bs-Latn-BA" sz="14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https://www.nngroup.com/articles/usability-101-introduction-to-usability/</a:t>
            </a:r>
            <a:r>
              <a:rPr lang="bs-Latn-BA" sz="14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noProof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EA5518-27AB-F310-31D9-E2832521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Upotrebljivost web stranica </a:t>
            </a:r>
          </a:p>
        </p:txBody>
      </p:sp>
    </p:spTree>
    <p:extLst>
      <p:ext uri="{BB962C8B-B14F-4D97-AF65-F5344CB8AC3E}">
        <p14:creationId xmlns:p14="http://schemas.microsoft.com/office/powerpoint/2010/main" val="360377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0C57A-AB90-1914-8B66-3B6E25409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0" y="1027906"/>
            <a:ext cx="7772400" cy="5089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1A0E7-8BF2-058E-4249-641E644C1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00" y="3264150"/>
            <a:ext cx="7772400" cy="3228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22CD3-01EA-7F78-68B0-BA91067885B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dirty="0"/>
              <a:t>Uvod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4704-6B94-087A-B1A2-80FFD21E6472}"/>
              </a:ext>
            </a:extLst>
          </p:cNvPr>
          <p:cNvSpPr txBox="1"/>
          <p:nvPr/>
        </p:nvSpPr>
        <p:spPr>
          <a:xfrm>
            <a:off x="724395" y="6008914"/>
            <a:ext cx="2695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noProof="1"/>
              <a:t>Screenshot, izvori: </a:t>
            </a:r>
            <a:r>
              <a:rPr lang="bs-Latn-BA" sz="1400" noProof="1">
                <a:hlinkClick r:id="rId4"/>
              </a:rPr>
              <a:t>https://www.wikipedia.org/</a:t>
            </a:r>
            <a:endParaRPr lang="bs-Latn-BA" sz="1400" noProof="1"/>
          </a:p>
          <a:p>
            <a:r>
              <a:rPr lang="bs-Latn-BA" sz="1400" noProof="1">
                <a:hlinkClick r:id="rId5"/>
              </a:rPr>
              <a:t>https://www.futurepedia.io/</a:t>
            </a:r>
            <a:endParaRPr lang="bs-Latn-BA" sz="1400" noProof="1"/>
          </a:p>
        </p:txBody>
      </p:sp>
    </p:spTree>
    <p:extLst>
      <p:ext uri="{BB962C8B-B14F-4D97-AF65-F5344CB8AC3E}">
        <p14:creationId xmlns:p14="http://schemas.microsoft.com/office/powerpoint/2010/main" val="567220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6CCF20-B7C4-D2CF-8D48-A0E76E795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3215" y="197620"/>
            <a:ext cx="5054323" cy="6462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358CE-D0C3-7897-E3A7-B67EBFACD287}"/>
              </a:ext>
            </a:extLst>
          </p:cNvPr>
          <p:cNvSpPr txBox="1"/>
          <p:nvPr/>
        </p:nvSpPr>
        <p:spPr>
          <a:xfrm rot="16200000">
            <a:off x="7573618" y="3082859"/>
            <a:ext cx="6215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400" dirty="0" err="1"/>
              <a:t>Screenshot</a:t>
            </a:r>
            <a:r>
              <a:rPr lang="bs-Latn-BA" sz="1400" dirty="0"/>
              <a:t>, izvor: </a:t>
            </a:r>
            <a:r>
              <a:rPr lang="bs-Latn-BA" sz="1400" dirty="0" err="1"/>
              <a:t>https</a:t>
            </a:r>
            <a:r>
              <a:rPr lang="bs-Latn-BA" sz="1400" dirty="0"/>
              <a:t>://</a:t>
            </a:r>
            <a:r>
              <a:rPr lang="bs-Latn-BA" sz="1400" dirty="0" err="1"/>
              <a:t>media.nngroup.com</a:t>
            </a:r>
            <a:r>
              <a:rPr lang="bs-Latn-BA" sz="1400" dirty="0"/>
              <a:t>/</a:t>
            </a:r>
            <a:r>
              <a:rPr lang="bs-Latn-BA" sz="1400" dirty="0" err="1"/>
              <a:t>media</a:t>
            </a:r>
            <a:r>
              <a:rPr lang="bs-Latn-BA" sz="1400" dirty="0"/>
              <a:t>/</a:t>
            </a:r>
            <a:r>
              <a:rPr lang="bs-Latn-BA" sz="1400" dirty="0" err="1"/>
              <a:t>articles</a:t>
            </a:r>
            <a:r>
              <a:rPr lang="bs-Latn-BA" sz="1400" dirty="0"/>
              <a:t>/</a:t>
            </a:r>
            <a:r>
              <a:rPr lang="bs-Latn-BA" sz="1400" dirty="0" err="1"/>
              <a:t>attachments</a:t>
            </a:r>
            <a:r>
              <a:rPr lang="bs-Latn-BA" sz="1400" dirty="0"/>
              <a:t>/Heuristic_Summary1-compressed.pdf</a:t>
            </a:r>
          </a:p>
        </p:txBody>
      </p:sp>
    </p:spTree>
    <p:extLst>
      <p:ext uri="{BB962C8B-B14F-4D97-AF65-F5344CB8AC3E}">
        <p14:creationId xmlns:p14="http://schemas.microsoft.com/office/powerpoint/2010/main" val="2906900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555DB-37B3-39C8-A7ED-40588E25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dirty="0"/>
              <a:t>Kako testirati upotrebljivost?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5EB310-DD02-2104-D05E-2C9EF207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Upotrebljivost web stranica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1B890-346C-54A8-C520-15304C46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67" y="2903597"/>
            <a:ext cx="7772400" cy="2195393"/>
          </a:xfrm>
          <a:prstGeom prst="rect">
            <a:avLst/>
          </a:prstGeom>
        </p:spPr>
      </p:pic>
      <p:pic>
        <p:nvPicPr>
          <p:cNvPr id="5" name="Graphic 4" descr="Question mark">
            <a:extLst>
              <a:ext uri="{FF2B5EF4-FFF2-40B4-BE49-F238E27FC236}">
                <a16:creationId xmlns:a16="http://schemas.microsoft.com/office/drawing/2014/main" id="{0D77C3C4-726F-B603-1DF8-CD46D421C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35440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86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3D2975-53B3-93E1-874F-0D9E4015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Upotrebljivost web stranica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A3672-CF5E-A7EF-6768-1B0685232F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s-Latn-BA" dirty="0"/>
          </a:p>
          <a:p>
            <a:endParaRPr lang="bs-Latn-BA" dirty="0"/>
          </a:p>
          <a:p>
            <a:endParaRPr lang="bs-Latn-BA" dirty="0"/>
          </a:p>
          <a:p>
            <a:r>
              <a:rPr lang="bs-Latn-BA" dirty="0"/>
              <a:t>Zakon upotrebljivosti?</a:t>
            </a:r>
          </a:p>
          <a:p>
            <a:pPr marL="0" indent="0">
              <a:buNone/>
            </a:pPr>
            <a:endParaRPr lang="bs-Latn-B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35A074-594A-5A0C-2C1A-483B5E5FFB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bs-Latn-BA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bs-Latn-BA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bs-Latn-BA" sz="2800" noProof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Krug, S. </a:t>
            </a:r>
            <a:r>
              <a:rPr lang="bs-Latn-BA" sz="3200" b="1" noProof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Don't make me think</a:t>
            </a:r>
            <a:r>
              <a:rPr lang="bs-Latn-BA" sz="2800" noProof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common approach to web usability. 2ed. New Riders Publishing, 2006.</a:t>
            </a:r>
            <a:endParaRPr lang="bs-Latn-BA" sz="2800" noProof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431966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1F72-A1DE-8C97-C053-E0E1ED37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Pristupačnost web stranica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FE325-D884-92AE-8303-057032EFB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„Univerzalni dizajn“</a:t>
            </a:r>
          </a:p>
          <a:p>
            <a:r>
              <a:rPr lang="hr-HR" dirty="0"/>
              <a:t>Konvencija o pravima osoba s invaliditetom </a:t>
            </a:r>
            <a:endParaRPr lang="en-US" dirty="0"/>
          </a:p>
          <a:p>
            <a:r>
              <a:rPr lang="hr-HR" dirty="0"/>
              <a:t>Smjernice za osiguravanje pristupačnosti mrežnih sadržaja, </a:t>
            </a:r>
            <a:r>
              <a:rPr lang="en-US" noProof="1"/>
              <a:t>WCAG 2.2, oktobar 2023.</a:t>
            </a:r>
          </a:p>
          <a:p>
            <a:pPr marL="0" indent="0">
              <a:buNone/>
            </a:pPr>
            <a:r>
              <a:rPr lang="en-US" noProof="1">
                <a:hlinkClick r:id="rId2"/>
              </a:rPr>
              <a:t>https://www.w3.org/TR/WCAG22/#sotd</a:t>
            </a:r>
            <a:r>
              <a:rPr lang="en-US" noProof="1"/>
              <a:t> </a:t>
            </a:r>
          </a:p>
          <a:p>
            <a:pPr marL="0" indent="0">
              <a:buNone/>
            </a:pP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88668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FB37B-8637-59CF-DF34-3C3782163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960" y="1825625"/>
            <a:ext cx="49428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noProof="1">
              <a:latin typeface="inherit"/>
            </a:endParaRPr>
          </a:p>
          <a:p>
            <a:pPr marL="0" indent="0">
              <a:buNone/>
            </a:pPr>
            <a:r>
              <a:rPr lang="en-US" noProof="1">
                <a:latin typeface="inherit"/>
              </a:rPr>
              <a:t>N</a:t>
            </a:r>
            <a:r>
              <a:rPr lang="en-US" noProof="1">
                <a:effectLst/>
                <a:latin typeface="inherit"/>
              </a:rPr>
              <a:t>ačela pristupačnosti:</a:t>
            </a:r>
          </a:p>
          <a:p>
            <a:pPr marL="0" indent="0">
              <a:buNone/>
            </a:pPr>
            <a:endParaRPr lang="en-US" noProof="1">
              <a:effectLst/>
              <a:latin typeface="inherit"/>
            </a:endParaRPr>
          </a:p>
          <a:p>
            <a:pPr marL="0" indent="0">
              <a:buNone/>
            </a:pPr>
            <a:r>
              <a:rPr lang="en-US" noProof="1">
                <a:effectLst/>
                <a:latin typeface="inherit"/>
              </a:rPr>
              <a:t>mogućnost percepcije,</a:t>
            </a:r>
          </a:p>
          <a:p>
            <a:pPr marL="0" indent="0">
              <a:buNone/>
            </a:pPr>
            <a:r>
              <a:rPr lang="en-US" noProof="1">
                <a:effectLst/>
                <a:latin typeface="inherit"/>
              </a:rPr>
              <a:t>operabilnost, </a:t>
            </a:r>
            <a:endParaRPr lang="en-US" noProof="1">
              <a:latin typeface="inherit"/>
            </a:endParaRPr>
          </a:p>
          <a:p>
            <a:pPr marL="0" indent="0">
              <a:buNone/>
            </a:pPr>
            <a:r>
              <a:rPr lang="en-US" noProof="1">
                <a:effectLst/>
                <a:latin typeface="inherit"/>
              </a:rPr>
              <a:t>razumljivost i </a:t>
            </a:r>
          </a:p>
          <a:p>
            <a:pPr marL="0" indent="0">
              <a:buNone/>
            </a:pPr>
            <a:r>
              <a:rPr lang="en-US" noProof="1">
                <a:effectLst/>
                <a:latin typeface="inherit"/>
              </a:rPr>
              <a:t>Stabilnost</a:t>
            </a:r>
          </a:p>
          <a:p>
            <a:pPr marL="0" indent="0">
              <a:buNone/>
            </a:pPr>
            <a:endParaRPr lang="en-US" noProof="1">
              <a:latin typeface="inherit"/>
            </a:endParaRPr>
          </a:p>
          <a:p>
            <a:pPr marL="0" indent="0">
              <a:buNone/>
            </a:pPr>
            <a:r>
              <a:rPr lang="en-US" noProof="1">
                <a:latin typeface="inherit"/>
              </a:rPr>
              <a:t>Alati?</a:t>
            </a:r>
            <a:endParaRPr lang="bs-Latn-B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EAB1BB-76E9-B9F6-0474-79768914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Pristupačnost mrežnih stranica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B986D-65AB-860A-2245-CE89877C5FFB}"/>
              </a:ext>
            </a:extLst>
          </p:cNvPr>
          <p:cNvSpPr txBox="1"/>
          <p:nvPr/>
        </p:nvSpPr>
        <p:spPr>
          <a:xfrm>
            <a:off x="838200" y="5735782"/>
            <a:ext cx="363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200" noProof="1"/>
              <a:t>Screenshot, izvor: https://www.w3.org/TR/WCAG22/#sotd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88054D-E3FB-AA9B-31A7-B0851E4E2D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99969"/>
            <a:ext cx="5181600" cy="2802650"/>
          </a:xfrm>
        </p:spPr>
      </p:pic>
    </p:spTree>
    <p:extLst>
      <p:ext uri="{BB962C8B-B14F-4D97-AF65-F5344CB8AC3E}">
        <p14:creationId xmlns:p14="http://schemas.microsoft.com/office/powerpoint/2010/main" val="2960452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7A9ABB-9770-9591-C723-01FEF655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FAE (Functional Accessibility Evaluator), </a:t>
            </a:r>
            <a:r>
              <a:rPr lang="en-US" sz="2700" dirty="0">
                <a:hlinkClick r:id="rId2"/>
              </a:rPr>
              <a:t>https://fae.disability.illinois.edu/anonymous/?Anonymous%20Report=/</a:t>
            </a:r>
            <a:br>
              <a:rPr lang="en-US" dirty="0"/>
            </a:br>
            <a:br>
              <a:rPr lang="en-US" dirty="0"/>
            </a:br>
            <a:endParaRPr lang="bs-Latn-B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64B89F-4D07-6665-B14E-2B9F091A8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3816" y="1825625"/>
            <a:ext cx="92643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89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EC1CA-3C60-E1A4-0A57-C09B04B8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TAW, </a:t>
            </a:r>
            <a:r>
              <a:rPr lang="en-US" dirty="0">
                <a:hlinkClick r:id="rId2"/>
              </a:rPr>
              <a:t>https://www.tawdis.net/</a:t>
            </a:r>
            <a:r>
              <a:rPr lang="en-US" dirty="0"/>
              <a:t> </a:t>
            </a:r>
            <a:br>
              <a:rPr lang="en-US" dirty="0"/>
            </a:br>
            <a:endParaRPr lang="bs-Latn-B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DE4EE5-0DED-24EA-517F-90EA1126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9995" y="1825625"/>
            <a:ext cx="92720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49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0FBC0-819C-09D4-FB26-5075D375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2"/>
            <a:ext cx="12191999" cy="6851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9E74B-CAB5-E59E-7F8D-61CD8E1429D8}"/>
              </a:ext>
            </a:extLst>
          </p:cNvPr>
          <p:cNvSpPr txBox="1"/>
          <p:nvPr/>
        </p:nvSpPr>
        <p:spPr>
          <a:xfrm>
            <a:off x="214313" y="6272214"/>
            <a:ext cx="1028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dirty="0">
                <a:solidFill>
                  <a:schemeClr val="bg1"/>
                </a:solidFill>
              </a:rPr>
              <a:t>Izvor: </a:t>
            </a:r>
            <a:r>
              <a:rPr lang="bs-Latn-BA" sz="1200" dirty="0" err="1">
                <a:solidFill>
                  <a:schemeClr val="bg1"/>
                </a:solidFill>
              </a:rPr>
              <a:t>https</a:t>
            </a:r>
            <a:r>
              <a:rPr lang="bs-Latn-BA" sz="1200" dirty="0">
                <a:solidFill>
                  <a:schemeClr val="bg1"/>
                </a:solidFill>
              </a:rPr>
              <a:t>://</a:t>
            </a:r>
            <a:r>
              <a:rPr lang="bs-Latn-BA" sz="1200" dirty="0" err="1">
                <a:solidFill>
                  <a:schemeClr val="bg1"/>
                </a:solidFill>
              </a:rPr>
              <a:t>www.everypixel.com</a:t>
            </a:r>
            <a:r>
              <a:rPr lang="bs-Latn-BA" sz="1200" dirty="0">
                <a:solidFill>
                  <a:schemeClr val="bg1"/>
                </a:solidFill>
              </a:rPr>
              <a:t>/</a:t>
            </a:r>
            <a:r>
              <a:rPr lang="bs-Latn-BA" sz="1200" dirty="0" err="1">
                <a:solidFill>
                  <a:schemeClr val="bg1"/>
                </a:solidFill>
              </a:rPr>
              <a:t>q</a:t>
            </a:r>
            <a:r>
              <a:rPr lang="bs-Latn-BA" sz="1200" dirty="0">
                <a:solidFill>
                  <a:schemeClr val="bg1"/>
                </a:solidFill>
              </a:rPr>
              <a:t>/</a:t>
            </a:r>
            <a:r>
              <a:rPr lang="bs-Latn-BA" sz="1200" dirty="0" err="1">
                <a:solidFill>
                  <a:schemeClr val="bg1"/>
                </a:solidFill>
              </a:rPr>
              <a:t>old-way-new-way?image_id</a:t>
            </a:r>
            <a:r>
              <a:rPr lang="bs-Latn-BA" sz="1200" dirty="0">
                <a:solidFill>
                  <a:schemeClr val="bg1"/>
                </a:solidFill>
              </a:rPr>
              <a:t>=6283729366722159444</a:t>
            </a:r>
          </a:p>
        </p:txBody>
      </p:sp>
    </p:spTree>
    <p:extLst>
      <p:ext uri="{BB962C8B-B14F-4D97-AF65-F5344CB8AC3E}">
        <p14:creationId xmlns:p14="http://schemas.microsoft.com/office/powerpoint/2010/main" val="3421838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04AB-A7AD-E4E8-E56D-1109F834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Zaključak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9CAC-739E-A9BD-F068-2002351B5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s-Latn-BA" dirty="0"/>
          </a:p>
          <a:p>
            <a:endParaRPr lang="bs-Latn-BA" dirty="0"/>
          </a:p>
          <a:p>
            <a:r>
              <a:rPr lang="bs-Latn-BA" dirty="0" err="1"/>
              <a:t>Očekivanja</a:t>
            </a:r>
            <a:r>
              <a:rPr lang="bs-Latn-BA" dirty="0"/>
              <a:t> i potrebe korisnika</a:t>
            </a:r>
          </a:p>
          <a:p>
            <a:r>
              <a:rPr lang="bs-Latn-BA" dirty="0"/>
              <a:t>Značaj informacijske arhitekture za UX dizajn</a:t>
            </a:r>
          </a:p>
          <a:p>
            <a:r>
              <a:rPr lang="bs-Latn-BA" dirty="0"/>
              <a:t>Testiranje upotrebljivosti i osiguravanje pristupačnosti web stranica</a:t>
            </a:r>
          </a:p>
          <a:p>
            <a:endParaRPr lang="bs-Latn-BA" dirty="0"/>
          </a:p>
          <a:p>
            <a:endParaRPr lang="bs-Latn-BA" dirty="0"/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075202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3E68-4522-2532-6266-614A0A10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Literatura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A8826-D7B8-FA4F-488D-4F482A24A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bs-Latn-BA" sz="1800" kern="150" noProof="1">
                <a:effectLst/>
                <a:ea typeface="Droid Sans Fallback"/>
                <a:cs typeface="FreeSans"/>
              </a:rPr>
              <a:t>Brown, Dan. Eight Principles of Information Architecture. Bulletin of the American Society for Information Science and Technology. 2010, 36 (6). 10.1002/bult.2010.1720360609 </a:t>
            </a:r>
          </a:p>
          <a:p>
            <a:pPr>
              <a:spcBef>
                <a:spcPts val="0"/>
              </a:spcBef>
            </a:pPr>
            <a:r>
              <a:rPr lang="bs-Latn-BA" sz="1800" noProof="1">
                <a:effectLst/>
                <a:ea typeface="Times New Roman" panose="02020603050405020304" pitchFamily="18" charset="0"/>
              </a:rPr>
              <a:t>Davidsen, Susana. Yankee, Everyl. Web Site Design with the Patron in Mind: A Step-by-Step Guide for Libraries. ALA, Chicago, 2004.</a:t>
            </a:r>
          </a:p>
          <a:p>
            <a:pPr>
              <a:spcBef>
                <a:spcPts val="0"/>
              </a:spcBef>
            </a:pPr>
            <a:r>
              <a:rPr lang="bs-Latn-BA" sz="1800" noProof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Jaye, Hannah. What is information architecture? UX Design Institute. Dostupno na:</a:t>
            </a:r>
            <a:r>
              <a:rPr lang="bs-Latn-BA" sz="1800" noProof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s-Latn-BA" sz="1800" u="sng" noProof="1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https://www.uxdesigninstitute.com/blog/what-is-information-architecture/</a:t>
            </a:r>
            <a:r>
              <a:rPr lang="bs-Latn-BA" sz="1800" noProof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(5.5.2024.)</a:t>
            </a: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bs-Latn-BA" sz="1800" noProof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Krug, Steve. Don't make me think: a common approach to web usability. 2ed. New Riders Publishing, 2006.</a:t>
            </a: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Nielsen, Jakob. Usability 101: Introduction to Usability. Dostupno na: </a:t>
            </a: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https://www.nngroup.com/articles/usability-101-introduction-to-usability/</a:t>
            </a: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(5.5.2024.)</a:t>
            </a: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Nielsen Norman Group. Jakob’s Ten Usability Heuristics. Dostupno na: </a:t>
            </a: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https://media.nngroup.com/media/articles/attachments/Heuristic_Summary1-compressed.pdf</a:t>
            </a:r>
            <a:r>
              <a:rPr lang="bs-Latn-BA" sz="1800" kern="0" noProof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(4.5.2024.)</a:t>
            </a: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bs-Latn-BA" sz="1800" noProof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Morville, Peter. Rosenfeld, Louis. Information Architecture for the World </a:t>
            </a:r>
            <a:r>
              <a:rPr lang="bs-Latn-BA" sz="1800" noProof="1">
                <a:effectLst/>
                <a:ea typeface="Times New Roman" panose="02020603050405020304" pitchFamily="18" charset="0"/>
              </a:rPr>
              <a:t>Wide Web. O'Reilly, 2007.</a:t>
            </a:r>
          </a:p>
          <a:p>
            <a:pPr>
              <a:spcBef>
                <a:spcPts val="0"/>
              </a:spcBef>
            </a:pPr>
            <a:r>
              <a:rPr lang="bs-Latn-BA" sz="1800" noProof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Web Content Accessibility Guidelines (WCAG) 2.2. 2023. Dostupno na: </a:t>
            </a:r>
            <a:r>
              <a:rPr lang="bs-Latn-BA" sz="1800" noProof="1">
                <a:effectLst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https://www.w3.org/TR/WCAG22/</a:t>
            </a:r>
            <a:r>
              <a:rPr lang="bs-Latn-BA" sz="1800" noProof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(5.5.2024.)</a:t>
            </a:r>
            <a:endParaRPr lang="bs-Latn-BA" sz="1800" noProof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0151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B634-CB32-5896-2637-B878FEDE0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6295473"/>
            <a:ext cx="10333383" cy="562527"/>
          </a:xfrm>
        </p:spPr>
        <p:txBody>
          <a:bodyPr>
            <a:normAutofit/>
          </a:bodyPr>
          <a:lstStyle/>
          <a:p>
            <a:r>
              <a:rPr lang="bs-Latn-BA" sz="1200" dirty="0" err="1"/>
              <a:t>Screenshot</a:t>
            </a:r>
            <a:r>
              <a:rPr lang="bs-Latn-BA" sz="1200" dirty="0"/>
              <a:t>, izvor: </a:t>
            </a:r>
            <a:r>
              <a:rPr lang="bs-Latn-BA" sz="1200" dirty="0" err="1"/>
              <a:t>https</a:t>
            </a:r>
            <a:r>
              <a:rPr lang="bs-Latn-BA" sz="1200" dirty="0"/>
              <a:t>://</a:t>
            </a:r>
            <a:r>
              <a:rPr lang="bs-Latn-BA" sz="1200" dirty="0" err="1"/>
              <a:t>datareportal.com</a:t>
            </a:r>
            <a:r>
              <a:rPr lang="bs-Latn-BA" sz="1200" dirty="0"/>
              <a:t>/</a:t>
            </a:r>
            <a:r>
              <a:rPr lang="bs-Latn-BA" sz="1200" dirty="0" err="1"/>
              <a:t>reports</a:t>
            </a:r>
            <a:r>
              <a:rPr lang="bs-Latn-BA" sz="1200" dirty="0"/>
              <a:t>/digital-2023-global-overview-report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513BE-EA8C-0FF4-C2EF-90E17CFD7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4794" y="1825625"/>
            <a:ext cx="6682411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A1D69E-FD64-CA00-2F19-1A6E8F23473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dirty="0"/>
              <a:t>Uvod </a:t>
            </a:r>
          </a:p>
        </p:txBody>
      </p:sp>
    </p:spTree>
    <p:extLst>
      <p:ext uri="{BB962C8B-B14F-4D97-AF65-F5344CB8AC3E}">
        <p14:creationId xmlns:p14="http://schemas.microsoft.com/office/powerpoint/2010/main" val="66438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C2948-D72B-5979-65D3-CF0453E4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87" y="6275594"/>
            <a:ext cx="8955157" cy="430005"/>
          </a:xfrm>
        </p:spPr>
        <p:txBody>
          <a:bodyPr>
            <a:normAutofit/>
          </a:bodyPr>
          <a:lstStyle/>
          <a:p>
            <a:r>
              <a:rPr lang="bs-Latn-BA" sz="1200" dirty="0" err="1"/>
              <a:t>Screenshot</a:t>
            </a:r>
            <a:r>
              <a:rPr lang="bs-Latn-BA" sz="1200" dirty="0"/>
              <a:t>, izvor: </a:t>
            </a:r>
            <a:r>
              <a:rPr lang="bs-Latn-BA" sz="1200" dirty="0" err="1"/>
              <a:t>https</a:t>
            </a:r>
            <a:r>
              <a:rPr lang="bs-Latn-BA" sz="1200" dirty="0"/>
              <a:t>://</a:t>
            </a:r>
            <a:r>
              <a:rPr lang="bs-Latn-BA" sz="1200" dirty="0" err="1"/>
              <a:t>www.reliablesoft.net</a:t>
            </a:r>
            <a:r>
              <a:rPr lang="bs-Latn-BA" sz="1200" dirty="0"/>
              <a:t>/top-10-search-engines-in-the-world/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B72C21-6439-C066-7A00-1B14DB849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155" y="1825625"/>
            <a:ext cx="7017689" cy="435133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A1CDC8-9B1E-6208-5CC4-3A2C350A77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s-Latn-BA" dirty="0"/>
              <a:t>Uvod </a:t>
            </a:r>
          </a:p>
        </p:txBody>
      </p:sp>
    </p:spTree>
    <p:extLst>
      <p:ext uri="{BB962C8B-B14F-4D97-AF65-F5344CB8AC3E}">
        <p14:creationId xmlns:p14="http://schemas.microsoft.com/office/powerpoint/2010/main" val="25235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0E55-59F6-8847-3DFB-AF572D5AC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B567A1-8E52-E812-403E-A4A8EEA97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028" y="897574"/>
            <a:ext cx="6754521" cy="495331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AA016-6AFF-48DE-53FD-59796F617C93}"/>
              </a:ext>
            </a:extLst>
          </p:cNvPr>
          <p:cNvSpPr txBox="1"/>
          <p:nvPr/>
        </p:nvSpPr>
        <p:spPr>
          <a:xfrm>
            <a:off x="576358" y="6244839"/>
            <a:ext cx="10171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200" dirty="0" err="1"/>
              <a:t>Screenshot</a:t>
            </a:r>
            <a:r>
              <a:rPr lang="bs-Latn-BA" sz="1200" dirty="0"/>
              <a:t>, izvor: </a:t>
            </a:r>
            <a:r>
              <a:rPr lang="bs-Latn-BA" sz="1200" dirty="0" err="1"/>
              <a:t>https</a:t>
            </a:r>
            <a:r>
              <a:rPr lang="bs-Latn-BA" sz="1200" dirty="0"/>
              <a:t>://</a:t>
            </a:r>
            <a:r>
              <a:rPr lang="bs-Latn-BA" sz="1200" dirty="0" err="1"/>
              <a:t>medium.com</a:t>
            </a:r>
            <a:r>
              <a:rPr lang="bs-Latn-BA" sz="1200" dirty="0"/>
              <a:t>/@bmuha1/what-is-the-iot-introduction-to-the-internet-of-things-57335391cd5f</a:t>
            </a:r>
          </a:p>
        </p:txBody>
      </p:sp>
    </p:spTree>
    <p:extLst>
      <p:ext uri="{BB962C8B-B14F-4D97-AF65-F5344CB8AC3E}">
        <p14:creationId xmlns:p14="http://schemas.microsoft.com/office/powerpoint/2010/main" val="14107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05C5-E3AB-674C-952E-EBE8BA12C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EF92E0-1898-CE98-BA02-C14C191AF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911" y="1327759"/>
            <a:ext cx="9372178" cy="48617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72C57-EBCA-924B-7760-746FDA09C45B}"/>
              </a:ext>
            </a:extLst>
          </p:cNvPr>
          <p:cNvSpPr txBox="1"/>
          <p:nvPr/>
        </p:nvSpPr>
        <p:spPr>
          <a:xfrm>
            <a:off x="838200" y="6350696"/>
            <a:ext cx="1015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000" dirty="0" err="1"/>
              <a:t>Screenshot</a:t>
            </a:r>
            <a:r>
              <a:rPr lang="bs-Latn-BA" sz="1000" dirty="0"/>
              <a:t>, izvor: </a:t>
            </a:r>
            <a:r>
              <a:rPr lang="bs-Latn-BA" sz="1000" dirty="0" err="1"/>
              <a:t>https</a:t>
            </a:r>
            <a:r>
              <a:rPr lang="bs-Latn-BA" sz="1000" dirty="0"/>
              <a:t>://</a:t>
            </a:r>
            <a:r>
              <a:rPr lang="bs-Latn-BA" sz="1000" dirty="0" err="1"/>
              <a:t>timesofindia.indiatimes.com</a:t>
            </a:r>
            <a:r>
              <a:rPr lang="bs-Latn-BA" sz="1000" dirty="0"/>
              <a:t>/</a:t>
            </a:r>
            <a:r>
              <a:rPr lang="bs-Latn-BA" sz="1000" dirty="0" err="1"/>
              <a:t>readersblog</a:t>
            </a:r>
            <a:r>
              <a:rPr lang="bs-Latn-BA" sz="1000" dirty="0"/>
              <a:t>/</a:t>
            </a:r>
            <a:r>
              <a:rPr lang="bs-Latn-BA" sz="1000" dirty="0" err="1"/>
              <a:t>hridayamohanviews</a:t>
            </a:r>
            <a:r>
              <a:rPr lang="bs-Latn-BA" sz="1000" dirty="0"/>
              <a:t>/generation-alpha-the-most-influential-generation-so-far-39972/</a:t>
            </a:r>
          </a:p>
        </p:txBody>
      </p:sp>
    </p:spTree>
    <p:extLst>
      <p:ext uri="{BB962C8B-B14F-4D97-AF65-F5344CB8AC3E}">
        <p14:creationId xmlns:p14="http://schemas.microsoft.com/office/powerpoint/2010/main" val="71204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A2F9-40A3-2469-93CD-2E39E0E3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5933A-A8D5-DA87-46F6-DC85D5216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039" y="1265129"/>
            <a:ext cx="9185921" cy="51247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E5C81-0FB5-7237-1759-579BE75B37F0}"/>
              </a:ext>
            </a:extLst>
          </p:cNvPr>
          <p:cNvSpPr txBox="1"/>
          <p:nvPr/>
        </p:nvSpPr>
        <p:spPr>
          <a:xfrm>
            <a:off x="1302707" y="6492875"/>
            <a:ext cx="8680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000" dirty="0" err="1"/>
              <a:t>Screenshot</a:t>
            </a:r>
            <a:r>
              <a:rPr lang="bs-Latn-BA" sz="1000" dirty="0"/>
              <a:t>, izvor: </a:t>
            </a:r>
            <a:r>
              <a:rPr lang="bs-Latn-BA" sz="1000" dirty="0" err="1"/>
              <a:t>https</a:t>
            </a:r>
            <a:r>
              <a:rPr lang="bs-Latn-BA" sz="1000" dirty="0"/>
              <a:t>://</a:t>
            </a:r>
            <a:r>
              <a:rPr lang="bs-Latn-BA" sz="1000" dirty="0" err="1"/>
              <a:t>www.linkedin.com</a:t>
            </a:r>
            <a:r>
              <a:rPr lang="bs-Latn-BA" sz="1000" dirty="0"/>
              <a:t>/pulse/evolving-lifestyle-gen-z-todays-modern-world-future-technology-rana-</a:t>
            </a:r>
          </a:p>
        </p:txBody>
      </p:sp>
    </p:spTree>
    <p:extLst>
      <p:ext uri="{BB962C8B-B14F-4D97-AF65-F5344CB8AC3E}">
        <p14:creationId xmlns:p14="http://schemas.microsoft.com/office/powerpoint/2010/main" val="87622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DDF7-4C3D-C68C-E96B-A9E3CCEE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/>
              <a:t>Uvod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57095-58FF-A327-E792-D2F09C319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s-Latn-BA" dirty="0"/>
          </a:p>
          <a:p>
            <a:endParaRPr lang="bs-Latn-BA" dirty="0"/>
          </a:p>
          <a:p>
            <a:endParaRPr lang="bs-Latn-BA" sz="3600" dirty="0"/>
          </a:p>
          <a:p>
            <a:r>
              <a:rPr lang="bs-Latn-BA" sz="3600" dirty="0"/>
              <a:t>Zašto nam trebaju web prezentacije biblioteka?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264A39B-FD38-EA65-0011-AFDF277CE860}"/>
              </a:ext>
            </a:extLst>
          </p:cNvPr>
          <p:cNvSpPr/>
          <p:nvPr/>
        </p:nvSpPr>
        <p:spPr>
          <a:xfrm>
            <a:off x="3538847" y="3942356"/>
            <a:ext cx="2434070" cy="914652"/>
          </a:xfrm>
          <a:custGeom>
            <a:avLst/>
            <a:gdLst>
              <a:gd name="connsiteX0" fmla="*/ 0 w 2434070"/>
              <a:gd name="connsiteY0" fmla="*/ 914652 h 914652"/>
              <a:gd name="connsiteX1" fmla="*/ 1021278 w 2434070"/>
              <a:gd name="connsiteY1" fmla="*/ 252 h 914652"/>
              <a:gd name="connsiteX2" fmla="*/ 2315688 w 2434070"/>
              <a:gd name="connsiteY2" fmla="*/ 819649 h 914652"/>
              <a:gd name="connsiteX3" fmla="*/ 2375065 w 2434070"/>
              <a:gd name="connsiteY3" fmla="*/ 617769 h 914652"/>
              <a:gd name="connsiteX4" fmla="*/ 2375065 w 2434070"/>
              <a:gd name="connsiteY4" fmla="*/ 617769 h 91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070" h="914652">
                <a:moveTo>
                  <a:pt x="0" y="914652"/>
                </a:moveTo>
                <a:cubicBezTo>
                  <a:pt x="317665" y="465369"/>
                  <a:pt x="635330" y="16086"/>
                  <a:pt x="1021278" y="252"/>
                </a:cubicBezTo>
                <a:cubicBezTo>
                  <a:pt x="1407226" y="-15582"/>
                  <a:pt x="2090057" y="716730"/>
                  <a:pt x="2315688" y="819649"/>
                </a:cubicBezTo>
                <a:cubicBezTo>
                  <a:pt x="2541319" y="922568"/>
                  <a:pt x="2375065" y="617769"/>
                  <a:pt x="2375065" y="617769"/>
                </a:cubicBezTo>
                <a:lnTo>
                  <a:pt x="2375065" y="61776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2D670-A688-14BF-8B51-FA0DCB84D84B}"/>
              </a:ext>
            </a:extLst>
          </p:cNvPr>
          <p:cNvSpPr txBox="1"/>
          <p:nvPr/>
        </p:nvSpPr>
        <p:spPr>
          <a:xfrm>
            <a:off x="4037610" y="4215016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>
                <a:solidFill>
                  <a:schemeClr val="accent1"/>
                </a:solidFill>
              </a:rPr>
              <a:t>dobro oblikovane</a:t>
            </a:r>
          </a:p>
        </p:txBody>
      </p:sp>
    </p:spTree>
    <p:extLst>
      <p:ext uri="{BB962C8B-B14F-4D97-AF65-F5344CB8AC3E}">
        <p14:creationId xmlns:p14="http://schemas.microsoft.com/office/powerpoint/2010/main" val="388627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1599</Words>
  <Application>Microsoft Office PowerPoint</Application>
  <PresentationFormat>Widescreen</PresentationFormat>
  <Paragraphs>198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Droid Sans Fallback</vt:lpstr>
      <vt:lpstr>inherit</vt:lpstr>
      <vt:lpstr>Inter</vt:lpstr>
      <vt:lpstr>Times New Roman</vt:lpstr>
      <vt:lpstr>Office Theme</vt:lpstr>
      <vt:lpstr>Web stranice školskih biblioteka (II dio)</vt:lpstr>
      <vt:lpstr>Sadržaj </vt:lpstr>
      <vt:lpstr>PowerPoint Presentation</vt:lpstr>
      <vt:lpstr>Screenshot, izvor: https://datareportal.com/reports/digital-2023-global-overview-report</vt:lpstr>
      <vt:lpstr>Screenshot, izvor: https://www.reliablesoft.net/top-10-search-engines-in-the-world/</vt:lpstr>
      <vt:lpstr>Uvod </vt:lpstr>
      <vt:lpstr>Uvod </vt:lpstr>
      <vt:lpstr>Uvod</vt:lpstr>
      <vt:lpstr>Uvod </vt:lpstr>
      <vt:lpstr>Uvod</vt:lpstr>
      <vt:lpstr>Uvod</vt:lpstr>
      <vt:lpstr>Uvod </vt:lpstr>
      <vt:lpstr>Informacijska arhitektura</vt:lpstr>
      <vt:lpstr>Informacijska arhitektura</vt:lpstr>
      <vt:lpstr>Informacijska arhitektura</vt:lpstr>
      <vt:lpstr>Informacijska arhitektura</vt:lpstr>
      <vt:lpstr>Informacijska arhitektura</vt:lpstr>
      <vt:lpstr>Informacijska arhitektura </vt:lpstr>
      <vt:lpstr>Informacijska arhitektura </vt:lpstr>
      <vt:lpstr>Informacijska arhitektura </vt:lpstr>
      <vt:lpstr>Informacijska arhitektura </vt:lpstr>
      <vt:lpstr>Informacijska arhitektura </vt:lpstr>
      <vt:lpstr>Pet dijelova globalne navigacije, Krug, 2006: 62:</vt:lpstr>
      <vt:lpstr>Informacijska arhitektura </vt:lpstr>
      <vt:lpstr>Informacijska arhitektura </vt:lpstr>
      <vt:lpstr>Informacijska arhitektura </vt:lpstr>
      <vt:lpstr>Upotrebljivost web stranica </vt:lpstr>
      <vt:lpstr> Upotrebljivost web stranica   </vt:lpstr>
      <vt:lpstr>Upotrebljivost web stranica </vt:lpstr>
      <vt:lpstr>PowerPoint Presentation</vt:lpstr>
      <vt:lpstr>Upotrebljivost web stranica </vt:lpstr>
      <vt:lpstr>Upotrebljivost web stranica </vt:lpstr>
      <vt:lpstr>Pristupačnost web stranica</vt:lpstr>
      <vt:lpstr>Pristupačnost mrežnih stranica</vt:lpstr>
      <vt:lpstr>   FAE (Functional Accessibility Evaluator), https://fae.disability.illinois.edu/anonymous/?Anonymous%20Report=/  </vt:lpstr>
      <vt:lpstr>TAW, https://www.tawdis.net/  </vt:lpstr>
      <vt:lpstr>PowerPoint Presentation</vt:lpstr>
      <vt:lpstr>Zaključak</vt:lpstr>
      <vt:lpstr>Literatura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stranice školskih biblioteka</dc:title>
  <dc:creator>Microsoft Office User</dc:creator>
  <cp:lastModifiedBy>disti disti</cp:lastModifiedBy>
  <cp:revision>98</cp:revision>
  <dcterms:created xsi:type="dcterms:W3CDTF">2024-04-19T03:46:55Z</dcterms:created>
  <dcterms:modified xsi:type="dcterms:W3CDTF">2024-05-14T06:45:22Z</dcterms:modified>
</cp:coreProperties>
</file>