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2" r:id="rId3"/>
    <p:sldId id="260" r:id="rId4"/>
    <p:sldId id="263" r:id="rId5"/>
    <p:sldId id="272" r:id="rId6"/>
    <p:sldId id="278" r:id="rId7"/>
    <p:sldId id="264" r:id="rId8"/>
    <p:sldId id="265" r:id="rId9"/>
    <p:sldId id="266" r:id="rId10"/>
    <p:sldId id="275" r:id="rId11"/>
    <p:sldId id="274" r:id="rId12"/>
    <p:sldId id="279" r:id="rId13"/>
    <p:sldId id="268" r:id="rId14"/>
    <p:sldId id="27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324" y="-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1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0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429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1086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596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322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092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755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00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149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161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2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71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55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94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947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3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s-Latn-BA" sz="3600" dirty="0" smtClean="0">
                <a:latin typeface="Eras Medium ITC" panose="020B0602030504020804" pitchFamily="34" charset="0"/>
              </a:rPr>
              <a:t>STRATEGIJE U RADU S UČENICIMA OŠTEĆENOG SLUHA</a:t>
            </a:r>
            <a:endParaRPr lang="en-US" sz="3600" dirty="0">
              <a:latin typeface="Eras Medium ITC" panose="020B06020305040208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622" y="4602637"/>
            <a:ext cx="8689976" cy="1371599"/>
          </a:xfrm>
        </p:spPr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3800" cap="none" dirty="0" err="1" smtClean="0">
                <a:solidFill>
                  <a:schemeClr val="tx1"/>
                </a:solidFill>
                <a:latin typeface="Eras Medium ITC" panose="020B0602030504020804" pitchFamily="34" charset="0"/>
              </a:rPr>
              <a:t>dr.sc</a:t>
            </a:r>
            <a:r>
              <a:rPr lang="en-US" sz="3800" dirty="0" err="1" smtClean="0">
                <a:solidFill>
                  <a:schemeClr val="tx1"/>
                </a:solidFill>
                <a:latin typeface="Eras Medium ITC" panose="020B0602030504020804" pitchFamily="34" charset="0"/>
              </a:rPr>
              <a:t>.maja</a:t>
            </a:r>
            <a:r>
              <a:rPr lang="en-US" sz="3800" dirty="0" smtClean="0">
                <a:solidFill>
                  <a:schemeClr val="tx1"/>
                </a:solidFill>
                <a:latin typeface="Eras Medium ITC" panose="020B0602030504020804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Eras Medium ITC" panose="020B0602030504020804" pitchFamily="34" charset="0"/>
              </a:rPr>
              <a:t>sr</a:t>
            </a:r>
            <a:r>
              <a:rPr lang="bs-Latn-BA" sz="3800" dirty="0" smtClean="0">
                <a:solidFill>
                  <a:schemeClr val="tx1"/>
                </a:solidFill>
                <a:latin typeface="Eras Medium ITC" panose="020B0602030504020804" pitchFamily="34" charset="0"/>
              </a:rPr>
              <a:t>zić</a:t>
            </a:r>
          </a:p>
          <a:p>
            <a:r>
              <a:rPr lang="bs-Latn-BA" sz="3800" cap="none" dirty="0" smtClean="0">
                <a:solidFill>
                  <a:schemeClr val="tx1"/>
                </a:solidFill>
                <a:latin typeface="Eras Medium ITC" panose="020B0602030504020804" pitchFamily="34" charset="0"/>
              </a:rPr>
              <a:t>april</a:t>
            </a:r>
            <a:r>
              <a:rPr lang="bs-Latn-BA" sz="3800" dirty="0" smtClean="0">
                <a:solidFill>
                  <a:schemeClr val="tx1"/>
                </a:solidFill>
                <a:latin typeface="Eras Medium ITC" panose="020B0602030504020804" pitchFamily="34" charset="0"/>
              </a:rPr>
              <a:t> 2025.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1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52100"/>
            <a:ext cx="10364451" cy="1596177"/>
          </a:xfrm>
        </p:spPr>
        <p:txBody>
          <a:bodyPr/>
          <a:lstStyle/>
          <a:p>
            <a:r>
              <a:rPr lang="bs-Latn-BA" dirty="0" smtClean="0">
                <a:latin typeface="Eras Medium ITC" panose="020B0602030504020804" pitchFamily="34" charset="0"/>
              </a:rPr>
              <a:t>Kako olakšati čitanje s usana?</a:t>
            </a:r>
            <a:endParaRPr lang="en-US" dirty="0">
              <a:latin typeface="Eras Medium ITC" panose="020B06020305040208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9558" y="1584668"/>
            <a:ext cx="10363826" cy="3424107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</a:pPr>
            <a:r>
              <a:rPr lang="bs-Latn-BA" dirty="0" smtClean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OKRENite  </a:t>
            </a:r>
            <a:r>
              <a:rPr lang="bs-Latn-BA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KA UČENIKU, DA VAM </a:t>
            </a:r>
            <a:r>
              <a:rPr lang="bs-Latn-BA" dirty="0" smtClean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DOBRO VIDI </a:t>
            </a:r>
            <a:r>
              <a:rPr lang="bs-Latn-BA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USTA</a:t>
            </a:r>
            <a:r>
              <a:rPr lang="bs-Latn-BA" dirty="0" smtClean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r>
              <a:rPr lang="en-US" dirty="0" err="1" smtClean="0">
                <a:solidFill>
                  <a:prstClr val="black"/>
                </a:solidFill>
                <a:latin typeface="Eras Medium ITC" panose="020B0602030504020804" pitchFamily="34" charset="0"/>
              </a:rPr>
              <a:t>izbjegavajte</a:t>
            </a:r>
            <a:r>
              <a:rPr lang="en-US" dirty="0" smtClean="0">
                <a:solidFill>
                  <a:prstClr val="black"/>
                </a:solidFill>
                <a:latin typeface="Eras Medium ITC" panose="020B06020305040208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Eras Medium ITC" panose="020B0602030504020804" pitchFamily="34" charset="0"/>
              </a:rPr>
              <a:t>okretanje</a:t>
            </a:r>
            <a:r>
              <a:rPr lang="en-US" dirty="0">
                <a:solidFill>
                  <a:prstClr val="black"/>
                </a:solidFill>
                <a:latin typeface="Eras Medium ITC" panose="020B06020305040208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Eras Medium ITC" panose="020B0602030504020804" pitchFamily="34" charset="0"/>
              </a:rPr>
              <a:t>glave</a:t>
            </a:r>
            <a:r>
              <a:rPr lang="en-US" dirty="0">
                <a:solidFill>
                  <a:prstClr val="black"/>
                </a:solidFill>
                <a:latin typeface="Eras Medium ITC" panose="020B06020305040208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Eras Medium ITC" panose="020B0602030504020804" pitchFamily="34" charset="0"/>
              </a:rPr>
              <a:t>kako</a:t>
            </a:r>
            <a:r>
              <a:rPr lang="en-US" dirty="0">
                <a:solidFill>
                  <a:prstClr val="black"/>
                </a:solidFill>
                <a:latin typeface="Eras Medium ITC" panose="020B06020305040208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Eras Medium ITC" panose="020B0602030504020804" pitchFamily="34" charset="0"/>
              </a:rPr>
              <a:t>biste</a:t>
            </a:r>
            <a:r>
              <a:rPr lang="en-US" dirty="0">
                <a:solidFill>
                  <a:prstClr val="black"/>
                </a:solidFill>
                <a:latin typeface="Eras Medium ITC" panose="020B06020305040208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Eras Medium ITC" panose="020B0602030504020804" pitchFamily="34" charset="0"/>
              </a:rPr>
              <a:t>olakšali</a:t>
            </a:r>
            <a:r>
              <a:rPr lang="en-US" dirty="0">
                <a:solidFill>
                  <a:prstClr val="black"/>
                </a:solidFill>
                <a:latin typeface="Eras Medium ITC" panose="020B06020305040208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Eras Medium ITC" panose="020B0602030504020804" pitchFamily="34" charset="0"/>
              </a:rPr>
              <a:t>čitanje</a:t>
            </a:r>
            <a:r>
              <a:rPr lang="en-US" dirty="0">
                <a:solidFill>
                  <a:prstClr val="black"/>
                </a:solidFill>
                <a:latin typeface="Eras Medium ITC" panose="020B0602030504020804" pitchFamily="34" charset="0"/>
              </a:rPr>
              <a:t> s </a:t>
            </a:r>
            <a:r>
              <a:rPr lang="en-US" dirty="0" err="1" smtClean="0">
                <a:solidFill>
                  <a:prstClr val="black"/>
                </a:solidFill>
                <a:latin typeface="Eras Medium ITC" panose="020B0602030504020804" pitchFamily="34" charset="0"/>
              </a:rPr>
              <a:t>usana</a:t>
            </a:r>
            <a:r>
              <a:rPr lang="bs-Latn-BA" dirty="0" smtClean="0">
                <a:solidFill>
                  <a:prstClr val="black"/>
                </a:solidFill>
                <a:latin typeface="Eras Medium ITC" panose="020B0602030504020804" pitchFamily="34" charset="0"/>
              </a:rPr>
              <a:t>;</a:t>
            </a:r>
          </a:p>
          <a:p>
            <a:pPr>
              <a:lnSpc>
                <a:spcPct val="107000"/>
              </a:lnSpc>
            </a:pPr>
            <a:r>
              <a:rPr lang="en-US" dirty="0" err="1">
                <a:solidFill>
                  <a:prstClr val="black"/>
                </a:solidFill>
                <a:latin typeface="Eras Medium ITC" panose="020B0602030504020804" pitchFamily="34" charset="0"/>
              </a:rPr>
              <a:t>Nemojte</a:t>
            </a:r>
            <a:r>
              <a:rPr lang="en-US" dirty="0">
                <a:solidFill>
                  <a:prstClr val="black"/>
                </a:solidFill>
                <a:latin typeface="Eras Medium ITC" panose="020B06020305040208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Eras Medium ITC" panose="020B0602030504020804" pitchFamily="34" charset="0"/>
              </a:rPr>
              <a:t>prekrivati</a:t>
            </a:r>
            <a:r>
              <a:rPr lang="en-US" dirty="0">
                <a:solidFill>
                  <a:prstClr val="black"/>
                </a:solidFill>
                <a:latin typeface="Eras Medium ITC" panose="020B06020305040208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Eras Medium ITC" panose="020B0602030504020804" pitchFamily="34" charset="0"/>
              </a:rPr>
              <a:t>usta</a:t>
            </a:r>
            <a:r>
              <a:rPr lang="en-US" dirty="0">
                <a:solidFill>
                  <a:prstClr val="black"/>
                </a:solidFill>
                <a:latin typeface="Eras Medium ITC" panose="020B06020305040208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Eras Medium ITC" panose="020B0602030504020804" pitchFamily="34" charset="0"/>
              </a:rPr>
              <a:t>ili</a:t>
            </a:r>
            <a:r>
              <a:rPr lang="en-US" dirty="0">
                <a:solidFill>
                  <a:prstClr val="black"/>
                </a:solidFill>
                <a:latin typeface="Eras Medium ITC" panose="020B0602030504020804" pitchFamily="34" charset="0"/>
              </a:rPr>
              <a:t> lice </a:t>
            </a:r>
            <a:r>
              <a:rPr lang="en-US" dirty="0" err="1">
                <a:solidFill>
                  <a:prstClr val="black"/>
                </a:solidFill>
                <a:latin typeface="Eras Medium ITC" panose="020B0602030504020804" pitchFamily="34" charset="0"/>
              </a:rPr>
              <a:t>dok</a:t>
            </a:r>
            <a:r>
              <a:rPr lang="en-US" dirty="0">
                <a:solidFill>
                  <a:prstClr val="black"/>
                </a:solidFill>
                <a:latin typeface="Eras Medium ITC" panose="020B06020305040208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Eras Medium ITC" panose="020B0602030504020804" pitchFamily="34" charset="0"/>
              </a:rPr>
              <a:t>govorite</a:t>
            </a:r>
            <a:r>
              <a:rPr lang="bs-Latn-BA" dirty="0" smtClean="0">
                <a:solidFill>
                  <a:prstClr val="black"/>
                </a:solidFill>
                <a:latin typeface="Eras Medium ITC" panose="020B0602030504020804" pitchFamily="34" charset="0"/>
              </a:rPr>
              <a:t>;</a:t>
            </a:r>
            <a:endParaRPr lang="en-US" dirty="0"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bs-Latn-BA" dirty="0" smtClean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GOVORITE </a:t>
            </a:r>
            <a:r>
              <a:rPr lang="bs-Latn-BA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MALO SPORIJE, ALI NE </a:t>
            </a:r>
            <a:r>
              <a:rPr lang="bs-Latn-BA" dirty="0" smtClean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PRENAGLAŠAVAjte </a:t>
            </a:r>
            <a:r>
              <a:rPr lang="bs-Latn-BA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bs-Latn-BA" dirty="0" smtClean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KARIKIRAjte </a:t>
            </a:r>
            <a:r>
              <a:rPr lang="bs-Latn-BA" dirty="0" smtClean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IZGOVOR</a:t>
            </a:r>
            <a:r>
              <a:rPr lang="bs-Latn-BA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dirty="0"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bs-Latn-BA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KORISTITI KRATKE JEDNOSTAVNE </a:t>
            </a:r>
            <a:r>
              <a:rPr lang="bs-Latn-BA" dirty="0" smtClean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REČENICE</a:t>
            </a:r>
            <a:r>
              <a:rPr lang="bs-Latn-BA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dirty="0"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bs-Latn-BA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PRVO </a:t>
            </a:r>
            <a:r>
              <a:rPr lang="bs-Latn-BA" dirty="0" smtClean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REcite </a:t>
            </a:r>
            <a:r>
              <a:rPr lang="bs-Latn-BA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GLAVNU </a:t>
            </a:r>
            <a:r>
              <a:rPr lang="bs-Latn-BA" dirty="0" smtClean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PORUKU tj. </a:t>
            </a:r>
            <a:r>
              <a:rPr lang="bs-Latn-BA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KLJUČNU  </a:t>
            </a:r>
            <a:r>
              <a:rPr lang="bs-Latn-BA" dirty="0" smtClean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RIJEČ</a:t>
            </a:r>
            <a:r>
              <a:rPr lang="bs-Latn-BA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 ONDA </a:t>
            </a:r>
            <a:r>
              <a:rPr lang="bs-Latn-BA" dirty="0" smtClean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OBJAŠNJavajte.  </a:t>
            </a:r>
          </a:p>
          <a:p>
            <a:pPr marL="0" lvl="0" indent="0">
              <a:buClr>
                <a:prstClr val="black"/>
              </a:buClr>
              <a:buNone/>
            </a:pPr>
            <a:endParaRPr lang="en-US" dirty="0">
              <a:solidFill>
                <a:prstClr val="black"/>
              </a:solidFill>
              <a:latin typeface="Eras Medium ITC" panose="020B0602030504020804" pitchFamily="34" charset="0"/>
            </a:endParaRPr>
          </a:p>
          <a:p>
            <a:pPr>
              <a:lnSpc>
                <a:spcPct val="107000"/>
              </a:lnSpc>
            </a:pPr>
            <a:endParaRPr lang="en-US" dirty="0"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Eras Medium ITC" panose="020B06020305040208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966" y="4298556"/>
            <a:ext cx="5095815" cy="242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0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592" y="326286"/>
            <a:ext cx="10364451" cy="1596177"/>
          </a:xfrm>
        </p:spPr>
        <p:txBody>
          <a:bodyPr/>
          <a:lstStyle/>
          <a:p>
            <a:r>
              <a:rPr lang="bs-Latn-BA" dirty="0" smtClean="0">
                <a:latin typeface="Eras Medium ITC" panose="020B0602030504020804" pitchFamily="34" charset="0"/>
              </a:rPr>
              <a:t>Korisni Savjeti za rad s </a:t>
            </a:r>
            <a:r>
              <a:rPr lang="bs-Latn-BA" dirty="0" smtClean="0">
                <a:latin typeface="Eras Medium ITC" panose="020B0602030504020804" pitchFamily="34" charset="0"/>
              </a:rPr>
              <a:t>učenicima OŠTEĆENOG SLUHA</a:t>
            </a:r>
            <a:endParaRPr lang="en-US" dirty="0">
              <a:latin typeface="Eras Medium ITC" panose="020B06020305040208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98835" y="1922463"/>
            <a:ext cx="10363826" cy="451604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bs-Latn-BA" sz="2400" dirty="0" smtClean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RADU S UČENICIMA OŠTEĆENOG SLUHA VAŽNO JE:</a:t>
            </a:r>
          </a:p>
          <a:p>
            <a:pPr>
              <a:lnSpc>
                <a:spcPct val="107000"/>
              </a:lnSpc>
            </a:pPr>
            <a:endParaRPr lang="bs-Latn-BA" sz="2400" dirty="0"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bs-Latn-BA" sz="2400" dirty="0" smtClean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IZDVAJATI </a:t>
            </a:r>
            <a:r>
              <a:rPr lang="bs-Latn-BA" sz="24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POJAŠNJAVATI NEPOZNATE </a:t>
            </a:r>
            <a:r>
              <a:rPr lang="bs-Latn-BA" sz="2400" dirty="0" smtClean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RIJEČI (</a:t>
            </a:r>
            <a:r>
              <a:rPr lang="bs-Latn-BA" sz="2400" cap="none" dirty="0" smtClean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slika, video ili  druga jednostavnija  riječ). </a:t>
            </a:r>
            <a:endParaRPr lang="en-US" sz="2400" cap="none" dirty="0" smtClean="0"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bs-Latn-BA" sz="2400" dirty="0" smtClean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BOGATITI RJEČNIK;</a:t>
            </a:r>
            <a:endParaRPr lang="en-US" sz="2400" dirty="0"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bs-Latn-BA" sz="2400" dirty="0" smtClean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OBJAŠNJAVATI </a:t>
            </a:r>
            <a:r>
              <a:rPr lang="bs-Latn-BA" sz="24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VEĆE CJELINE</a:t>
            </a:r>
            <a:r>
              <a:rPr lang="bs-Latn-BA" sz="2400" dirty="0" smtClean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KAKO </a:t>
            </a:r>
            <a:r>
              <a:rPr lang="bs-Latn-BA" sz="24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 SE  </a:t>
            </a:r>
            <a:r>
              <a:rPr lang="bs-Latn-BA" sz="2400" dirty="0" smtClean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RAZUMJELA SUŠTINA</a:t>
            </a:r>
            <a:r>
              <a:rPr lang="bs-Latn-BA" sz="24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bs-Latn-BA" sz="24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KORISTITI OČIGLEDNE MATERIJALE, </a:t>
            </a:r>
            <a:r>
              <a:rPr lang="bs-Latn-BA" sz="2400" dirty="0" smtClean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DEMONSTRIRATI</a:t>
            </a:r>
            <a:r>
              <a:rPr lang="bs-Latn-BA" sz="24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GLUMITI</a:t>
            </a:r>
            <a:r>
              <a:rPr lang="bs-Latn-BA" sz="2400" dirty="0" smtClean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</a:pPr>
            <a:r>
              <a:rPr lang="bs-Latn-BA" sz="2400" dirty="0" smtClean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OBJASNITI SADRŽAJ </a:t>
            </a:r>
            <a:r>
              <a:rPr lang="bs-Latn-BA" sz="24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JEDNOSTAVNIJI </a:t>
            </a:r>
            <a:r>
              <a:rPr lang="bs-Latn-BA" sz="2400" dirty="0" smtClean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NAČIN</a:t>
            </a:r>
            <a:r>
              <a:rPr lang="bs-Latn-BA" sz="24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bs-Latn-BA" sz="2400" dirty="0" smtClean="0"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bs-Latn-BA" sz="2400" dirty="0" smtClean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KORISTITI </a:t>
            </a:r>
            <a:r>
              <a:rPr lang="bs-Latn-BA" sz="24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KRATKE, JEDNOSTAVNE  </a:t>
            </a:r>
            <a:r>
              <a:rPr lang="bs-Latn-BA" sz="2400" dirty="0" smtClean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REČENICE;</a:t>
            </a:r>
          </a:p>
          <a:p>
            <a:pPr>
              <a:lnSpc>
                <a:spcPct val="107000"/>
              </a:lnSpc>
            </a:pPr>
            <a:r>
              <a:rPr lang="bs-Latn-BA" sz="2400" dirty="0" smtClean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Provjeravati razumijevanje </a:t>
            </a:r>
            <a:r>
              <a:rPr lang="bs-Latn-BA" sz="2400" dirty="0" smtClean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sadržaja</a:t>
            </a:r>
            <a:r>
              <a:rPr lang="bs-Latn-BA" sz="2400" dirty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bs-Latn-BA" sz="2400" dirty="0" smtClean="0">
              <a:latin typeface="Eras Medium ITC" panose="020B06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bs-Latn-BA" sz="2400" dirty="0" smtClean="0">
                <a:latin typeface="Eras Medium ITC" panose="020B06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DAVATI VIŠE VREMENA ZA REALIZACIJU ZADATKA.</a:t>
            </a:r>
            <a:endParaRPr lang="en-US" sz="2400" dirty="0"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36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44" y="90616"/>
            <a:ext cx="10364451" cy="1596177"/>
          </a:xfrm>
        </p:spPr>
        <p:txBody>
          <a:bodyPr/>
          <a:lstStyle/>
          <a:p>
            <a:r>
              <a:rPr lang="bs-Latn-BA" dirty="0" smtClean="0">
                <a:latin typeface="Eras Medium ITC" panose="020B0602030504020804" pitchFamily="34" charset="0"/>
              </a:rPr>
              <a:t>zadatak</a:t>
            </a:r>
            <a:endParaRPr lang="en-US" dirty="0">
              <a:latin typeface="Eras Medium ITC" panose="020B06020305040208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30707" y="1646386"/>
            <a:ext cx="10363826" cy="401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sz="2400" dirty="0" smtClean="0">
                <a:latin typeface="Eras Medium ITC" panose="020B0602030504020804" pitchFamily="34" charset="0"/>
              </a:rPr>
              <a:t>Priču šarko pročitajte i približite sadržaj učeniku oštećenog sluha!</a:t>
            </a:r>
          </a:p>
          <a:p>
            <a:r>
              <a:rPr lang="bs-Latn-BA" sz="2400" dirty="0" smtClean="0">
                <a:latin typeface="Eras Medium ITC" panose="020B0602030504020804" pitchFamily="34" charset="0"/>
              </a:rPr>
              <a:t>1. grupa – pojednostavite rečenice, pojasnite pojmove</a:t>
            </a:r>
          </a:p>
          <a:p>
            <a:r>
              <a:rPr lang="bs-Latn-BA" sz="2400" dirty="0" smtClean="0">
                <a:latin typeface="Eras Medium ITC" panose="020B0602030504020804" pitchFamily="34" charset="0"/>
              </a:rPr>
              <a:t>2.grupa – približite priču kroz niz slika , pojasnite pojmove koristeći slike</a:t>
            </a:r>
          </a:p>
          <a:p>
            <a:r>
              <a:rPr lang="bs-Latn-BA" sz="2400" dirty="0" smtClean="0">
                <a:latin typeface="Eras Medium ITC" panose="020B0602030504020804" pitchFamily="34" charset="0"/>
              </a:rPr>
              <a:t>3. grupa – </a:t>
            </a:r>
            <a:r>
              <a:rPr lang="bs-Latn-BA" sz="2400" dirty="0">
                <a:latin typeface="Eras Medium ITC" panose="020B0602030504020804" pitchFamily="34" charset="0"/>
              </a:rPr>
              <a:t>primjenite tehniku mapa uma - </a:t>
            </a:r>
            <a:r>
              <a:rPr lang="bs-Latn-BA" sz="2400" dirty="0" smtClean="0">
                <a:latin typeface="Eras Medium ITC" panose="020B0602030504020804" pitchFamily="34" charset="0"/>
              </a:rPr>
              <a:t>koristite ključne </a:t>
            </a:r>
            <a:r>
              <a:rPr lang="bs-Latn-BA" sz="2400" dirty="0">
                <a:latin typeface="Eras Medium ITC" panose="020B0602030504020804" pitchFamily="34" charset="0"/>
              </a:rPr>
              <a:t>riječi, </a:t>
            </a:r>
            <a:r>
              <a:rPr lang="bs-Latn-BA" sz="2400" dirty="0" smtClean="0">
                <a:latin typeface="Eras Medium ITC" panose="020B0602030504020804" pitchFamily="34" charset="0"/>
              </a:rPr>
              <a:t>boje, šeme, simbole, hijerarhijsku organizaciju sadržaja </a:t>
            </a:r>
            <a:endParaRPr lang="en-US" sz="2400" dirty="0"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06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877" y="164859"/>
            <a:ext cx="10364451" cy="1596177"/>
          </a:xfrm>
        </p:spPr>
        <p:txBody>
          <a:bodyPr/>
          <a:lstStyle/>
          <a:p>
            <a:r>
              <a:rPr lang="en-US" dirty="0" err="1"/>
              <a:t>Zaključak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06243" y="1600780"/>
            <a:ext cx="10363826" cy="3424107"/>
          </a:xfrm>
        </p:spPr>
        <p:txBody>
          <a:bodyPr/>
          <a:lstStyle/>
          <a:p>
            <a:r>
              <a:rPr lang="en-US" sz="2400" dirty="0"/>
              <a:t>Male </a:t>
            </a:r>
            <a:r>
              <a:rPr lang="en-US" sz="2400" dirty="0" err="1"/>
              <a:t>prilagodbe</a:t>
            </a:r>
            <a:r>
              <a:rPr lang="en-US" sz="2400" dirty="0"/>
              <a:t> u </a:t>
            </a:r>
            <a:r>
              <a:rPr lang="en-US" sz="2400" dirty="0" err="1"/>
              <a:t>komunikaciji</a:t>
            </a:r>
            <a:r>
              <a:rPr lang="en-US" sz="2400" dirty="0"/>
              <a:t> </a:t>
            </a:r>
            <a:r>
              <a:rPr lang="bs-Latn-BA" sz="2400" dirty="0" smtClean="0"/>
              <a:t> i pristupu učeniku </a:t>
            </a:r>
            <a:r>
              <a:rPr lang="en-US" sz="2400" dirty="0" err="1" smtClean="0"/>
              <a:t>mogu</a:t>
            </a:r>
            <a:r>
              <a:rPr lang="en-US" sz="2400" dirty="0" smtClean="0"/>
              <a:t> </a:t>
            </a:r>
            <a:r>
              <a:rPr lang="bs-Latn-BA" sz="2400" dirty="0" smtClean="0"/>
              <a:t>biti od velike koristi učeniku</a:t>
            </a:r>
            <a:r>
              <a:rPr lang="en-US" sz="2400" dirty="0" smtClean="0"/>
              <a:t>.</a:t>
            </a:r>
            <a:endParaRPr lang="bs-Latn-BA" sz="2400" dirty="0" smtClean="0"/>
          </a:p>
          <a:p>
            <a:r>
              <a:rPr lang="en-US" sz="2400" dirty="0" err="1" smtClean="0"/>
              <a:t>Ključ</a:t>
            </a:r>
            <a:r>
              <a:rPr lang="en-US" sz="2400" dirty="0" smtClean="0"/>
              <a:t> </a:t>
            </a:r>
            <a:r>
              <a:rPr lang="en-US" sz="2400" dirty="0"/>
              <a:t>je u </a:t>
            </a:r>
            <a:r>
              <a:rPr lang="en-US" sz="2400" dirty="0" err="1" smtClean="0"/>
              <a:t>jasnoći</a:t>
            </a:r>
            <a:r>
              <a:rPr lang="bs-Latn-BA" sz="2400" dirty="0" smtClean="0"/>
              <a:t> govora</a:t>
            </a:r>
            <a:r>
              <a:rPr lang="en-US" sz="2400" dirty="0" smtClean="0"/>
              <a:t>, </a:t>
            </a:r>
            <a:r>
              <a:rPr lang="en-US" sz="2400" dirty="0" err="1"/>
              <a:t>strpljenju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vizuelnim</a:t>
            </a:r>
            <a:r>
              <a:rPr lang="en-US" sz="2400" dirty="0"/>
              <a:t> </a:t>
            </a:r>
            <a:r>
              <a:rPr lang="en-US" sz="2400" dirty="0" err="1"/>
              <a:t>podrškama</a:t>
            </a:r>
            <a:r>
              <a:rPr lang="en-US" sz="2400" dirty="0" smtClean="0"/>
              <a:t>.</a:t>
            </a:r>
            <a:endParaRPr lang="bs-Latn-BA" sz="2400" dirty="0" smtClean="0"/>
          </a:p>
          <a:p>
            <a:r>
              <a:rPr lang="bs-Latn-BA" sz="2400" dirty="0" smtClean="0"/>
              <a:t>Budimo podrška učenicima kako bi se dobro osjećali </a:t>
            </a:r>
            <a:r>
              <a:rPr lang="bs-Latn-BA" sz="2400" dirty="0" smtClean="0"/>
              <a:t> SA NAMA I među </a:t>
            </a:r>
            <a:r>
              <a:rPr lang="bs-Latn-BA" sz="2400" dirty="0" smtClean="0"/>
              <a:t>nama. </a:t>
            </a:r>
          </a:p>
          <a:p>
            <a:endParaRPr lang="bs-Latn-B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324" y="4446272"/>
            <a:ext cx="2953697" cy="2014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703" y="3877948"/>
            <a:ext cx="3200948" cy="213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082" y="2213401"/>
            <a:ext cx="10364451" cy="1596177"/>
          </a:xfrm>
        </p:spPr>
        <p:txBody>
          <a:bodyPr/>
          <a:lstStyle/>
          <a:p>
            <a:r>
              <a:rPr lang="bs-Latn-BA" dirty="0" smtClean="0"/>
              <a:t>Hvala vam na pažnji!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69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678" y="0"/>
            <a:ext cx="10364451" cy="1596177"/>
          </a:xfrm>
        </p:spPr>
        <p:txBody>
          <a:bodyPr/>
          <a:lstStyle/>
          <a:p>
            <a:r>
              <a:rPr lang="bs-Latn-BA" dirty="0" smtClean="0"/>
              <a:t>uvod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480008"/>
            <a:ext cx="10363826" cy="4311191"/>
          </a:xfrm>
        </p:spPr>
        <p:txBody>
          <a:bodyPr>
            <a:normAutofit fontScale="92500"/>
          </a:bodyPr>
          <a:lstStyle/>
          <a:p>
            <a:endParaRPr lang="bs-Latn-BA" dirty="0" smtClean="0"/>
          </a:p>
          <a:p>
            <a:r>
              <a:rPr lang="en-US" sz="2400" dirty="0" err="1" smtClean="0">
                <a:latin typeface="Eras Medium ITC" panose="020B0602030504020804" pitchFamily="34" charset="0"/>
              </a:rPr>
              <a:t>Razumijevanje</a:t>
            </a:r>
            <a:r>
              <a:rPr lang="en-US" sz="2400" dirty="0" smtClean="0">
                <a:latin typeface="Eras Medium ITC" panose="020B0602030504020804" pitchFamily="34" charset="0"/>
              </a:rPr>
              <a:t> </a:t>
            </a:r>
            <a:r>
              <a:rPr lang="bs-Latn-BA" sz="2400" dirty="0" smtClean="0">
                <a:latin typeface="Eras Medium ITC" panose="020B0602030504020804" pitchFamily="34" charset="0"/>
              </a:rPr>
              <a:t>SPECIFIČNOSTI </a:t>
            </a:r>
            <a:r>
              <a:rPr lang="en-US" sz="2400" dirty="0" err="1" smtClean="0">
                <a:latin typeface="Eras Medium ITC" panose="020B0602030504020804" pitchFamily="34" charset="0"/>
              </a:rPr>
              <a:t>učenika</a:t>
            </a:r>
            <a:r>
              <a:rPr lang="en-US" sz="2400" dirty="0" smtClean="0">
                <a:latin typeface="Eras Medium ITC" panose="020B0602030504020804" pitchFamily="34" charset="0"/>
              </a:rPr>
              <a:t> </a:t>
            </a:r>
            <a:r>
              <a:rPr lang="en-US" sz="2400" dirty="0" err="1" smtClean="0">
                <a:latin typeface="Eras Medium ITC" panose="020B0602030504020804" pitchFamily="34" charset="0"/>
              </a:rPr>
              <a:t>ošteće</a:t>
            </a:r>
            <a:r>
              <a:rPr lang="bs-Latn-BA" sz="2400" dirty="0" smtClean="0">
                <a:latin typeface="Eras Medium ITC" panose="020B0602030504020804" pitchFamily="34" charset="0"/>
              </a:rPr>
              <a:t>NOG</a:t>
            </a:r>
            <a:r>
              <a:rPr lang="en-US" sz="2400" dirty="0" smtClean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sluha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ključno</a:t>
            </a:r>
            <a:r>
              <a:rPr lang="en-US" sz="2400" dirty="0">
                <a:latin typeface="Eras Medium ITC" panose="020B0602030504020804" pitchFamily="34" charset="0"/>
              </a:rPr>
              <a:t> je </a:t>
            </a:r>
            <a:r>
              <a:rPr lang="en-US" sz="2400" dirty="0" err="1">
                <a:latin typeface="Eras Medium ITC" panose="020B0602030504020804" pitchFamily="34" charset="0"/>
              </a:rPr>
              <a:t>za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uspješnu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komunikaciju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i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podršku</a:t>
            </a:r>
            <a:r>
              <a:rPr lang="en-US" sz="2400" dirty="0" smtClean="0">
                <a:latin typeface="Eras Medium ITC" panose="020B0602030504020804" pitchFamily="34" charset="0"/>
              </a:rPr>
              <a:t>.</a:t>
            </a:r>
            <a:r>
              <a:rPr lang="bs-Latn-BA" sz="2400" dirty="0" smtClean="0">
                <a:latin typeface="Eras Medium ITC" panose="020B0602030504020804" pitchFamily="34" charset="0"/>
              </a:rPr>
              <a:t> (</a:t>
            </a:r>
            <a:r>
              <a:rPr lang="bs-Latn-BA" sz="2400" cap="none" dirty="0" smtClean="0">
                <a:latin typeface="Eras Medium ITC" panose="020B0602030504020804" pitchFamily="34" charset="0"/>
              </a:rPr>
              <a:t>period nastanka oštećenja, vrsta oštećenja, vrsta ampliifikacije, način komunikacije)</a:t>
            </a:r>
          </a:p>
          <a:p>
            <a:r>
              <a:rPr lang="en-US" sz="2400" dirty="0" err="1" smtClean="0">
                <a:latin typeface="Eras Medium ITC" panose="020B0602030504020804" pitchFamily="34" charset="0"/>
              </a:rPr>
              <a:t>prilagod</a:t>
            </a:r>
            <a:r>
              <a:rPr lang="bs-Latn-BA" sz="2400" dirty="0" smtClean="0">
                <a:latin typeface="Eras Medium ITC" panose="020B0602030504020804" pitchFamily="34" charset="0"/>
              </a:rPr>
              <a:t>BA</a:t>
            </a:r>
            <a:r>
              <a:rPr lang="en-US" sz="2400" dirty="0" smtClean="0">
                <a:latin typeface="Eras Medium ITC" panose="020B0602030504020804" pitchFamily="34" charset="0"/>
              </a:rPr>
              <a:t> </a:t>
            </a:r>
            <a:r>
              <a:rPr lang="en-US" sz="2400" dirty="0" err="1" smtClean="0">
                <a:latin typeface="Eras Medium ITC" panose="020B0602030504020804" pitchFamily="34" charset="0"/>
              </a:rPr>
              <a:t>način</a:t>
            </a:r>
            <a:r>
              <a:rPr lang="bs-Latn-BA" sz="2400" dirty="0" smtClean="0">
                <a:latin typeface="Eras Medium ITC" panose="020B0602030504020804" pitchFamily="34" charset="0"/>
              </a:rPr>
              <a:t>A</a:t>
            </a:r>
            <a:r>
              <a:rPr lang="en-US" sz="2400" dirty="0" smtClean="0">
                <a:latin typeface="Eras Medium ITC" panose="020B0602030504020804" pitchFamily="34" charset="0"/>
              </a:rPr>
              <a:t> </a:t>
            </a:r>
            <a:r>
              <a:rPr lang="en-US" sz="2400" dirty="0" err="1" smtClean="0">
                <a:latin typeface="Eras Medium ITC" panose="020B0602030504020804" pitchFamily="34" charset="0"/>
              </a:rPr>
              <a:t>komunikacije</a:t>
            </a:r>
            <a:r>
              <a:rPr lang="bs-Latn-BA" sz="2400" dirty="0" smtClean="0">
                <a:latin typeface="Eras Medium ITC" panose="020B0602030504020804" pitchFamily="34" charset="0"/>
              </a:rPr>
              <a:t> I PRISTUPA UČENIKU.</a:t>
            </a:r>
          </a:p>
          <a:p>
            <a:pPr marL="0" indent="0">
              <a:buNone/>
            </a:pPr>
            <a:endParaRPr lang="bs-Latn-BA" sz="2400" dirty="0" smtClean="0">
              <a:solidFill>
                <a:srgbClr val="0070C0"/>
              </a:solidFill>
              <a:latin typeface="Eras Medium ITC" panose="020B0602030504020804" pitchFamily="34" charset="0"/>
            </a:endParaRPr>
          </a:p>
          <a:p>
            <a:pPr marL="0" indent="0">
              <a:buNone/>
            </a:pPr>
            <a:r>
              <a:rPr lang="bs-Latn-BA" sz="2400" b="1" dirty="0" smtClean="0">
                <a:solidFill>
                  <a:srgbClr val="0070C0"/>
                </a:solidFill>
                <a:latin typeface="Eras Medium ITC" panose="020B0602030504020804" pitchFamily="34" charset="0"/>
              </a:rPr>
              <a:t>„</a:t>
            </a:r>
            <a:r>
              <a:rPr lang="en-US" sz="2400" b="1" dirty="0" err="1" smtClean="0">
                <a:solidFill>
                  <a:srgbClr val="0070C0"/>
                </a:solidFill>
                <a:latin typeface="Eras Medium ITC" panose="020B0602030504020804" pitchFamily="34" charset="0"/>
              </a:rPr>
              <a:t>Jedino</a:t>
            </a:r>
            <a:r>
              <a:rPr lang="en-US" sz="2400" b="1" dirty="0" smtClean="0">
                <a:solidFill>
                  <a:srgbClr val="0070C0"/>
                </a:solidFill>
                <a:latin typeface="Eras Medium ITC" panose="020B06020305040208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Eras Medium ITC" panose="020B0602030504020804" pitchFamily="34" charset="0"/>
              </a:rPr>
              <a:t>uz</a:t>
            </a:r>
            <a:r>
              <a:rPr lang="en-US" sz="2400" b="1" dirty="0">
                <a:solidFill>
                  <a:srgbClr val="0070C0"/>
                </a:solidFill>
                <a:latin typeface="Eras Medium ITC" panose="020B06020305040208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Eras Medium ITC" panose="020B0602030504020804" pitchFamily="34" charset="0"/>
              </a:rPr>
              <a:t>sve</a:t>
            </a:r>
            <a:r>
              <a:rPr lang="en-US" sz="2400" b="1" dirty="0">
                <a:solidFill>
                  <a:srgbClr val="0070C0"/>
                </a:solidFill>
                <a:latin typeface="Eras Medium ITC" panose="020B06020305040208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Eras Medium ITC" panose="020B0602030504020804" pitchFamily="34" charset="0"/>
              </a:rPr>
              <a:t>informacije</a:t>
            </a:r>
            <a:r>
              <a:rPr lang="en-US" sz="2400" b="1" dirty="0">
                <a:solidFill>
                  <a:srgbClr val="0070C0"/>
                </a:solidFill>
                <a:latin typeface="Eras Medium ITC" panose="020B0602030504020804" pitchFamily="34" charset="0"/>
              </a:rPr>
              <a:t> o </a:t>
            </a:r>
            <a:r>
              <a:rPr lang="en-US" sz="2400" b="1" dirty="0" err="1">
                <a:solidFill>
                  <a:srgbClr val="0070C0"/>
                </a:solidFill>
                <a:latin typeface="Eras Medium ITC" panose="020B0602030504020804" pitchFamily="34" charset="0"/>
              </a:rPr>
              <a:t>učeniku</a:t>
            </a:r>
            <a:r>
              <a:rPr lang="en-US" sz="2400" b="1" dirty="0">
                <a:solidFill>
                  <a:srgbClr val="0070C0"/>
                </a:solidFill>
                <a:latin typeface="Eras Medium ITC" panose="020B0602030504020804" pitchFamily="34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Eras Medium ITC" panose="020B0602030504020804" pitchFamily="34" charset="0"/>
              </a:rPr>
              <a:t>specifičnosti</a:t>
            </a:r>
            <a:r>
              <a:rPr lang="en-US" sz="2400" b="1" dirty="0">
                <a:solidFill>
                  <a:srgbClr val="0070C0"/>
                </a:solidFill>
                <a:latin typeface="Eras Medium ITC" panose="020B06020305040208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Eras Medium ITC" panose="020B0602030504020804" pitchFamily="34" charset="0"/>
              </a:rPr>
              <a:t>funkcionisanja</a:t>
            </a:r>
            <a:r>
              <a:rPr lang="en-US" sz="2400" b="1" dirty="0">
                <a:solidFill>
                  <a:srgbClr val="0070C0"/>
                </a:solidFill>
                <a:latin typeface="Eras Medium ITC" panose="020B0602030504020804" pitchFamily="34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Eras Medium ITC" panose="020B0602030504020804" pitchFamily="34" charset="0"/>
              </a:rPr>
              <a:t>te</a:t>
            </a:r>
            <a:r>
              <a:rPr lang="en-US" sz="2400" b="1" dirty="0">
                <a:solidFill>
                  <a:srgbClr val="0070C0"/>
                </a:solidFill>
                <a:latin typeface="Eras Medium ITC" panose="020B06020305040208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Eras Medium ITC" panose="020B0602030504020804" pitchFamily="34" charset="0"/>
              </a:rPr>
              <a:t>volju</a:t>
            </a:r>
            <a:r>
              <a:rPr lang="en-US" sz="2400" b="1" dirty="0">
                <a:solidFill>
                  <a:srgbClr val="0070C0"/>
                </a:solidFill>
                <a:latin typeface="Eras Medium ITC" panose="020B06020305040208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Eras Medium ITC" panose="020B0602030504020804" pitchFamily="34" charset="0"/>
              </a:rPr>
              <a:t>i</a:t>
            </a:r>
            <a:r>
              <a:rPr lang="en-US" sz="2400" b="1" dirty="0">
                <a:solidFill>
                  <a:srgbClr val="0070C0"/>
                </a:solidFill>
                <a:latin typeface="Eras Medium ITC" panose="020B06020305040208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Eras Medium ITC" panose="020B0602030504020804" pitchFamily="34" charset="0"/>
              </a:rPr>
              <a:t>želju</a:t>
            </a:r>
            <a:r>
              <a:rPr lang="en-US" sz="2400" b="1" dirty="0">
                <a:solidFill>
                  <a:srgbClr val="0070C0"/>
                </a:solidFill>
                <a:latin typeface="Eras Medium ITC" panose="020B06020305040208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Eras Medium ITC" panose="020B0602030504020804" pitchFamily="34" charset="0"/>
              </a:rPr>
              <a:t>za</a:t>
            </a:r>
            <a:r>
              <a:rPr lang="en-US" sz="2400" b="1" dirty="0">
                <a:solidFill>
                  <a:srgbClr val="0070C0"/>
                </a:solidFill>
                <a:latin typeface="Eras Medium ITC" panose="020B06020305040208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Eras Medium ITC" panose="020B0602030504020804" pitchFamily="34" charset="0"/>
              </a:rPr>
              <a:t>napretkom</a:t>
            </a:r>
            <a:r>
              <a:rPr lang="en-US" sz="2400" b="1" dirty="0">
                <a:solidFill>
                  <a:srgbClr val="0070C0"/>
                </a:solidFill>
                <a:latin typeface="Eras Medium ITC" panose="020B06020305040208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Eras Medium ITC" panose="020B0602030504020804" pitchFamily="34" charset="0"/>
              </a:rPr>
              <a:t>učenika</a:t>
            </a:r>
            <a:r>
              <a:rPr lang="bs-Latn-BA" sz="2400" b="1" dirty="0" smtClean="0">
                <a:solidFill>
                  <a:srgbClr val="0070C0"/>
                </a:solidFill>
                <a:latin typeface="Eras Medium ITC" panose="020B0602030504020804" pitchFamily="34" charset="0"/>
              </a:rPr>
              <a:t>,</a:t>
            </a:r>
            <a:r>
              <a:rPr lang="en-US" sz="2400" b="1" dirty="0" smtClean="0">
                <a:solidFill>
                  <a:srgbClr val="0070C0"/>
                </a:solidFill>
                <a:latin typeface="Eras Medium ITC" panose="020B06020305040208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Eras Medium ITC" panose="020B0602030504020804" pitchFamily="34" charset="0"/>
              </a:rPr>
              <a:t>možemo</a:t>
            </a:r>
            <a:r>
              <a:rPr lang="en-US" sz="2400" b="1" dirty="0">
                <a:solidFill>
                  <a:srgbClr val="0070C0"/>
                </a:solidFill>
                <a:latin typeface="Eras Medium ITC" panose="020B06020305040208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Eras Medium ITC" panose="020B0602030504020804" pitchFamily="34" charset="0"/>
              </a:rPr>
              <a:t>osmisliti</a:t>
            </a:r>
            <a:r>
              <a:rPr lang="en-US" sz="2400" b="1" dirty="0">
                <a:solidFill>
                  <a:srgbClr val="0070C0"/>
                </a:solidFill>
                <a:latin typeface="Eras Medium ITC" panose="020B06020305040208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Eras Medium ITC" panose="020B0602030504020804" pitchFamily="34" charset="0"/>
              </a:rPr>
              <a:t>kvalitetan</a:t>
            </a:r>
            <a:r>
              <a:rPr lang="en-US" sz="2400" b="1" dirty="0">
                <a:solidFill>
                  <a:srgbClr val="0070C0"/>
                </a:solidFill>
                <a:latin typeface="Eras Medium ITC" panose="020B06020305040208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Eras Medium ITC" panose="020B0602030504020804" pitchFamily="34" charset="0"/>
              </a:rPr>
              <a:t>pristup</a:t>
            </a:r>
            <a:r>
              <a:rPr lang="en-US" sz="2400" b="1" dirty="0">
                <a:solidFill>
                  <a:srgbClr val="0070C0"/>
                </a:solidFill>
                <a:latin typeface="Eras Medium ITC" panose="020B06020305040208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Eras Medium ITC" panose="020B0602030504020804" pitchFamily="34" charset="0"/>
              </a:rPr>
              <a:t>i</a:t>
            </a:r>
            <a:r>
              <a:rPr lang="en-US" sz="2400" b="1" dirty="0">
                <a:solidFill>
                  <a:srgbClr val="0070C0"/>
                </a:solidFill>
                <a:latin typeface="Eras Medium ITC" panose="020B06020305040208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Eras Medium ITC" panose="020B0602030504020804" pitchFamily="34" charset="0"/>
              </a:rPr>
              <a:t>omogućiti</a:t>
            </a:r>
            <a:r>
              <a:rPr lang="en-US" sz="2400" b="1" dirty="0">
                <a:solidFill>
                  <a:srgbClr val="0070C0"/>
                </a:solidFill>
                <a:latin typeface="Eras Medium ITC" panose="020B06020305040208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Eras Medium ITC" panose="020B0602030504020804" pitchFamily="34" charset="0"/>
              </a:rPr>
              <a:t>adekvatnu</a:t>
            </a:r>
            <a:r>
              <a:rPr lang="en-US" sz="2400" b="1" dirty="0">
                <a:solidFill>
                  <a:srgbClr val="0070C0"/>
                </a:solidFill>
                <a:latin typeface="Eras Medium ITC" panose="020B06020305040208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Eras Medium ITC" panose="020B0602030504020804" pitchFamily="34" charset="0"/>
              </a:rPr>
              <a:t>edukaciju</a:t>
            </a:r>
            <a:r>
              <a:rPr lang="en-US" sz="2400" b="1" dirty="0">
                <a:solidFill>
                  <a:srgbClr val="0070C0"/>
                </a:solidFill>
                <a:latin typeface="Eras Medium ITC" panose="020B06020305040208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Eras Medium ITC" panose="020B0602030504020804" pitchFamily="34" charset="0"/>
              </a:rPr>
              <a:t>učenika</a:t>
            </a:r>
            <a:r>
              <a:rPr lang="en-US" sz="2400" dirty="0">
                <a:solidFill>
                  <a:srgbClr val="0070C0"/>
                </a:solidFill>
                <a:latin typeface="Eras Medium ITC" panose="020B0602030504020804" pitchFamily="34" charset="0"/>
              </a:rPr>
              <a:t>. </a:t>
            </a:r>
            <a:r>
              <a:rPr lang="bs-Latn-BA" sz="2400" dirty="0" smtClean="0">
                <a:solidFill>
                  <a:srgbClr val="0070C0"/>
                </a:solidFill>
                <a:latin typeface="Eras Medium ITC" panose="020B0602030504020804" pitchFamily="34" charset="0"/>
              </a:rPr>
              <a:t>„</a:t>
            </a:r>
            <a:endParaRPr lang="en-US" sz="2400" dirty="0">
              <a:solidFill>
                <a:srgbClr val="0070C0"/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55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519" y="254524"/>
            <a:ext cx="10364451" cy="1596177"/>
          </a:xfrm>
        </p:spPr>
        <p:txBody>
          <a:bodyPr/>
          <a:lstStyle/>
          <a:p>
            <a:r>
              <a:rPr lang="bs-Latn-BA" dirty="0" smtClean="0">
                <a:latin typeface="Eras Medium ITC" panose="020B0602030504020804" pitchFamily="34" charset="0"/>
              </a:rPr>
              <a:t>Specifičnosti učenika oštećenog sluha</a:t>
            </a:r>
            <a:endParaRPr lang="en-US" dirty="0">
              <a:latin typeface="Eras Medium ITC" panose="020B06020305040208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2030208"/>
            <a:ext cx="10363826" cy="3424107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en-US" sz="2400" dirty="0" smtClean="0">
                <a:latin typeface="Eras Medium ITC" panose="020B0602030504020804" pitchFamily="34" charset="0"/>
              </a:rPr>
              <a:t>Bez </a:t>
            </a:r>
            <a:r>
              <a:rPr lang="en-US" sz="2400" dirty="0" err="1" smtClean="0">
                <a:latin typeface="Eras Medium ITC" panose="020B0602030504020804" pitchFamily="34" charset="0"/>
              </a:rPr>
              <a:t>obzira</a:t>
            </a:r>
            <a:r>
              <a:rPr lang="en-US" sz="2400" dirty="0" smtClean="0">
                <a:latin typeface="Eras Medium ITC" panose="020B0602030504020804" pitchFamily="34" charset="0"/>
              </a:rPr>
              <a:t> </a:t>
            </a:r>
            <a:r>
              <a:rPr lang="en-US" sz="2400" dirty="0" err="1" smtClean="0">
                <a:latin typeface="Eras Medium ITC" panose="020B0602030504020804" pitchFamily="34" charset="0"/>
              </a:rPr>
              <a:t>radi</a:t>
            </a:r>
            <a:r>
              <a:rPr lang="en-US" sz="2400" dirty="0" smtClean="0">
                <a:latin typeface="Eras Medium ITC" panose="020B0602030504020804" pitchFamily="34" charset="0"/>
              </a:rPr>
              <a:t> li se o </a:t>
            </a:r>
            <a:r>
              <a:rPr lang="en-US" sz="2400" dirty="0" err="1" smtClean="0">
                <a:latin typeface="Eras Medium ITC" panose="020B0602030504020804" pitchFamily="34" charset="0"/>
              </a:rPr>
              <a:t>prelingvalnoj</a:t>
            </a:r>
            <a:r>
              <a:rPr lang="en-US" sz="2400" dirty="0" smtClean="0">
                <a:latin typeface="Eras Medium ITC" panose="020B0602030504020804" pitchFamily="34" charset="0"/>
              </a:rPr>
              <a:t> </a:t>
            </a:r>
            <a:r>
              <a:rPr lang="en-US" sz="2400" dirty="0" err="1" smtClean="0">
                <a:latin typeface="Eras Medium ITC" panose="020B0602030504020804" pitchFamily="34" charset="0"/>
              </a:rPr>
              <a:t>ili</a:t>
            </a:r>
            <a:r>
              <a:rPr lang="en-US" sz="2400" dirty="0" smtClean="0">
                <a:latin typeface="Eras Medium ITC" panose="020B0602030504020804" pitchFamily="34" charset="0"/>
              </a:rPr>
              <a:t> </a:t>
            </a:r>
            <a:r>
              <a:rPr lang="en-US" sz="2400" dirty="0" err="1" smtClean="0">
                <a:latin typeface="Eras Medium ITC" panose="020B0602030504020804" pitchFamily="34" charset="0"/>
              </a:rPr>
              <a:t>kasnije</a:t>
            </a:r>
            <a:r>
              <a:rPr lang="en-US" sz="2400" dirty="0" smtClean="0">
                <a:latin typeface="Eras Medium ITC" panose="020B0602030504020804" pitchFamily="34" charset="0"/>
              </a:rPr>
              <a:t> </a:t>
            </a:r>
            <a:r>
              <a:rPr lang="en-US" sz="2400" dirty="0" err="1" smtClean="0">
                <a:latin typeface="Eras Medium ITC" panose="020B0602030504020804" pitchFamily="34" charset="0"/>
              </a:rPr>
              <a:t>stečenoj</a:t>
            </a:r>
            <a:r>
              <a:rPr lang="en-US" sz="2400" dirty="0" smtClean="0">
                <a:latin typeface="Eras Medium ITC" panose="020B0602030504020804" pitchFamily="34" charset="0"/>
              </a:rPr>
              <a:t> </a:t>
            </a:r>
            <a:r>
              <a:rPr lang="en-US" sz="2400" dirty="0" err="1" smtClean="0">
                <a:latin typeface="Eras Medium ITC" panose="020B0602030504020804" pitchFamily="34" charset="0"/>
              </a:rPr>
              <a:t>gluhoći</a:t>
            </a:r>
            <a:r>
              <a:rPr lang="en-US" sz="2400" dirty="0" smtClean="0">
                <a:latin typeface="Eras Medium ITC" panose="020B0602030504020804" pitchFamily="34" charset="0"/>
              </a:rPr>
              <a:t>, </a:t>
            </a:r>
            <a:r>
              <a:rPr lang="en-US" sz="2400" dirty="0" err="1" smtClean="0">
                <a:latin typeface="Eras Medium ITC" panose="020B0602030504020804" pitchFamily="34" charset="0"/>
              </a:rPr>
              <a:t>odnosno</a:t>
            </a:r>
            <a:r>
              <a:rPr lang="en-US" sz="2400" dirty="0" smtClean="0">
                <a:latin typeface="Eras Medium ITC" panose="020B0602030504020804" pitchFamily="34" charset="0"/>
              </a:rPr>
              <a:t> </a:t>
            </a:r>
            <a:r>
              <a:rPr lang="en-US" sz="2400" dirty="0" err="1" smtClean="0">
                <a:latin typeface="Eras Medium ITC" panose="020B0602030504020804" pitchFamily="34" charset="0"/>
              </a:rPr>
              <a:t>oštećenju</a:t>
            </a:r>
            <a:r>
              <a:rPr lang="en-US" sz="2400" dirty="0" smtClean="0">
                <a:latin typeface="Eras Medium ITC" panose="020B0602030504020804" pitchFamily="34" charset="0"/>
              </a:rPr>
              <a:t> </a:t>
            </a:r>
            <a:r>
              <a:rPr lang="en-US" sz="2400" dirty="0" err="1" smtClean="0">
                <a:latin typeface="Eras Medium ITC" panose="020B0602030504020804" pitchFamily="34" charset="0"/>
              </a:rPr>
              <a:t>sluha</a:t>
            </a:r>
            <a:r>
              <a:rPr lang="en-US" sz="2400" dirty="0" smtClean="0">
                <a:latin typeface="Eras Medium ITC" panose="020B0602030504020804" pitchFamily="34" charset="0"/>
              </a:rPr>
              <a:t>, </a:t>
            </a:r>
            <a:r>
              <a:rPr lang="en-US" sz="2400" dirty="0" err="1" smtClean="0">
                <a:latin typeface="Eras Medium ITC" panose="020B0602030504020804" pitchFamily="34" charset="0"/>
              </a:rPr>
              <a:t>posljedice</a:t>
            </a:r>
            <a:r>
              <a:rPr lang="en-US" sz="2400" dirty="0" smtClean="0">
                <a:latin typeface="Eras Medium ITC" panose="020B0602030504020804" pitchFamily="34" charset="0"/>
              </a:rPr>
              <a:t> se </a:t>
            </a:r>
            <a:r>
              <a:rPr lang="en-US" sz="2400" dirty="0" err="1" smtClean="0">
                <a:latin typeface="Eras Medium ITC" panose="020B0602030504020804" pitchFamily="34" charset="0"/>
              </a:rPr>
              <a:t>uglavnom</a:t>
            </a:r>
            <a:r>
              <a:rPr lang="en-US" sz="2400" dirty="0" smtClean="0">
                <a:latin typeface="Eras Medium ITC" panose="020B0602030504020804" pitchFamily="34" charset="0"/>
              </a:rPr>
              <a:t> </a:t>
            </a:r>
            <a:r>
              <a:rPr lang="en-US" sz="2400" dirty="0" err="1" smtClean="0">
                <a:latin typeface="Eras Medium ITC" panose="020B0602030504020804" pitchFamily="34" charset="0"/>
              </a:rPr>
              <a:t>manifestiraju</a:t>
            </a:r>
            <a:r>
              <a:rPr lang="en-US" sz="2400" dirty="0" smtClean="0">
                <a:latin typeface="Eras Medium ITC" panose="020B0602030504020804" pitchFamily="34" charset="0"/>
              </a:rPr>
              <a:t> </a:t>
            </a:r>
            <a:r>
              <a:rPr lang="en-US" sz="2400" dirty="0" err="1" smtClean="0">
                <a:latin typeface="Eras Medium ITC" panose="020B0602030504020804" pitchFamily="34" charset="0"/>
              </a:rPr>
              <a:t>kao</a:t>
            </a:r>
            <a:r>
              <a:rPr lang="en-US" sz="2400" dirty="0" smtClean="0">
                <a:latin typeface="Eras Medium ITC" panose="020B0602030504020804" pitchFamily="34" charset="0"/>
              </a:rPr>
              <a:t>:</a:t>
            </a:r>
          </a:p>
          <a:p>
            <a:pPr fontAlgn="base"/>
            <a:r>
              <a:rPr lang="en-US" sz="2400" dirty="0" err="1" smtClean="0">
                <a:latin typeface="Eras Medium ITC" panose="020B0602030504020804" pitchFamily="34" charset="0"/>
              </a:rPr>
              <a:t>otežano</a:t>
            </a:r>
            <a:r>
              <a:rPr lang="en-US" sz="2400" dirty="0" smtClean="0">
                <a:latin typeface="Eras Medium ITC" panose="020B0602030504020804" pitchFamily="34" charset="0"/>
              </a:rPr>
              <a:t> </a:t>
            </a:r>
            <a:r>
              <a:rPr lang="en-US" sz="2400" dirty="0" err="1" smtClean="0">
                <a:latin typeface="Eras Medium ITC" panose="020B0602030504020804" pitchFamily="34" charset="0"/>
              </a:rPr>
              <a:t>usvajanje</a:t>
            </a:r>
            <a:r>
              <a:rPr lang="en-US" sz="2400" dirty="0" smtClean="0">
                <a:latin typeface="Eras Medium ITC" panose="020B0602030504020804" pitchFamily="34" charset="0"/>
              </a:rPr>
              <a:t> </a:t>
            </a:r>
            <a:r>
              <a:rPr lang="en-US" sz="2400" dirty="0" err="1" smtClean="0">
                <a:latin typeface="Eras Medium ITC" panose="020B0602030504020804" pitchFamily="34" charset="0"/>
              </a:rPr>
              <a:t>jezika</a:t>
            </a:r>
            <a:r>
              <a:rPr lang="en-US" sz="2400" dirty="0" smtClean="0">
                <a:latin typeface="Eras Medium ITC" panose="020B0602030504020804" pitchFamily="34" charset="0"/>
              </a:rPr>
              <a:t> </a:t>
            </a:r>
            <a:r>
              <a:rPr lang="en-US" sz="2400" dirty="0" err="1" smtClean="0">
                <a:latin typeface="Eras Medium ITC" panose="020B0602030504020804" pitchFamily="34" charset="0"/>
              </a:rPr>
              <a:t>i</a:t>
            </a:r>
            <a:r>
              <a:rPr lang="en-US" sz="2400" dirty="0" smtClean="0">
                <a:latin typeface="Eras Medium ITC" panose="020B0602030504020804" pitchFamily="34" charset="0"/>
              </a:rPr>
              <a:t> </a:t>
            </a:r>
            <a:r>
              <a:rPr lang="en-US" sz="2400" dirty="0" err="1" smtClean="0">
                <a:latin typeface="Eras Medium ITC" panose="020B0602030504020804" pitchFamily="34" charset="0"/>
              </a:rPr>
              <a:t>govora</a:t>
            </a:r>
            <a:r>
              <a:rPr lang="bs-Latn-BA" sz="2400" dirty="0" smtClean="0">
                <a:latin typeface="Eras Medium ITC" panose="020B0602030504020804" pitchFamily="34" charset="0"/>
              </a:rPr>
              <a:t>;</a:t>
            </a:r>
            <a:endParaRPr lang="en-US" sz="2400" dirty="0" smtClean="0">
              <a:latin typeface="Eras Medium ITC" panose="020B0602030504020804" pitchFamily="34" charset="0"/>
            </a:endParaRPr>
          </a:p>
          <a:p>
            <a:pPr fontAlgn="base"/>
            <a:r>
              <a:rPr lang="en-US" sz="2400" dirty="0" err="1" smtClean="0">
                <a:latin typeface="Eras Medium ITC" panose="020B0602030504020804" pitchFamily="34" charset="0"/>
              </a:rPr>
              <a:t>otežana</a:t>
            </a:r>
            <a:r>
              <a:rPr lang="en-US" sz="2400" dirty="0" smtClean="0">
                <a:latin typeface="Eras Medium ITC" panose="020B0602030504020804" pitchFamily="34" charset="0"/>
              </a:rPr>
              <a:t> </a:t>
            </a:r>
            <a:r>
              <a:rPr lang="en-US" sz="2400" dirty="0" err="1" smtClean="0">
                <a:latin typeface="Eras Medium ITC" panose="020B0602030504020804" pitchFamily="34" charset="0"/>
              </a:rPr>
              <a:t>komunikacija</a:t>
            </a:r>
            <a:r>
              <a:rPr lang="en-US" sz="2400" dirty="0" smtClean="0">
                <a:latin typeface="Eras Medium ITC" panose="020B0602030504020804" pitchFamily="34" charset="0"/>
              </a:rPr>
              <a:t> s </a:t>
            </a:r>
            <a:r>
              <a:rPr lang="en-US" sz="2400" dirty="0" err="1" smtClean="0">
                <a:latin typeface="Eras Medium ITC" panose="020B0602030504020804" pitchFamily="34" charset="0"/>
              </a:rPr>
              <a:t>okolinom</a:t>
            </a:r>
            <a:r>
              <a:rPr lang="bs-Latn-BA" sz="2400" dirty="0" smtClean="0">
                <a:latin typeface="Eras Medium ITC" panose="020B0602030504020804" pitchFamily="34" charset="0"/>
              </a:rPr>
              <a:t>;</a:t>
            </a:r>
            <a:endParaRPr lang="en-US" sz="2400" dirty="0" smtClean="0">
              <a:latin typeface="Eras Medium ITC" panose="020B0602030504020804" pitchFamily="34" charset="0"/>
            </a:endParaRPr>
          </a:p>
          <a:p>
            <a:pPr fontAlgn="base"/>
            <a:r>
              <a:rPr lang="en-US" sz="2400" dirty="0" err="1" smtClean="0">
                <a:latin typeface="Eras Medium ITC" panose="020B0602030504020804" pitchFamily="34" charset="0"/>
              </a:rPr>
              <a:t>otežano</a:t>
            </a:r>
            <a:r>
              <a:rPr lang="en-US" sz="2400" dirty="0" smtClean="0">
                <a:latin typeface="Eras Medium ITC" panose="020B0602030504020804" pitchFamily="34" charset="0"/>
              </a:rPr>
              <a:t> </a:t>
            </a:r>
            <a:r>
              <a:rPr lang="en-US" sz="2400" dirty="0" err="1" smtClean="0">
                <a:latin typeface="Eras Medium ITC" panose="020B0602030504020804" pitchFamily="34" charset="0"/>
              </a:rPr>
              <a:t>emocionalno</a:t>
            </a:r>
            <a:r>
              <a:rPr lang="en-US" sz="2400" dirty="0" smtClean="0">
                <a:latin typeface="Eras Medium ITC" panose="020B0602030504020804" pitchFamily="34" charset="0"/>
              </a:rPr>
              <a:t> </a:t>
            </a:r>
            <a:r>
              <a:rPr lang="en-US" sz="2400" dirty="0" err="1" smtClean="0">
                <a:latin typeface="Eras Medium ITC" panose="020B0602030504020804" pitchFamily="34" charset="0"/>
              </a:rPr>
              <a:t>i</a:t>
            </a:r>
            <a:r>
              <a:rPr lang="en-US" sz="2400" dirty="0" smtClean="0">
                <a:latin typeface="Eras Medium ITC" panose="020B0602030504020804" pitchFamily="34" charset="0"/>
              </a:rPr>
              <a:t> </a:t>
            </a:r>
            <a:r>
              <a:rPr lang="en-US" sz="2400" dirty="0" err="1" smtClean="0">
                <a:latin typeface="Eras Medium ITC" panose="020B0602030504020804" pitchFamily="34" charset="0"/>
              </a:rPr>
              <a:t>socijalno</a:t>
            </a:r>
            <a:r>
              <a:rPr lang="en-US" sz="2400" dirty="0" smtClean="0">
                <a:latin typeface="Eras Medium ITC" panose="020B0602030504020804" pitchFamily="34" charset="0"/>
              </a:rPr>
              <a:t> </a:t>
            </a:r>
            <a:r>
              <a:rPr lang="en-US" sz="2400" dirty="0" err="1" smtClean="0">
                <a:latin typeface="Eras Medium ITC" panose="020B0602030504020804" pitchFamily="34" charset="0"/>
              </a:rPr>
              <a:t>sazrijevanje</a:t>
            </a:r>
            <a:r>
              <a:rPr lang="bs-Latn-BA" sz="2400" dirty="0" smtClean="0">
                <a:latin typeface="Eras Medium ITC" panose="020B0602030504020804" pitchFamily="34" charset="0"/>
              </a:rPr>
              <a:t>;</a:t>
            </a:r>
            <a:endParaRPr lang="en-US" sz="2400" dirty="0" smtClean="0">
              <a:latin typeface="Eras Medium ITC" panose="020B0602030504020804" pitchFamily="34" charset="0"/>
            </a:endParaRPr>
          </a:p>
          <a:p>
            <a:pPr fontAlgn="base"/>
            <a:r>
              <a:rPr lang="en-US" sz="2400" dirty="0" err="1" smtClean="0">
                <a:latin typeface="Eras Medium ITC" panose="020B0602030504020804" pitchFamily="34" charset="0"/>
              </a:rPr>
              <a:t>otežani</a:t>
            </a:r>
            <a:r>
              <a:rPr lang="en-US" sz="2400" dirty="0" smtClean="0">
                <a:latin typeface="Eras Medium ITC" panose="020B0602030504020804" pitchFamily="34" charset="0"/>
              </a:rPr>
              <a:t> </a:t>
            </a:r>
            <a:r>
              <a:rPr lang="en-US" sz="2400" dirty="0" err="1" smtClean="0">
                <a:latin typeface="Eras Medium ITC" panose="020B0602030504020804" pitchFamily="34" charset="0"/>
              </a:rPr>
              <a:t>odgoj</a:t>
            </a:r>
            <a:r>
              <a:rPr lang="en-US" sz="2400" dirty="0" smtClean="0">
                <a:latin typeface="Eras Medium ITC" panose="020B0602030504020804" pitchFamily="34" charset="0"/>
              </a:rPr>
              <a:t> </a:t>
            </a:r>
            <a:r>
              <a:rPr lang="en-US" sz="2400" dirty="0" err="1" smtClean="0">
                <a:latin typeface="Eras Medium ITC" panose="020B0602030504020804" pitchFamily="34" charset="0"/>
              </a:rPr>
              <a:t>i</a:t>
            </a:r>
            <a:r>
              <a:rPr lang="en-US" sz="2400" dirty="0" smtClean="0">
                <a:latin typeface="Eras Medium ITC" panose="020B0602030504020804" pitchFamily="34" charset="0"/>
              </a:rPr>
              <a:t> </a:t>
            </a:r>
            <a:r>
              <a:rPr lang="en-US" sz="2400" dirty="0" err="1" smtClean="0">
                <a:latin typeface="Eras Medium ITC" panose="020B0602030504020804" pitchFamily="34" charset="0"/>
              </a:rPr>
              <a:t>obrazovanje</a:t>
            </a:r>
            <a:r>
              <a:rPr lang="bs-Latn-BA" sz="2400" dirty="0" smtClean="0">
                <a:latin typeface="Eras Medium ITC" panose="020B0602030504020804" pitchFamily="34" charset="0"/>
              </a:rPr>
              <a:t>;</a:t>
            </a:r>
            <a:endParaRPr lang="en-US" sz="2400" dirty="0" smtClean="0">
              <a:latin typeface="Eras Medium ITC" panose="020B0602030504020804" pitchFamily="34" charset="0"/>
            </a:endParaRPr>
          </a:p>
          <a:p>
            <a:pPr fontAlgn="base"/>
            <a:r>
              <a:rPr lang="en-US" sz="2400" dirty="0" err="1" smtClean="0">
                <a:latin typeface="Eras Medium ITC" panose="020B0602030504020804" pitchFamily="34" charset="0"/>
              </a:rPr>
              <a:t>mentalni</a:t>
            </a:r>
            <a:r>
              <a:rPr lang="en-US" sz="2400" dirty="0" smtClean="0">
                <a:latin typeface="Eras Medium ITC" panose="020B0602030504020804" pitchFamily="34" charset="0"/>
              </a:rPr>
              <a:t> </a:t>
            </a:r>
            <a:r>
              <a:rPr lang="en-US" sz="2400" dirty="0" err="1" smtClean="0">
                <a:latin typeface="Eras Medium ITC" panose="020B0602030504020804" pitchFamily="34" charset="0"/>
              </a:rPr>
              <a:t>umor</a:t>
            </a:r>
            <a:r>
              <a:rPr lang="en-US" sz="2400" dirty="0" smtClean="0">
                <a:latin typeface="Eras Medium ITC" panose="020B0602030504020804" pitchFamily="34" charset="0"/>
              </a:rPr>
              <a:t> </a:t>
            </a:r>
            <a:r>
              <a:rPr lang="en-US" sz="2400" dirty="0" err="1" smtClean="0">
                <a:latin typeface="Eras Medium ITC" panose="020B0602030504020804" pitchFamily="34" charset="0"/>
              </a:rPr>
              <a:t>zbog</a:t>
            </a:r>
            <a:r>
              <a:rPr lang="en-US" sz="2400" dirty="0" smtClean="0">
                <a:latin typeface="Eras Medium ITC" panose="020B0602030504020804" pitchFamily="34" charset="0"/>
              </a:rPr>
              <a:t> </a:t>
            </a:r>
            <a:r>
              <a:rPr lang="en-US" sz="2400" dirty="0" err="1" smtClean="0">
                <a:latin typeface="Eras Medium ITC" panose="020B0602030504020804" pitchFamily="34" charset="0"/>
              </a:rPr>
              <a:t>kojeg</a:t>
            </a:r>
            <a:r>
              <a:rPr lang="en-US" sz="2400" dirty="0" smtClean="0">
                <a:latin typeface="Eras Medium ITC" panose="020B0602030504020804" pitchFamily="34" charset="0"/>
              </a:rPr>
              <a:t> se </a:t>
            </a:r>
            <a:r>
              <a:rPr lang="en-US" sz="2400" dirty="0" err="1" smtClean="0">
                <a:latin typeface="Eras Medium ITC" panose="020B0602030504020804" pitchFamily="34" charset="0"/>
              </a:rPr>
              <a:t>često</a:t>
            </a:r>
            <a:r>
              <a:rPr lang="en-US" sz="2400" dirty="0" smtClean="0">
                <a:latin typeface="Eras Medium ITC" panose="020B0602030504020804" pitchFamily="34" charset="0"/>
              </a:rPr>
              <a:t> </a:t>
            </a:r>
            <a:r>
              <a:rPr lang="en-US" sz="2400" dirty="0" err="1" smtClean="0">
                <a:latin typeface="Eras Medium ITC" panose="020B0602030504020804" pitchFamily="34" charset="0"/>
              </a:rPr>
              <a:t>javlja</a:t>
            </a:r>
            <a:r>
              <a:rPr lang="en-US" sz="2400" dirty="0" smtClean="0">
                <a:latin typeface="Eras Medium ITC" panose="020B0602030504020804" pitchFamily="34" charset="0"/>
              </a:rPr>
              <a:t> </a:t>
            </a:r>
            <a:r>
              <a:rPr lang="en-US" sz="2400" dirty="0" err="1" smtClean="0">
                <a:latin typeface="Eras Medium ITC" panose="020B0602030504020804" pitchFamily="34" charset="0"/>
              </a:rPr>
              <a:t>i</a:t>
            </a:r>
            <a:r>
              <a:rPr lang="en-US" sz="2400" dirty="0" smtClean="0">
                <a:latin typeface="Eras Medium ITC" panose="020B0602030504020804" pitchFamily="34" charset="0"/>
              </a:rPr>
              <a:t> </a:t>
            </a:r>
            <a:r>
              <a:rPr lang="en-US" sz="2400" dirty="0" err="1" smtClean="0">
                <a:latin typeface="Eras Medium ITC" panose="020B0602030504020804" pitchFamily="34" charset="0"/>
              </a:rPr>
              <a:t>motorički</a:t>
            </a:r>
            <a:r>
              <a:rPr lang="en-US" sz="2400" dirty="0" smtClean="0">
                <a:latin typeface="Eras Medium ITC" panose="020B0602030504020804" pitchFamily="34" charset="0"/>
              </a:rPr>
              <a:t> </a:t>
            </a:r>
            <a:r>
              <a:rPr lang="en-US" sz="2400" dirty="0" err="1" smtClean="0">
                <a:latin typeface="Eras Medium ITC" panose="020B0602030504020804" pitchFamily="34" charset="0"/>
              </a:rPr>
              <a:t>nemir</a:t>
            </a:r>
            <a:r>
              <a:rPr lang="bs-Latn-BA" sz="2400" dirty="0">
                <a:latin typeface="Eras Medium ITC" panose="020B0602030504020804" pitchFamily="34" charset="0"/>
              </a:rPr>
              <a:t>.</a:t>
            </a:r>
            <a:endParaRPr lang="en-US" sz="2400" dirty="0" smtClean="0">
              <a:latin typeface="Eras Medium ITC" panose="020B06020305040208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88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80" y="194311"/>
            <a:ext cx="10364451" cy="1596177"/>
          </a:xfrm>
        </p:spPr>
        <p:txBody>
          <a:bodyPr/>
          <a:lstStyle/>
          <a:p>
            <a:r>
              <a:rPr lang="en-US" dirty="0" err="1">
                <a:latin typeface="Eras Medium ITC" panose="020B0602030504020804" pitchFamily="34" charset="0"/>
              </a:rPr>
              <a:t>Kako</a:t>
            </a:r>
            <a:r>
              <a:rPr lang="en-US" dirty="0">
                <a:latin typeface="Eras Medium ITC" panose="020B0602030504020804" pitchFamily="34" charset="0"/>
              </a:rPr>
              <a:t> </a:t>
            </a:r>
            <a:r>
              <a:rPr lang="en-US" dirty="0" err="1">
                <a:latin typeface="Eras Medium ITC" panose="020B0602030504020804" pitchFamily="34" charset="0"/>
              </a:rPr>
              <a:t>gluhe</a:t>
            </a:r>
            <a:r>
              <a:rPr lang="en-US" dirty="0">
                <a:latin typeface="Eras Medium ITC" panose="020B0602030504020804" pitchFamily="34" charset="0"/>
              </a:rPr>
              <a:t> </a:t>
            </a:r>
            <a:r>
              <a:rPr lang="en-US" dirty="0" err="1">
                <a:latin typeface="Eras Medium ITC" panose="020B0602030504020804" pitchFamily="34" charset="0"/>
              </a:rPr>
              <a:t>i</a:t>
            </a:r>
            <a:r>
              <a:rPr lang="en-US" dirty="0">
                <a:latin typeface="Eras Medium ITC" panose="020B0602030504020804" pitchFamily="34" charset="0"/>
              </a:rPr>
              <a:t> </a:t>
            </a:r>
            <a:r>
              <a:rPr lang="en-US" dirty="0" err="1">
                <a:latin typeface="Eras Medium ITC" panose="020B0602030504020804" pitchFamily="34" charset="0"/>
              </a:rPr>
              <a:t>nagluhe</a:t>
            </a:r>
            <a:r>
              <a:rPr lang="en-US" dirty="0">
                <a:latin typeface="Eras Medium ITC" panose="020B0602030504020804" pitchFamily="34" charset="0"/>
              </a:rPr>
              <a:t> </a:t>
            </a:r>
            <a:r>
              <a:rPr lang="en-US" dirty="0" err="1">
                <a:latin typeface="Eras Medium ITC" panose="020B0602030504020804" pitchFamily="34" charset="0"/>
              </a:rPr>
              <a:t>osobe</a:t>
            </a:r>
            <a:r>
              <a:rPr lang="en-US" dirty="0">
                <a:latin typeface="Eras Medium ITC" panose="020B0602030504020804" pitchFamily="34" charset="0"/>
              </a:rPr>
              <a:t> </a:t>
            </a:r>
            <a:r>
              <a:rPr lang="en-US" dirty="0" err="1">
                <a:latin typeface="Eras Medium ITC" panose="020B0602030504020804" pitchFamily="34" charset="0"/>
              </a:rPr>
              <a:t>čuju</a:t>
            </a:r>
            <a:r>
              <a:rPr lang="en-US" dirty="0">
                <a:latin typeface="Eras Medium ITC" panose="020B0602030504020804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90488"/>
            <a:ext cx="10363826" cy="4000711"/>
          </a:xfrm>
        </p:spPr>
        <p:txBody>
          <a:bodyPr/>
          <a:lstStyle/>
          <a:p>
            <a:r>
              <a:rPr lang="en-US" dirty="0" err="1">
                <a:latin typeface="Eras Medium ITC" panose="020B0602030504020804" pitchFamily="34" charset="0"/>
              </a:rPr>
              <a:t>Gluhe</a:t>
            </a:r>
            <a:r>
              <a:rPr lang="en-US" dirty="0">
                <a:latin typeface="Eras Medium ITC" panose="020B0602030504020804" pitchFamily="34" charset="0"/>
              </a:rPr>
              <a:t> </a:t>
            </a:r>
            <a:r>
              <a:rPr lang="en-US" dirty="0" err="1">
                <a:latin typeface="Eras Medium ITC" panose="020B0602030504020804" pitchFamily="34" charset="0"/>
              </a:rPr>
              <a:t>osobe</a:t>
            </a:r>
            <a:r>
              <a:rPr lang="en-US" dirty="0">
                <a:latin typeface="Eras Medium ITC" panose="020B0602030504020804" pitchFamily="34" charset="0"/>
              </a:rPr>
              <a:t> – ne </a:t>
            </a:r>
            <a:r>
              <a:rPr lang="en-US" dirty="0" err="1">
                <a:latin typeface="Eras Medium ITC" panose="020B0602030504020804" pitchFamily="34" charset="0"/>
              </a:rPr>
              <a:t>čuju</a:t>
            </a:r>
            <a:r>
              <a:rPr lang="en-US" dirty="0">
                <a:latin typeface="Eras Medium ITC" panose="020B0602030504020804" pitchFamily="34" charset="0"/>
              </a:rPr>
              <a:t> </a:t>
            </a:r>
            <a:r>
              <a:rPr lang="en-US" dirty="0" err="1">
                <a:latin typeface="Eras Medium ITC" panose="020B0602030504020804" pitchFamily="34" charset="0"/>
              </a:rPr>
              <a:t>zvuk</a:t>
            </a:r>
            <a:r>
              <a:rPr lang="en-US" dirty="0" smtClean="0">
                <a:latin typeface="Eras Medium ITC" panose="020B0602030504020804" pitchFamily="34" charset="0"/>
              </a:rPr>
              <a:t>.</a:t>
            </a:r>
            <a:endParaRPr lang="bs-Latn-BA" dirty="0" smtClean="0">
              <a:latin typeface="Eras Medium ITC" panose="020B0602030504020804" pitchFamily="34" charset="0"/>
            </a:endParaRPr>
          </a:p>
          <a:p>
            <a:r>
              <a:rPr lang="en-US" dirty="0" err="1" smtClean="0">
                <a:latin typeface="Eras Medium ITC" panose="020B0602030504020804" pitchFamily="34" charset="0"/>
              </a:rPr>
              <a:t>Nagluhe</a:t>
            </a:r>
            <a:r>
              <a:rPr lang="en-US" dirty="0" smtClean="0">
                <a:latin typeface="Eras Medium ITC" panose="020B0602030504020804" pitchFamily="34" charset="0"/>
              </a:rPr>
              <a:t> </a:t>
            </a:r>
            <a:r>
              <a:rPr lang="en-US" dirty="0" err="1">
                <a:latin typeface="Eras Medium ITC" panose="020B0602030504020804" pitchFamily="34" charset="0"/>
              </a:rPr>
              <a:t>osobe</a:t>
            </a:r>
            <a:r>
              <a:rPr lang="en-US" dirty="0">
                <a:latin typeface="Eras Medium ITC" panose="020B0602030504020804" pitchFamily="34" charset="0"/>
              </a:rPr>
              <a:t> – </a:t>
            </a:r>
            <a:r>
              <a:rPr lang="en-US" dirty="0" err="1">
                <a:latin typeface="Eras Medium ITC" panose="020B0602030504020804" pitchFamily="34" charset="0"/>
              </a:rPr>
              <a:t>čuju</a:t>
            </a:r>
            <a:r>
              <a:rPr lang="en-US" dirty="0">
                <a:latin typeface="Eras Medium ITC" panose="020B0602030504020804" pitchFamily="34" charset="0"/>
              </a:rPr>
              <a:t> </a:t>
            </a:r>
            <a:r>
              <a:rPr lang="en-US" dirty="0" err="1">
                <a:latin typeface="Eras Medium ITC" panose="020B0602030504020804" pitchFamily="34" charset="0"/>
              </a:rPr>
              <a:t>zvuk</a:t>
            </a:r>
            <a:r>
              <a:rPr lang="en-US" dirty="0">
                <a:latin typeface="Eras Medium ITC" panose="020B0602030504020804" pitchFamily="34" charset="0"/>
              </a:rPr>
              <a:t>, </a:t>
            </a:r>
            <a:r>
              <a:rPr lang="en-US" dirty="0" err="1">
                <a:latin typeface="Eras Medium ITC" panose="020B0602030504020804" pitchFamily="34" charset="0"/>
              </a:rPr>
              <a:t>ali</a:t>
            </a:r>
            <a:r>
              <a:rPr lang="en-US" dirty="0">
                <a:latin typeface="Eras Medium ITC" panose="020B0602030504020804" pitchFamily="34" charset="0"/>
              </a:rPr>
              <a:t>  </a:t>
            </a:r>
            <a:r>
              <a:rPr lang="en-US" dirty="0" err="1" smtClean="0">
                <a:latin typeface="Eras Medium ITC" panose="020B0602030504020804" pitchFamily="34" charset="0"/>
              </a:rPr>
              <a:t>sve</a:t>
            </a:r>
            <a:r>
              <a:rPr lang="en-US" dirty="0" smtClean="0">
                <a:latin typeface="Eras Medium ITC" panose="020B0602030504020804" pitchFamily="34" charset="0"/>
              </a:rPr>
              <a:t> </a:t>
            </a:r>
            <a:r>
              <a:rPr lang="bs-Latn-BA" dirty="0" err="1">
                <a:latin typeface="Eras Medium ITC" panose="020B0602030504020804" pitchFamily="34" charset="0"/>
              </a:rPr>
              <a:t>z</a:t>
            </a:r>
            <a:r>
              <a:rPr lang="en-US" dirty="0" err="1" smtClean="0">
                <a:latin typeface="Eras Medium ITC" panose="020B0602030504020804" pitchFamily="34" charset="0"/>
              </a:rPr>
              <a:t>vukove</a:t>
            </a:r>
            <a:r>
              <a:rPr lang="en-US" dirty="0" smtClean="0">
                <a:latin typeface="Eras Medium ITC" panose="020B0602030504020804" pitchFamily="34" charset="0"/>
              </a:rPr>
              <a:t> </a:t>
            </a:r>
            <a:r>
              <a:rPr lang="en-US" dirty="0" err="1" smtClean="0">
                <a:latin typeface="Eras Medium ITC" panose="020B0602030504020804" pitchFamily="34" charset="0"/>
              </a:rPr>
              <a:t>istom</a:t>
            </a:r>
            <a:r>
              <a:rPr lang="en-US" dirty="0" smtClean="0">
                <a:latin typeface="Eras Medium ITC" panose="020B0602030504020804" pitchFamily="34" charset="0"/>
              </a:rPr>
              <a:t> ja</a:t>
            </a:r>
            <a:r>
              <a:rPr lang="bs-Latn-BA" dirty="0" smtClean="0">
                <a:latin typeface="Eras Medium ITC" panose="020B0602030504020804" pitchFamily="34" charset="0"/>
              </a:rPr>
              <a:t>činom, pa im je teško selektovati samo govor I USMJERITI SE NA NJEGA</a:t>
            </a:r>
            <a:r>
              <a:rPr lang="en-US" dirty="0" smtClean="0">
                <a:latin typeface="Eras Medium ITC" panose="020B0602030504020804" pitchFamily="34" charset="0"/>
              </a:rPr>
              <a:t>.</a:t>
            </a:r>
            <a:endParaRPr lang="bs-Latn-BA" dirty="0" smtClean="0">
              <a:latin typeface="Eras Medium ITC" panose="020B0602030504020804" pitchFamily="34" charset="0"/>
            </a:endParaRPr>
          </a:p>
          <a:p>
            <a:r>
              <a:rPr lang="bs-Latn-BA" dirty="0" smtClean="0">
                <a:latin typeface="Eras Medium ITC" panose="020B0602030504020804" pitchFamily="34" charset="0"/>
              </a:rPr>
              <a:t>SLUŠAMO UHOM, ČUJEMO MOZGOM.</a:t>
            </a:r>
          </a:p>
          <a:p>
            <a:pPr marL="0" indent="0">
              <a:buNone/>
            </a:pPr>
            <a:endParaRPr lang="en-US" dirty="0">
              <a:latin typeface="Eras Medium ITC" panose="020B06020305040208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687" y="3164183"/>
            <a:ext cx="4878960" cy="3004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516" y="4125957"/>
            <a:ext cx="2734057" cy="192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7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-3652"/>
            <a:ext cx="10364451" cy="1596177"/>
          </a:xfrm>
        </p:spPr>
        <p:txBody>
          <a:bodyPr/>
          <a:lstStyle/>
          <a:p>
            <a:r>
              <a:rPr lang="bs-Latn-BA" dirty="0" smtClean="0">
                <a:latin typeface="Eras Medium ITC" panose="020B0602030504020804" pitchFamily="34" charset="0"/>
              </a:rPr>
              <a:t>KAKO PRAVILNO POSTUPITI</a:t>
            </a:r>
            <a:endParaRPr lang="en-US" dirty="0">
              <a:latin typeface="Eras Medium ITC" panose="020B06020305040208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92525"/>
            <a:ext cx="10363826" cy="435832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US" sz="2600" dirty="0" err="1">
                <a:latin typeface="Eras Medium ITC" panose="020B0602030504020804" pitchFamily="34" charset="0"/>
              </a:rPr>
              <a:t>Prije</a:t>
            </a:r>
            <a:r>
              <a:rPr lang="en-US" sz="2600" dirty="0">
                <a:latin typeface="Eras Medium ITC" panose="020B0602030504020804" pitchFamily="34" charset="0"/>
              </a:rPr>
              <a:t> </a:t>
            </a:r>
            <a:r>
              <a:rPr lang="en-US" sz="2600" dirty="0" err="1">
                <a:latin typeface="Eras Medium ITC" panose="020B0602030504020804" pitchFamily="34" charset="0"/>
              </a:rPr>
              <a:t>nego</a:t>
            </a:r>
            <a:r>
              <a:rPr lang="en-US" sz="2600" dirty="0">
                <a:latin typeface="Eras Medium ITC" panose="020B0602030504020804" pitchFamily="34" charset="0"/>
              </a:rPr>
              <a:t> </a:t>
            </a:r>
            <a:r>
              <a:rPr lang="en-US" sz="2600" dirty="0" err="1">
                <a:latin typeface="Eras Medium ITC" panose="020B0602030504020804" pitchFamily="34" charset="0"/>
              </a:rPr>
              <a:t>što</a:t>
            </a:r>
            <a:r>
              <a:rPr lang="en-US" sz="2600" dirty="0">
                <a:latin typeface="Eras Medium ITC" panose="020B0602030504020804" pitchFamily="34" charset="0"/>
              </a:rPr>
              <a:t> </a:t>
            </a:r>
            <a:r>
              <a:rPr lang="en-US" sz="2600" dirty="0" err="1">
                <a:latin typeface="Eras Medium ITC" panose="020B0602030504020804" pitchFamily="34" charset="0"/>
              </a:rPr>
              <a:t>počnete</a:t>
            </a:r>
            <a:r>
              <a:rPr lang="en-US" sz="2600" dirty="0">
                <a:latin typeface="Eras Medium ITC" panose="020B0602030504020804" pitchFamily="34" charset="0"/>
              </a:rPr>
              <a:t> </a:t>
            </a:r>
            <a:r>
              <a:rPr lang="en-US" sz="2600" dirty="0" err="1">
                <a:latin typeface="Eras Medium ITC" panose="020B0602030504020804" pitchFamily="34" charset="0"/>
              </a:rPr>
              <a:t>govoriti</a:t>
            </a:r>
            <a:r>
              <a:rPr lang="en-US" sz="2600" dirty="0">
                <a:latin typeface="Eras Medium ITC" panose="020B0602030504020804" pitchFamily="34" charset="0"/>
              </a:rPr>
              <a:t>, </a:t>
            </a:r>
            <a:r>
              <a:rPr lang="en-US" sz="2600" dirty="0" err="1">
                <a:latin typeface="Eras Medium ITC" panose="020B0602030504020804" pitchFamily="34" charset="0"/>
              </a:rPr>
              <a:t>pobrinite</a:t>
            </a:r>
            <a:r>
              <a:rPr lang="en-US" sz="2600" dirty="0">
                <a:latin typeface="Eras Medium ITC" panose="020B0602030504020804" pitchFamily="34" charset="0"/>
              </a:rPr>
              <a:t> se da </a:t>
            </a:r>
            <a:r>
              <a:rPr lang="en-US" sz="2600" dirty="0" err="1">
                <a:latin typeface="Eras Medium ITC" panose="020B0602030504020804" pitchFamily="34" charset="0"/>
              </a:rPr>
              <a:t>imate</a:t>
            </a:r>
            <a:r>
              <a:rPr lang="en-US" sz="2600" dirty="0">
                <a:latin typeface="Eras Medium ITC" panose="020B0602030504020804" pitchFamily="34" charset="0"/>
              </a:rPr>
              <a:t> </a:t>
            </a:r>
            <a:r>
              <a:rPr lang="en-US" sz="2600" dirty="0" err="1">
                <a:latin typeface="Eras Medium ITC" panose="020B0602030504020804" pitchFamily="34" charset="0"/>
              </a:rPr>
              <a:t>pažnju</a:t>
            </a:r>
            <a:r>
              <a:rPr lang="en-US" sz="2600" dirty="0">
                <a:latin typeface="Eras Medium ITC" panose="020B0602030504020804" pitchFamily="34" charset="0"/>
              </a:rPr>
              <a:t> </a:t>
            </a:r>
            <a:r>
              <a:rPr lang="en-US" sz="2600" dirty="0" err="1">
                <a:latin typeface="Eras Medium ITC" panose="020B0602030504020804" pitchFamily="34" charset="0"/>
              </a:rPr>
              <a:t>osobe</a:t>
            </a:r>
            <a:r>
              <a:rPr lang="en-US" sz="2600" dirty="0">
                <a:latin typeface="Eras Medium ITC" panose="020B0602030504020804" pitchFamily="34" charset="0"/>
              </a:rPr>
              <a:t> – </a:t>
            </a:r>
            <a:r>
              <a:rPr lang="en-US" sz="2600" dirty="0" err="1">
                <a:latin typeface="Eras Medium ITC" panose="020B0602030504020804" pitchFamily="34" charset="0"/>
              </a:rPr>
              <a:t>uspostavite</a:t>
            </a:r>
            <a:r>
              <a:rPr lang="en-US" sz="2600" dirty="0">
                <a:latin typeface="Eras Medium ITC" panose="020B0602030504020804" pitchFamily="34" charset="0"/>
              </a:rPr>
              <a:t> </a:t>
            </a:r>
            <a:r>
              <a:rPr lang="en-US" sz="2600" dirty="0" err="1">
                <a:latin typeface="Eras Medium ITC" panose="020B0602030504020804" pitchFamily="34" charset="0"/>
              </a:rPr>
              <a:t>kontakt</a:t>
            </a:r>
            <a:r>
              <a:rPr lang="en-US" sz="2600" dirty="0">
                <a:latin typeface="Eras Medium ITC" panose="020B0602030504020804" pitchFamily="34" charset="0"/>
              </a:rPr>
              <a:t> </a:t>
            </a:r>
            <a:r>
              <a:rPr lang="en-US" sz="2600" dirty="0" err="1" smtClean="0">
                <a:latin typeface="Eras Medium ITC" panose="020B0602030504020804" pitchFamily="34" charset="0"/>
              </a:rPr>
              <a:t>očima</a:t>
            </a:r>
            <a:r>
              <a:rPr lang="bs-Latn-BA" sz="2600" dirty="0" smtClean="0">
                <a:latin typeface="Eras Medium ITC" panose="020B0602030504020804" pitchFamily="34" charset="0"/>
              </a:rPr>
              <a:t>. </a:t>
            </a:r>
            <a:r>
              <a:rPr lang="en-US" sz="2600" dirty="0" smtClean="0">
                <a:latin typeface="Eras Medium ITC" panose="020B0602030504020804" pitchFamily="34" charset="0"/>
              </a:rPr>
              <a:t> (</a:t>
            </a:r>
            <a:r>
              <a:rPr lang="en-US" sz="2600" cap="none" dirty="0" err="1" smtClean="0">
                <a:latin typeface="Eras Medium ITC" panose="020B0602030504020804" pitchFamily="34" charset="0"/>
              </a:rPr>
              <a:t>dodir</a:t>
            </a:r>
            <a:r>
              <a:rPr lang="en-US" sz="2600" cap="none" dirty="0" smtClean="0">
                <a:latin typeface="Eras Medium ITC" panose="020B0602030504020804" pitchFamily="34" charset="0"/>
              </a:rPr>
              <a:t> </a:t>
            </a:r>
            <a:r>
              <a:rPr lang="en-US" sz="2600" cap="none" dirty="0" err="1" smtClean="0">
                <a:latin typeface="Eras Medium ITC" panose="020B0602030504020804" pitchFamily="34" charset="0"/>
              </a:rPr>
              <a:t>rukom</a:t>
            </a:r>
            <a:r>
              <a:rPr lang="en-US" sz="2600" cap="none" dirty="0" smtClean="0">
                <a:latin typeface="Eras Medium ITC" panose="020B0602030504020804" pitchFamily="34" charset="0"/>
              </a:rPr>
              <a:t> </a:t>
            </a:r>
            <a:r>
              <a:rPr lang="en-US" sz="2600" cap="none" dirty="0" err="1" smtClean="0">
                <a:latin typeface="Eras Medium ITC" panose="020B0602030504020804" pitchFamily="34" charset="0"/>
              </a:rPr>
              <a:t>po</a:t>
            </a:r>
            <a:r>
              <a:rPr lang="en-US" sz="2600" cap="none" dirty="0" smtClean="0">
                <a:latin typeface="Eras Medium ITC" panose="020B0602030504020804" pitchFamily="34" charset="0"/>
              </a:rPr>
              <a:t> </a:t>
            </a:r>
            <a:r>
              <a:rPr lang="en-US" sz="2600" cap="none" dirty="0" err="1" smtClean="0">
                <a:latin typeface="Eras Medium ITC" panose="020B0602030504020804" pitchFamily="34" charset="0"/>
              </a:rPr>
              <a:t>ramenu</a:t>
            </a:r>
            <a:r>
              <a:rPr lang="en-US" sz="2600" cap="none" dirty="0" smtClean="0">
                <a:latin typeface="Eras Medium ITC" panose="020B0602030504020804" pitchFamily="34" charset="0"/>
              </a:rPr>
              <a:t>, </a:t>
            </a:r>
            <a:r>
              <a:rPr lang="en-US" sz="2600" cap="none" dirty="0" err="1" smtClean="0">
                <a:latin typeface="Eras Medium ITC" panose="020B0602030504020804" pitchFamily="34" charset="0"/>
              </a:rPr>
              <a:t>skretanje</a:t>
            </a:r>
            <a:r>
              <a:rPr lang="en-US" sz="2600" cap="none" dirty="0" smtClean="0">
                <a:latin typeface="Eras Medium ITC" panose="020B0602030504020804" pitchFamily="34" charset="0"/>
              </a:rPr>
              <a:t> </a:t>
            </a:r>
            <a:r>
              <a:rPr lang="en-US" sz="2600" cap="none" dirty="0" err="1" smtClean="0">
                <a:latin typeface="Eras Medium ITC" panose="020B0602030504020804" pitchFamily="34" charset="0"/>
              </a:rPr>
              <a:t>pažnje</a:t>
            </a:r>
            <a:r>
              <a:rPr lang="en-US" sz="2600" cap="none" dirty="0" smtClean="0">
                <a:latin typeface="Eras Medium ITC" panose="020B0602030504020804" pitchFamily="34" charset="0"/>
              </a:rPr>
              <a:t> </a:t>
            </a:r>
            <a:r>
              <a:rPr lang="en-US" sz="2600" cap="none" dirty="0" err="1" smtClean="0">
                <a:latin typeface="Eras Medium ITC" panose="020B0602030504020804" pitchFamily="34" charset="0"/>
              </a:rPr>
              <a:t>nekim</a:t>
            </a:r>
            <a:r>
              <a:rPr lang="en-US" sz="2600" cap="none" dirty="0" smtClean="0">
                <a:latin typeface="Eras Medium ITC" panose="020B0602030504020804" pitchFamily="34" charset="0"/>
              </a:rPr>
              <a:t> </a:t>
            </a:r>
            <a:r>
              <a:rPr lang="en-US" sz="2600" cap="none" dirty="0" err="1" smtClean="0">
                <a:latin typeface="Eras Medium ITC" panose="020B0602030504020804" pitchFamily="34" charset="0"/>
              </a:rPr>
              <a:t>pokretom</a:t>
            </a:r>
            <a:r>
              <a:rPr lang="en-US" sz="2600" cap="none" dirty="0" smtClean="0">
                <a:latin typeface="Eras Medium ITC" panose="020B0602030504020804" pitchFamily="34" charset="0"/>
              </a:rPr>
              <a:t> </a:t>
            </a:r>
            <a:r>
              <a:rPr lang="en-US" sz="2600" cap="none" dirty="0" err="1" smtClean="0">
                <a:latin typeface="Eras Medium ITC" panose="020B0602030504020804" pitchFamily="34" charset="0"/>
              </a:rPr>
              <a:t>na</a:t>
            </a:r>
            <a:r>
              <a:rPr lang="en-US" sz="2600" cap="none" dirty="0" smtClean="0">
                <a:latin typeface="Eras Medium ITC" panose="020B0602030504020804" pitchFamily="34" charset="0"/>
              </a:rPr>
              <a:t> </a:t>
            </a:r>
            <a:r>
              <a:rPr lang="en-US" sz="2600" cap="none" dirty="0" err="1" smtClean="0">
                <a:latin typeface="Eras Medium ITC" panose="020B0602030504020804" pitchFamily="34" charset="0"/>
              </a:rPr>
              <a:t>onog</a:t>
            </a:r>
            <a:r>
              <a:rPr lang="en-US" sz="2600" cap="none" dirty="0" smtClean="0">
                <a:latin typeface="Eras Medium ITC" panose="020B0602030504020804" pitchFamily="34" charset="0"/>
              </a:rPr>
              <a:t> </a:t>
            </a:r>
            <a:r>
              <a:rPr lang="en-US" sz="2600" cap="none" dirty="0" err="1" smtClean="0">
                <a:latin typeface="Eras Medium ITC" panose="020B0602030504020804" pitchFamily="34" charset="0"/>
              </a:rPr>
              <a:t>ko</a:t>
            </a:r>
            <a:r>
              <a:rPr lang="en-US" sz="2600" cap="none" dirty="0" smtClean="0">
                <a:latin typeface="Eras Medium ITC" panose="020B0602030504020804" pitchFamily="34" charset="0"/>
              </a:rPr>
              <a:t> </a:t>
            </a:r>
            <a:r>
              <a:rPr lang="en-US" sz="2600" cap="none" dirty="0" err="1" smtClean="0">
                <a:latin typeface="Eras Medium ITC" panose="020B0602030504020804" pitchFamily="34" charset="0"/>
              </a:rPr>
              <a:t>govori</a:t>
            </a:r>
            <a:r>
              <a:rPr lang="en-US" sz="2600" cap="none" dirty="0" smtClean="0">
                <a:latin typeface="Eras Medium ITC" panose="020B0602030504020804" pitchFamily="34" charset="0"/>
              </a:rPr>
              <a:t>);</a:t>
            </a:r>
          </a:p>
          <a:p>
            <a:r>
              <a:rPr lang="en-US" sz="2600" dirty="0" err="1" smtClean="0">
                <a:latin typeface="Eras Medium ITC" panose="020B0602030504020804" pitchFamily="34" charset="0"/>
              </a:rPr>
              <a:t>Pronađite</a:t>
            </a:r>
            <a:r>
              <a:rPr lang="en-US" sz="2600" dirty="0" smtClean="0">
                <a:latin typeface="Eras Medium ITC" panose="020B0602030504020804" pitchFamily="34" charset="0"/>
              </a:rPr>
              <a:t> </a:t>
            </a:r>
            <a:r>
              <a:rPr lang="en-US" sz="2600" dirty="0" err="1">
                <a:latin typeface="Eras Medium ITC" panose="020B0602030504020804" pitchFamily="34" charset="0"/>
              </a:rPr>
              <a:t>prikladno</a:t>
            </a:r>
            <a:r>
              <a:rPr lang="en-US" sz="2600" dirty="0">
                <a:latin typeface="Eras Medium ITC" panose="020B0602030504020804" pitchFamily="34" charset="0"/>
              </a:rPr>
              <a:t> </a:t>
            </a:r>
            <a:r>
              <a:rPr lang="en-US" sz="2600" dirty="0" err="1">
                <a:latin typeface="Eras Medium ITC" panose="020B0602030504020804" pitchFamily="34" charset="0"/>
              </a:rPr>
              <a:t>mjesto</a:t>
            </a:r>
            <a:r>
              <a:rPr lang="en-US" sz="2600" dirty="0">
                <a:latin typeface="Eras Medium ITC" panose="020B0602030504020804" pitchFamily="34" charset="0"/>
              </a:rPr>
              <a:t> </a:t>
            </a:r>
            <a:r>
              <a:rPr lang="en-US" sz="2600" dirty="0" err="1">
                <a:latin typeface="Eras Medium ITC" panose="020B0602030504020804" pitchFamily="34" charset="0"/>
              </a:rPr>
              <a:t>za</a:t>
            </a:r>
            <a:r>
              <a:rPr lang="en-US" sz="2600" dirty="0">
                <a:latin typeface="Eras Medium ITC" panose="020B0602030504020804" pitchFamily="34" charset="0"/>
              </a:rPr>
              <a:t> </a:t>
            </a:r>
            <a:r>
              <a:rPr lang="en-US" sz="2600" dirty="0" err="1">
                <a:latin typeface="Eras Medium ITC" panose="020B0602030504020804" pitchFamily="34" charset="0"/>
              </a:rPr>
              <a:t>razgovor</a:t>
            </a:r>
            <a:r>
              <a:rPr lang="en-US" sz="2600" dirty="0">
                <a:latin typeface="Eras Medium ITC" panose="020B0602030504020804" pitchFamily="34" charset="0"/>
              </a:rPr>
              <a:t>, s </a:t>
            </a:r>
            <a:r>
              <a:rPr lang="en-US" sz="2600" dirty="0" err="1">
                <a:latin typeface="Eras Medium ITC" panose="020B0602030504020804" pitchFamily="34" charset="0"/>
              </a:rPr>
              <a:t>dobrim</a:t>
            </a:r>
            <a:r>
              <a:rPr lang="en-US" sz="2600" dirty="0">
                <a:latin typeface="Eras Medium ITC" panose="020B0602030504020804" pitchFamily="34" charset="0"/>
              </a:rPr>
              <a:t> </a:t>
            </a:r>
            <a:r>
              <a:rPr lang="en-US" sz="2600" dirty="0" err="1">
                <a:latin typeface="Eras Medium ITC" panose="020B0602030504020804" pitchFamily="34" charset="0"/>
              </a:rPr>
              <a:t>osvjetljenjem</a:t>
            </a:r>
            <a:r>
              <a:rPr lang="en-US" sz="2600" dirty="0">
                <a:latin typeface="Eras Medium ITC" panose="020B0602030504020804" pitchFamily="34" charset="0"/>
              </a:rPr>
              <a:t> </a:t>
            </a:r>
            <a:r>
              <a:rPr lang="en-US" sz="2600" dirty="0" err="1">
                <a:latin typeface="Eras Medium ITC" panose="020B0602030504020804" pitchFamily="34" charset="0"/>
              </a:rPr>
              <a:t>i</a:t>
            </a:r>
            <a:r>
              <a:rPr lang="en-US" sz="2600" dirty="0">
                <a:latin typeface="Eras Medium ITC" panose="020B0602030504020804" pitchFamily="34" charset="0"/>
              </a:rPr>
              <a:t> bez buke </a:t>
            </a:r>
            <a:r>
              <a:rPr lang="en-US" sz="2600" dirty="0" err="1">
                <a:latin typeface="Eras Medium ITC" panose="020B0602030504020804" pitchFamily="34" charset="0"/>
              </a:rPr>
              <a:t>i</a:t>
            </a:r>
            <a:r>
              <a:rPr lang="en-US" sz="2600" dirty="0">
                <a:latin typeface="Eras Medium ITC" panose="020B0602030504020804" pitchFamily="34" charset="0"/>
              </a:rPr>
              <a:t> </a:t>
            </a:r>
            <a:r>
              <a:rPr lang="en-US" sz="2600" dirty="0" err="1" smtClean="0">
                <a:latin typeface="Eras Medium ITC" panose="020B0602030504020804" pitchFamily="34" charset="0"/>
              </a:rPr>
              <a:t>ometanja</a:t>
            </a:r>
            <a:r>
              <a:rPr lang="bs-Latn-BA" sz="2600" dirty="0">
                <a:latin typeface="Eras Medium ITC" panose="020B0602030504020804" pitchFamily="34" charset="0"/>
              </a:rPr>
              <a:t>;</a:t>
            </a:r>
            <a:r>
              <a:rPr lang="bs-Latn-BA" sz="2600" dirty="0" smtClean="0">
                <a:latin typeface="Eras Medium ITC" panose="020B0602030504020804" pitchFamily="34" charset="0"/>
              </a:rPr>
              <a:t> </a:t>
            </a:r>
            <a:r>
              <a:rPr lang="bs-Latn-BA" sz="2600" dirty="0" smtClean="0">
                <a:latin typeface="Eras Medium ITC" panose="020B0602030504020804" pitchFamily="34" charset="0"/>
              </a:rPr>
              <a:t>(</a:t>
            </a:r>
            <a:r>
              <a:rPr lang="bs-Latn-BA" sz="2600" cap="none" dirty="0" smtClean="0">
                <a:latin typeface="Eras Medium ITC" panose="020B0602030504020804" pitchFamily="34" charset="0"/>
              </a:rPr>
              <a:t>slušni aparati najbolje rade na udaljenosti manjoj od 1,5 metara, oni ne vraćaju sluh,već samo pojačavaju zvukove)</a:t>
            </a:r>
            <a:endParaRPr lang="en-US" sz="2600" cap="none" dirty="0" smtClean="0">
              <a:latin typeface="Eras Medium ITC" panose="020B0602030504020804" pitchFamily="34" charset="0"/>
            </a:endParaRPr>
          </a:p>
          <a:p>
            <a:r>
              <a:rPr lang="en-US" sz="2600" dirty="0" smtClean="0">
                <a:latin typeface="Eras Medium ITC" panose="020B0602030504020804" pitchFamily="34" charset="0"/>
              </a:rPr>
              <a:t>STA</a:t>
            </a:r>
            <a:r>
              <a:rPr lang="bs-Latn-BA" sz="2600" dirty="0" smtClean="0">
                <a:latin typeface="Eras Medium ITC" panose="020B0602030504020804" pitchFamily="34" charset="0"/>
              </a:rPr>
              <a:t>nite</a:t>
            </a:r>
            <a:r>
              <a:rPr lang="en-US" sz="2600" dirty="0" smtClean="0">
                <a:latin typeface="Eras Medium ITC" panose="020B0602030504020804" pitchFamily="34" charset="0"/>
              </a:rPr>
              <a:t>  </a:t>
            </a:r>
            <a:r>
              <a:rPr lang="en-US" sz="2600" dirty="0">
                <a:latin typeface="Eras Medium ITC" panose="020B0602030504020804" pitchFamily="34" charset="0"/>
              </a:rPr>
              <a:t>TAKO  DA  VAS  BOLJE  VIDE  I  ČUJU </a:t>
            </a:r>
            <a:r>
              <a:rPr lang="en-US" sz="2600" dirty="0" smtClean="0">
                <a:latin typeface="Eras Medium ITC" panose="020B0602030504020804" pitchFamily="34" charset="0"/>
              </a:rPr>
              <a:t>DOK </a:t>
            </a:r>
            <a:r>
              <a:rPr lang="en-US" sz="2600" dirty="0" smtClean="0">
                <a:latin typeface="Eras Medium ITC" panose="020B0602030504020804" pitchFamily="34" charset="0"/>
              </a:rPr>
              <a:t>GOVORITE</a:t>
            </a:r>
            <a:r>
              <a:rPr lang="bs-Latn-BA" sz="2600" dirty="0">
                <a:latin typeface="Eras Medium ITC" panose="020B0602030504020804" pitchFamily="34" charset="0"/>
              </a:rPr>
              <a:t>;</a:t>
            </a:r>
            <a:r>
              <a:rPr lang="bs-Latn-BA" sz="2600" dirty="0" smtClean="0">
                <a:latin typeface="Eras Medium ITC" panose="020B0602030504020804" pitchFamily="34" charset="0"/>
              </a:rPr>
              <a:t> </a:t>
            </a:r>
            <a:endParaRPr lang="en-US" sz="2600" dirty="0">
              <a:latin typeface="Eras Medium ITC" panose="020B0602030504020804" pitchFamily="34" charset="0"/>
            </a:endParaRPr>
          </a:p>
          <a:p>
            <a:r>
              <a:rPr lang="bs-Latn-BA" sz="2600" dirty="0" smtClean="0">
                <a:latin typeface="Eras Medium ITC" panose="020B0602030504020804" pitchFamily="34" charset="0"/>
              </a:rPr>
              <a:t>Govorite uobičajenom jačinom </a:t>
            </a:r>
            <a:r>
              <a:rPr lang="bs-Latn-BA" sz="2600" dirty="0" smtClean="0">
                <a:latin typeface="Eras Medium ITC" panose="020B0602030504020804" pitchFamily="34" charset="0"/>
              </a:rPr>
              <a:t>glasA </a:t>
            </a:r>
            <a:r>
              <a:rPr lang="bs-Latn-BA" sz="2600" dirty="0" smtClean="0">
                <a:latin typeface="Eras Medium ITC" panose="020B0602030504020804" pitchFamily="34" charset="0"/>
              </a:rPr>
              <a:t>- </a:t>
            </a:r>
            <a:r>
              <a:rPr lang="en-US" sz="2600" dirty="0" smtClean="0">
                <a:latin typeface="Eras Medium ITC" panose="020B0602030504020804" pitchFamily="34" charset="0"/>
              </a:rPr>
              <a:t>NE</a:t>
            </a:r>
            <a:r>
              <a:rPr lang="bs-Latn-BA" sz="2600" dirty="0" smtClean="0">
                <a:latin typeface="Eras Medium ITC" panose="020B0602030504020804" pitchFamily="34" charset="0"/>
              </a:rPr>
              <a:t>mojte</a:t>
            </a:r>
            <a:r>
              <a:rPr lang="en-US" sz="2600" dirty="0" smtClean="0">
                <a:latin typeface="Eras Medium ITC" panose="020B0602030504020804" pitchFamily="34" charset="0"/>
              </a:rPr>
              <a:t> </a:t>
            </a:r>
            <a:r>
              <a:rPr lang="en-US" sz="2600" dirty="0" smtClean="0">
                <a:latin typeface="Eras Medium ITC" panose="020B0602030504020804" pitchFamily="34" charset="0"/>
              </a:rPr>
              <a:t>VIKATI</a:t>
            </a:r>
            <a:r>
              <a:rPr lang="bs-Latn-BA" sz="2600" dirty="0" smtClean="0">
                <a:latin typeface="Eras Medium ITC" panose="020B0602030504020804" pitchFamily="34" charset="0"/>
              </a:rPr>
              <a:t>;</a:t>
            </a:r>
            <a:endParaRPr lang="en-US" sz="2600" dirty="0">
              <a:latin typeface="Eras Medium ITC" panose="020B0602030504020804" pitchFamily="34" charset="0"/>
            </a:endParaRPr>
          </a:p>
          <a:p>
            <a:r>
              <a:rPr lang="en-US" sz="2600" dirty="0" err="1" smtClean="0">
                <a:latin typeface="Eras Medium ITC" panose="020B0602030504020804" pitchFamily="34" charset="0"/>
              </a:rPr>
              <a:t>Smanjite</a:t>
            </a:r>
            <a:r>
              <a:rPr lang="en-US" sz="2600" dirty="0" smtClean="0">
                <a:latin typeface="Eras Medium ITC" panose="020B0602030504020804" pitchFamily="34" charset="0"/>
              </a:rPr>
              <a:t> </a:t>
            </a:r>
            <a:r>
              <a:rPr lang="en-US" sz="2600" dirty="0" err="1">
                <a:latin typeface="Eras Medium ITC" panose="020B0602030504020804" pitchFamily="34" charset="0"/>
              </a:rPr>
              <a:t>pozadinsku</a:t>
            </a:r>
            <a:r>
              <a:rPr lang="en-US" sz="2600" dirty="0">
                <a:latin typeface="Eras Medium ITC" panose="020B0602030504020804" pitchFamily="34" charset="0"/>
              </a:rPr>
              <a:t> </a:t>
            </a:r>
            <a:r>
              <a:rPr lang="en-US" sz="2600" dirty="0" err="1">
                <a:latin typeface="Eras Medium ITC" panose="020B0602030504020804" pitchFamily="34" charset="0"/>
              </a:rPr>
              <a:t>buku</a:t>
            </a:r>
            <a:r>
              <a:rPr lang="en-US" sz="2600" dirty="0">
                <a:latin typeface="Eras Medium ITC" panose="020B0602030504020804" pitchFamily="34" charset="0"/>
              </a:rPr>
              <a:t> </a:t>
            </a:r>
            <a:r>
              <a:rPr lang="en-US" sz="2600" dirty="0" err="1">
                <a:latin typeface="Eras Medium ITC" panose="020B0602030504020804" pitchFamily="34" charset="0"/>
              </a:rPr>
              <a:t>kako</a:t>
            </a:r>
            <a:r>
              <a:rPr lang="en-US" sz="2600" dirty="0">
                <a:latin typeface="Eras Medium ITC" panose="020B0602030504020804" pitchFamily="34" charset="0"/>
              </a:rPr>
              <a:t> </a:t>
            </a:r>
            <a:r>
              <a:rPr lang="en-US" sz="2600" dirty="0" err="1">
                <a:latin typeface="Eras Medium ITC" panose="020B0602030504020804" pitchFamily="34" charset="0"/>
              </a:rPr>
              <a:t>biste</a:t>
            </a:r>
            <a:r>
              <a:rPr lang="en-US" sz="2600" dirty="0">
                <a:latin typeface="Eras Medium ITC" panose="020B0602030504020804" pitchFamily="34" charset="0"/>
              </a:rPr>
              <a:t> </a:t>
            </a:r>
            <a:r>
              <a:rPr lang="en-US" sz="2600" dirty="0" err="1">
                <a:latin typeface="Eras Medium ITC" panose="020B0602030504020804" pitchFamily="34" charset="0"/>
              </a:rPr>
              <a:t>poboljšali</a:t>
            </a:r>
            <a:r>
              <a:rPr lang="en-US" sz="2600" dirty="0">
                <a:latin typeface="Eras Medium ITC" panose="020B0602030504020804" pitchFamily="34" charset="0"/>
              </a:rPr>
              <a:t> </a:t>
            </a:r>
            <a:r>
              <a:rPr lang="en-US" sz="2600" dirty="0" smtClean="0">
                <a:latin typeface="Eras Medium ITC" panose="020B0602030504020804" pitchFamily="34" charset="0"/>
              </a:rPr>
              <a:t>u</a:t>
            </a:r>
            <a:r>
              <a:rPr lang="bs-Latn-BA" sz="2600" dirty="0" smtClean="0">
                <a:latin typeface="Eras Medium ITC" panose="020B0602030504020804" pitchFamily="34" charset="0"/>
              </a:rPr>
              <a:t>slove</a:t>
            </a:r>
            <a:r>
              <a:rPr lang="en-US" sz="2600" dirty="0" smtClean="0">
                <a:latin typeface="Eras Medium ITC" panose="020B0602030504020804" pitchFamily="34" charset="0"/>
              </a:rPr>
              <a:t> </a:t>
            </a:r>
            <a:r>
              <a:rPr lang="en-US" sz="2600" dirty="0" err="1">
                <a:latin typeface="Eras Medium ITC" panose="020B0602030504020804" pitchFamily="34" charset="0"/>
              </a:rPr>
              <a:t>slušanja</a:t>
            </a:r>
            <a:r>
              <a:rPr lang="en-US" sz="2600" dirty="0" smtClean="0">
                <a:latin typeface="Eras Medium ITC" panose="020B0602030504020804" pitchFamily="34" charset="0"/>
              </a:rPr>
              <a:t>.</a:t>
            </a:r>
            <a:endParaRPr lang="bs-Latn-BA" sz="2600" dirty="0" smtClean="0">
              <a:latin typeface="Eras Medium ITC" panose="020B0602030504020804" pitchFamily="34" charset="0"/>
            </a:endParaRPr>
          </a:p>
          <a:p>
            <a:pPr marL="0" indent="0">
              <a:buNone/>
            </a:pPr>
            <a:endParaRPr lang="bs-Latn-BA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14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Eras Medium ITC" panose="020B0602030504020804" pitchFamily="34" charset="0"/>
              </a:rPr>
              <a:t>Kako</a:t>
            </a:r>
            <a:r>
              <a:rPr lang="en-US" dirty="0">
                <a:latin typeface="Eras Medium ITC" panose="020B0602030504020804" pitchFamily="34" charset="0"/>
              </a:rPr>
              <a:t> </a:t>
            </a:r>
            <a:r>
              <a:rPr lang="en-US" dirty="0" err="1">
                <a:latin typeface="Eras Medium ITC" panose="020B0602030504020804" pitchFamily="34" charset="0"/>
              </a:rPr>
              <a:t>gluhe</a:t>
            </a:r>
            <a:r>
              <a:rPr lang="en-US" dirty="0">
                <a:latin typeface="Eras Medium ITC" panose="020B0602030504020804" pitchFamily="34" charset="0"/>
              </a:rPr>
              <a:t> </a:t>
            </a:r>
            <a:r>
              <a:rPr lang="en-US" dirty="0" err="1">
                <a:latin typeface="Eras Medium ITC" panose="020B0602030504020804" pitchFamily="34" charset="0"/>
              </a:rPr>
              <a:t>osobe</a:t>
            </a:r>
            <a:r>
              <a:rPr lang="en-US" dirty="0">
                <a:latin typeface="Eras Medium ITC" panose="020B0602030504020804" pitchFamily="34" charset="0"/>
              </a:rPr>
              <a:t> </a:t>
            </a:r>
            <a:r>
              <a:rPr lang="en-US" dirty="0" err="1">
                <a:latin typeface="Eras Medium ITC" panose="020B0602030504020804" pitchFamily="34" charset="0"/>
              </a:rPr>
              <a:t>razumiju</a:t>
            </a:r>
            <a:r>
              <a:rPr lang="en-US" dirty="0">
                <a:latin typeface="Eras Medium ITC" panose="020B0602030504020804" pitchFamily="34" charset="0"/>
              </a:rPr>
              <a:t> </a:t>
            </a:r>
            <a:r>
              <a:rPr lang="en-US" dirty="0" err="1">
                <a:latin typeface="Eras Medium ITC" panose="020B0602030504020804" pitchFamily="34" charset="0"/>
              </a:rPr>
              <a:t>govor</a:t>
            </a:r>
            <a:r>
              <a:rPr lang="en-US" dirty="0">
                <a:latin typeface="Eras Medium ITC" panose="020B0602030504020804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latin typeface="Eras Medium ITC" panose="020B0602030504020804" pitchFamily="34" charset="0"/>
              </a:rPr>
              <a:t>U ELEKTROENERGETSKIM SISTEMIMA, ELEKTRIČNA ENERGIJA SE GENERIŠE U ALTERNATORIMA POMOĆU ELEKTROMAGNETNE INDUKCIJE, PRI ČEMU SE MEHANIČKA ENERGIJA PRETVARA U ELEKTRIČNU.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475" y="4060291"/>
            <a:ext cx="2088238" cy="208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5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80" y="345140"/>
            <a:ext cx="10364451" cy="1596177"/>
          </a:xfrm>
        </p:spPr>
        <p:txBody>
          <a:bodyPr/>
          <a:lstStyle/>
          <a:p>
            <a:r>
              <a:rPr lang="en-US" dirty="0" err="1">
                <a:latin typeface="Eras Medium ITC" panose="020B0602030504020804" pitchFamily="34" charset="0"/>
              </a:rPr>
              <a:t>Kako</a:t>
            </a:r>
            <a:r>
              <a:rPr lang="en-US" dirty="0">
                <a:latin typeface="Eras Medium ITC" panose="020B0602030504020804" pitchFamily="34" charset="0"/>
              </a:rPr>
              <a:t> </a:t>
            </a:r>
            <a:r>
              <a:rPr lang="en-US" dirty="0" err="1">
                <a:latin typeface="Eras Medium ITC" panose="020B0602030504020804" pitchFamily="34" charset="0"/>
              </a:rPr>
              <a:t>gluhe</a:t>
            </a:r>
            <a:r>
              <a:rPr lang="en-US" dirty="0">
                <a:latin typeface="Eras Medium ITC" panose="020B0602030504020804" pitchFamily="34" charset="0"/>
              </a:rPr>
              <a:t> </a:t>
            </a:r>
            <a:r>
              <a:rPr lang="en-US" dirty="0" err="1">
                <a:latin typeface="Eras Medium ITC" panose="020B0602030504020804" pitchFamily="34" charset="0"/>
              </a:rPr>
              <a:t>osobe</a:t>
            </a:r>
            <a:r>
              <a:rPr lang="en-US" dirty="0">
                <a:latin typeface="Eras Medium ITC" panose="020B0602030504020804" pitchFamily="34" charset="0"/>
              </a:rPr>
              <a:t> </a:t>
            </a:r>
            <a:r>
              <a:rPr lang="en-US" dirty="0" err="1">
                <a:latin typeface="Eras Medium ITC" panose="020B0602030504020804" pitchFamily="34" charset="0"/>
              </a:rPr>
              <a:t>razumiju</a:t>
            </a:r>
            <a:r>
              <a:rPr lang="en-US" dirty="0">
                <a:latin typeface="Eras Medium ITC" panose="020B0602030504020804" pitchFamily="34" charset="0"/>
              </a:rPr>
              <a:t> </a:t>
            </a:r>
            <a:r>
              <a:rPr lang="en-US" dirty="0" err="1">
                <a:latin typeface="Eras Medium ITC" panose="020B0602030504020804" pitchFamily="34" charset="0"/>
              </a:rPr>
              <a:t>govor</a:t>
            </a:r>
            <a:r>
              <a:rPr lang="en-US" dirty="0">
                <a:latin typeface="Eras Medium ITC" panose="020B0602030504020804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10080" y="1660082"/>
            <a:ext cx="10363826" cy="3424107"/>
          </a:xfrm>
        </p:spPr>
        <p:txBody>
          <a:bodyPr/>
          <a:lstStyle/>
          <a:p>
            <a:r>
              <a:rPr lang="en-US" sz="2400" dirty="0" err="1">
                <a:latin typeface="Eras Medium ITC" panose="020B0602030504020804" pitchFamily="34" charset="0"/>
              </a:rPr>
              <a:t>Za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gluhe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učenike</a:t>
            </a:r>
            <a:r>
              <a:rPr lang="en-US" sz="2400" dirty="0">
                <a:latin typeface="Eras Medium ITC" panose="020B0602030504020804" pitchFamily="34" charset="0"/>
              </a:rPr>
              <a:t>, </a:t>
            </a:r>
            <a:r>
              <a:rPr lang="en-US" sz="2400" dirty="0" err="1">
                <a:latin typeface="Eras Medium ITC" panose="020B0602030504020804" pitchFamily="34" charset="0"/>
              </a:rPr>
              <a:t>bosanski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jezik</a:t>
            </a:r>
            <a:r>
              <a:rPr lang="en-US" sz="2400" dirty="0">
                <a:latin typeface="Eras Medium ITC" panose="020B0602030504020804" pitchFamily="34" charset="0"/>
              </a:rPr>
              <a:t> je </a:t>
            </a:r>
            <a:r>
              <a:rPr lang="en-US" sz="2400" dirty="0" err="1">
                <a:latin typeface="Eras Medium ITC" panose="020B0602030504020804" pitchFamily="34" charset="0"/>
              </a:rPr>
              <a:t>strani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 smtClean="0">
                <a:latin typeface="Eras Medium ITC" panose="020B0602030504020804" pitchFamily="34" charset="0"/>
              </a:rPr>
              <a:t>jezik</a:t>
            </a:r>
            <a:r>
              <a:rPr lang="en-US" sz="2400" dirty="0" smtClean="0">
                <a:latin typeface="Eras Medium ITC" panose="020B0602030504020804" pitchFamily="34" charset="0"/>
              </a:rPr>
              <a:t>.</a:t>
            </a:r>
            <a:endParaRPr lang="bs-Latn-BA" sz="2400" dirty="0" smtClean="0">
              <a:latin typeface="Eras Medium ITC" panose="020B0602030504020804" pitchFamily="34" charset="0"/>
            </a:endParaRPr>
          </a:p>
          <a:p>
            <a:r>
              <a:rPr lang="bs-Latn-BA" sz="2400" dirty="0" smtClean="0">
                <a:latin typeface="Eras Medium ITC" panose="020B0602030504020804" pitchFamily="34" charset="0"/>
              </a:rPr>
              <a:t>R</a:t>
            </a:r>
            <a:r>
              <a:rPr lang="en-US" sz="2400" dirty="0" err="1" smtClean="0">
                <a:latin typeface="Eras Medium ITC" panose="020B0602030504020804" pitchFamily="34" charset="0"/>
              </a:rPr>
              <a:t>azumijevanje</a:t>
            </a:r>
            <a:r>
              <a:rPr lang="en-US" sz="2400" dirty="0" smtClean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nije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samo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prepoznavanje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riječi</a:t>
            </a:r>
            <a:r>
              <a:rPr lang="en-US" sz="2400" dirty="0">
                <a:latin typeface="Eras Medium ITC" panose="020B0602030504020804" pitchFamily="34" charset="0"/>
              </a:rPr>
              <a:t>, </a:t>
            </a:r>
            <a:r>
              <a:rPr lang="en-US" sz="2400" dirty="0" err="1">
                <a:latin typeface="Eras Medium ITC" panose="020B0602030504020804" pitchFamily="34" charset="0"/>
              </a:rPr>
              <a:t>već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i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suštine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poruke</a:t>
            </a:r>
            <a:r>
              <a:rPr lang="en-US" sz="2400" dirty="0" smtClean="0">
                <a:latin typeface="Eras Medium ITC" panose="020B0602030504020804" pitchFamily="34" charset="0"/>
              </a:rPr>
              <a:t>.</a:t>
            </a:r>
            <a:endParaRPr lang="bs-Latn-BA" sz="2400" dirty="0" smtClean="0">
              <a:latin typeface="Eras Medium ITC" panose="020B0602030504020804" pitchFamily="34" charset="0"/>
            </a:endParaRPr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492" y="3365115"/>
            <a:ext cx="5889505" cy="263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3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018" y="0"/>
            <a:ext cx="10364451" cy="1596177"/>
          </a:xfrm>
        </p:spPr>
        <p:txBody>
          <a:bodyPr/>
          <a:lstStyle/>
          <a:p>
            <a:r>
              <a:rPr lang="en-US" dirty="0" err="1">
                <a:latin typeface="Eras Medium ITC" panose="020B0602030504020804" pitchFamily="34" charset="0"/>
              </a:rPr>
              <a:t>Kako</a:t>
            </a:r>
            <a:r>
              <a:rPr lang="en-US" dirty="0">
                <a:latin typeface="Eras Medium ITC" panose="020B0602030504020804" pitchFamily="34" charset="0"/>
              </a:rPr>
              <a:t> </a:t>
            </a:r>
            <a:r>
              <a:rPr lang="en-US" dirty="0" err="1">
                <a:latin typeface="Eras Medium ITC" panose="020B0602030504020804" pitchFamily="34" charset="0"/>
              </a:rPr>
              <a:t>olakšati</a:t>
            </a:r>
            <a:r>
              <a:rPr lang="en-US" dirty="0">
                <a:latin typeface="Eras Medium ITC" panose="020B0602030504020804" pitchFamily="34" charset="0"/>
              </a:rPr>
              <a:t> </a:t>
            </a:r>
            <a:r>
              <a:rPr lang="en-US" dirty="0" err="1">
                <a:latin typeface="Eras Medium ITC" panose="020B0602030504020804" pitchFamily="34" charset="0"/>
              </a:rPr>
              <a:t>razumijevanje</a:t>
            </a:r>
            <a:r>
              <a:rPr lang="en-US" dirty="0">
                <a:latin typeface="Eras Medium ITC" panose="020B0602030504020804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15812" y="1424411"/>
            <a:ext cx="10363826" cy="4401354"/>
          </a:xfrm>
        </p:spPr>
        <p:txBody>
          <a:bodyPr/>
          <a:lstStyle/>
          <a:p>
            <a:r>
              <a:rPr lang="bs-Latn-BA" sz="2400" dirty="0" smtClean="0">
                <a:latin typeface="Eras Medium ITC" panose="020B0602030504020804" pitchFamily="34" charset="0"/>
              </a:rPr>
              <a:t>s</a:t>
            </a:r>
            <a:r>
              <a:rPr lang="en-US" sz="2400" dirty="0" err="1" smtClean="0">
                <a:latin typeface="Eras Medium ITC" panose="020B0602030504020804" pitchFamily="34" charset="0"/>
              </a:rPr>
              <a:t>kren</a:t>
            </a:r>
            <a:r>
              <a:rPr lang="bs-Latn-BA" sz="2400" dirty="0" smtClean="0">
                <a:latin typeface="Eras Medium ITC" panose="020B0602030504020804" pitchFamily="34" charset="0"/>
              </a:rPr>
              <a:t>ite</a:t>
            </a:r>
            <a:r>
              <a:rPr lang="en-US" sz="2400" dirty="0" smtClean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pažnju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na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osobu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koja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 smtClean="0">
                <a:latin typeface="Eras Medium ITC" panose="020B0602030504020804" pitchFamily="34" charset="0"/>
              </a:rPr>
              <a:t>govori</a:t>
            </a:r>
            <a:r>
              <a:rPr lang="bs-Latn-BA" sz="2400" dirty="0" smtClean="0">
                <a:latin typeface="Eras Medium ITC" panose="020B0602030504020804" pitchFamily="34" charset="0"/>
              </a:rPr>
              <a:t>;</a:t>
            </a:r>
          </a:p>
          <a:p>
            <a:r>
              <a:rPr lang="bs-Latn-BA" sz="2400" dirty="0" smtClean="0">
                <a:latin typeface="Eras Medium ITC" panose="020B0602030504020804" pitchFamily="34" charset="0"/>
              </a:rPr>
              <a:t>U govoru </a:t>
            </a:r>
            <a:r>
              <a:rPr lang="en-US" sz="2400" dirty="0" err="1" smtClean="0">
                <a:latin typeface="Eras Medium ITC" panose="020B0602030504020804" pitchFamily="34" charset="0"/>
              </a:rPr>
              <a:t>Koristiti</a:t>
            </a:r>
            <a:r>
              <a:rPr lang="en-US" sz="2400" dirty="0" smtClean="0">
                <a:latin typeface="Eras Medium ITC" panose="020B0602030504020804" pitchFamily="34" charset="0"/>
              </a:rPr>
              <a:t> </a:t>
            </a:r>
            <a:r>
              <a:rPr lang="en-US" sz="2400" dirty="0" err="1" smtClean="0">
                <a:latin typeface="Eras Medium ITC" panose="020B0602030504020804" pitchFamily="34" charset="0"/>
              </a:rPr>
              <a:t>jednostavne</a:t>
            </a:r>
            <a:r>
              <a:rPr lang="bs-Latn-BA" sz="2400" dirty="0">
                <a:latin typeface="Eras Medium ITC" panose="020B0602030504020804" pitchFamily="34" charset="0"/>
              </a:rPr>
              <a:t> </a:t>
            </a:r>
            <a:r>
              <a:rPr lang="bs-Latn-BA" sz="2400" dirty="0" smtClean="0">
                <a:latin typeface="Eras Medium ITC" panose="020B0602030504020804" pitchFamily="34" charset="0"/>
              </a:rPr>
              <a:t>i</a:t>
            </a:r>
            <a:r>
              <a:rPr lang="en-US" sz="2400" dirty="0" smtClean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kratke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 smtClean="0">
                <a:latin typeface="Eras Medium ITC" panose="020B0602030504020804" pitchFamily="34" charset="0"/>
              </a:rPr>
              <a:t>rečenice</a:t>
            </a:r>
            <a:r>
              <a:rPr lang="bs-Latn-BA" sz="2400" dirty="0">
                <a:latin typeface="Eras Medium ITC" panose="020B0602030504020804" pitchFamily="34" charset="0"/>
              </a:rPr>
              <a:t>;</a:t>
            </a:r>
            <a:endParaRPr lang="bs-Latn-BA" sz="2400" dirty="0" smtClean="0">
              <a:latin typeface="Eras Medium ITC" panose="020B0602030504020804" pitchFamily="34" charset="0"/>
            </a:endParaRPr>
          </a:p>
          <a:p>
            <a:r>
              <a:rPr lang="en-US" sz="2400" dirty="0" err="1" smtClean="0">
                <a:latin typeface="Eras Medium ITC" panose="020B0602030504020804" pitchFamily="34" charset="0"/>
              </a:rPr>
              <a:t>Pojasniti</a:t>
            </a:r>
            <a:r>
              <a:rPr lang="en-US" sz="2400" dirty="0" smtClean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nepoznate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riječi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kroz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slike</a:t>
            </a:r>
            <a:r>
              <a:rPr lang="en-US" sz="2400" dirty="0">
                <a:latin typeface="Eras Medium ITC" panose="020B0602030504020804" pitchFamily="34" charset="0"/>
              </a:rPr>
              <a:t>, </a:t>
            </a:r>
            <a:r>
              <a:rPr lang="en-US" sz="2400" dirty="0" err="1">
                <a:latin typeface="Eras Medium ITC" panose="020B0602030504020804" pitchFamily="34" charset="0"/>
              </a:rPr>
              <a:t>sinonime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i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 smtClean="0">
                <a:latin typeface="Eras Medium ITC" panose="020B0602030504020804" pitchFamily="34" charset="0"/>
              </a:rPr>
              <a:t>primjere</a:t>
            </a:r>
            <a:r>
              <a:rPr lang="bs-Latn-BA" sz="2400" dirty="0" smtClean="0">
                <a:latin typeface="Eras Medium ITC" panose="020B0602030504020804" pitchFamily="34" charset="0"/>
              </a:rPr>
              <a:t>;</a:t>
            </a:r>
            <a:endParaRPr lang="bs-Latn-BA" sz="2400" dirty="0">
              <a:latin typeface="Eras Medium ITC" panose="020B0602030504020804" pitchFamily="34" charset="0"/>
            </a:endParaRPr>
          </a:p>
          <a:p>
            <a:r>
              <a:rPr lang="en-US" sz="2400" dirty="0" err="1" smtClean="0">
                <a:latin typeface="Eras Medium ITC" panose="020B0602030504020804" pitchFamily="34" charset="0"/>
              </a:rPr>
              <a:t>pokušajte</a:t>
            </a:r>
            <a:r>
              <a:rPr lang="en-US" sz="2400" dirty="0" smtClean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reći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isto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na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drugačiji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 smtClean="0">
                <a:latin typeface="Eras Medium ITC" panose="020B0602030504020804" pitchFamily="34" charset="0"/>
              </a:rPr>
              <a:t>način</a:t>
            </a:r>
            <a:r>
              <a:rPr lang="bs-Latn-BA" sz="2400" dirty="0">
                <a:latin typeface="Eras Medium ITC" panose="020B0602030504020804" pitchFamily="34" charset="0"/>
              </a:rPr>
              <a:t>;</a:t>
            </a:r>
            <a:endParaRPr lang="bs-Latn-BA" sz="2400" dirty="0" smtClean="0">
              <a:latin typeface="Eras Medium ITC" panose="020B0602030504020804" pitchFamily="34" charset="0"/>
            </a:endParaRPr>
          </a:p>
          <a:p>
            <a:r>
              <a:rPr lang="en-US" sz="2400" dirty="0" err="1" smtClean="0">
                <a:latin typeface="Eras Medium ITC" panose="020B0602030504020804" pitchFamily="34" charset="0"/>
              </a:rPr>
              <a:t>Ponovite</a:t>
            </a:r>
            <a:r>
              <a:rPr lang="en-US" sz="2400" dirty="0" smtClean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koliko</a:t>
            </a:r>
            <a:r>
              <a:rPr lang="en-US" sz="2400" dirty="0">
                <a:latin typeface="Eras Medium ITC" panose="020B0602030504020804" pitchFamily="34" charset="0"/>
              </a:rPr>
              <a:t> god </a:t>
            </a:r>
            <a:r>
              <a:rPr lang="en-US" sz="2400" dirty="0" smtClean="0">
                <a:latin typeface="Eras Medium ITC" panose="020B0602030504020804" pitchFamily="34" charset="0"/>
              </a:rPr>
              <a:t>je</a:t>
            </a:r>
            <a:r>
              <a:rPr lang="bs-Latn-BA" sz="2400" dirty="0" smtClean="0">
                <a:latin typeface="Eras Medium ITC" panose="020B0602030504020804" pitchFamily="34" charset="0"/>
              </a:rPr>
              <a:t> puta</a:t>
            </a:r>
            <a:r>
              <a:rPr lang="en-US" sz="2400" dirty="0" smtClean="0">
                <a:latin typeface="Eras Medium ITC" panose="020B0602030504020804" pitchFamily="34" charset="0"/>
              </a:rPr>
              <a:t> </a:t>
            </a:r>
            <a:r>
              <a:rPr lang="en-US" sz="2400" dirty="0" err="1" smtClean="0">
                <a:latin typeface="Eras Medium ITC" panose="020B0602030504020804" pitchFamily="34" charset="0"/>
              </a:rPr>
              <a:t>potrebno</a:t>
            </a:r>
            <a:r>
              <a:rPr lang="bs-Latn-BA" sz="2400" dirty="0" smtClean="0">
                <a:latin typeface="Eras Medium ITC" panose="020B0602030504020804" pitchFamily="34" charset="0"/>
              </a:rPr>
              <a:t>, </a:t>
            </a:r>
            <a:r>
              <a:rPr lang="en-US" sz="2400" dirty="0" err="1" smtClean="0">
                <a:latin typeface="Eras Medium ITC" panose="020B0602030504020804" pitchFamily="34" charset="0"/>
              </a:rPr>
              <a:t>Nikada</a:t>
            </a:r>
            <a:r>
              <a:rPr lang="en-US" sz="2400" dirty="0" smtClean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nemojte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reći</a:t>
            </a:r>
            <a:r>
              <a:rPr lang="en-US" sz="2400" dirty="0">
                <a:latin typeface="Eras Medium ITC" panose="020B0602030504020804" pitchFamily="34" charset="0"/>
              </a:rPr>
              <a:t> „</a:t>
            </a:r>
            <a:r>
              <a:rPr lang="en-US" sz="2400" dirty="0" err="1">
                <a:latin typeface="Eras Medium ITC" panose="020B0602030504020804" pitchFamily="34" charset="0"/>
              </a:rPr>
              <a:t>nije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važno</a:t>
            </a:r>
            <a:r>
              <a:rPr lang="en-US" sz="2400" dirty="0" smtClean="0">
                <a:latin typeface="Eras Medium ITC" panose="020B0602030504020804" pitchFamily="34" charset="0"/>
              </a:rPr>
              <a:t>“.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endParaRPr lang="bs-Latn-BA" sz="2400" dirty="0" smtClean="0">
              <a:latin typeface="Eras Medium ITC" panose="020B0602030504020804" pitchFamily="34" charset="0"/>
            </a:endParaRPr>
          </a:p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179" y="4916312"/>
            <a:ext cx="3394275" cy="9848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285" y="4434880"/>
            <a:ext cx="4000419" cy="170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8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50" y="174483"/>
            <a:ext cx="10364451" cy="1596177"/>
          </a:xfrm>
        </p:spPr>
        <p:txBody>
          <a:bodyPr/>
          <a:lstStyle/>
          <a:p>
            <a:r>
              <a:rPr lang="en-US" dirty="0" err="1">
                <a:latin typeface="Eras Medium ITC" panose="020B0602030504020804" pitchFamily="34" charset="0"/>
              </a:rPr>
              <a:t>Čitanje</a:t>
            </a:r>
            <a:r>
              <a:rPr lang="en-US" dirty="0">
                <a:latin typeface="Eras Medium ITC" panose="020B0602030504020804" pitchFamily="34" charset="0"/>
              </a:rPr>
              <a:t> s </a:t>
            </a:r>
            <a:r>
              <a:rPr lang="en-US" dirty="0" err="1">
                <a:latin typeface="Eras Medium ITC" panose="020B0602030504020804" pitchFamily="34" charset="0"/>
              </a:rPr>
              <a:t>usana</a:t>
            </a:r>
            <a:r>
              <a:rPr lang="en-US" dirty="0">
                <a:latin typeface="Eras Medium ITC" panose="020B06020305040208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770660"/>
            <a:ext cx="10363826" cy="3424107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Eras Medium ITC" panose="020B0602030504020804" pitchFamily="34" charset="0"/>
              </a:rPr>
              <a:t>Čitanje</a:t>
            </a:r>
            <a:r>
              <a:rPr lang="en-US" sz="2400" dirty="0">
                <a:latin typeface="Eras Medium ITC" panose="020B0602030504020804" pitchFamily="34" charset="0"/>
              </a:rPr>
              <a:t> s </a:t>
            </a:r>
            <a:r>
              <a:rPr lang="en-US" sz="2400" dirty="0" err="1">
                <a:latin typeface="Eras Medium ITC" panose="020B0602030504020804" pitchFamily="34" charset="0"/>
              </a:rPr>
              <a:t>usana</a:t>
            </a:r>
            <a:r>
              <a:rPr lang="en-US" sz="2400" dirty="0">
                <a:latin typeface="Eras Medium ITC" panose="020B0602030504020804" pitchFamily="34" charset="0"/>
              </a:rPr>
              <a:t> je </a:t>
            </a:r>
            <a:r>
              <a:rPr lang="en-US" sz="2400" dirty="0" err="1">
                <a:latin typeface="Eras Medium ITC" panose="020B0602030504020804" pitchFamily="34" charset="0"/>
              </a:rPr>
              <a:t>težak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i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naporan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 smtClean="0">
                <a:latin typeface="Eras Medium ITC" panose="020B0602030504020804" pitchFamily="34" charset="0"/>
              </a:rPr>
              <a:t>proces</a:t>
            </a:r>
            <a:r>
              <a:rPr lang="bs-Latn-BA" sz="2400" dirty="0" smtClean="0">
                <a:latin typeface="Eras Medium ITC" panose="020B0602030504020804" pitchFamily="34" charset="0"/>
              </a:rPr>
              <a:t>, koji se bazira na 75 % pogađanja.</a:t>
            </a:r>
          </a:p>
          <a:p>
            <a:r>
              <a:rPr lang="en-US" sz="2400" dirty="0" err="1" smtClean="0">
                <a:latin typeface="Eras Medium ITC" panose="020B0602030504020804" pitchFamily="34" charset="0"/>
              </a:rPr>
              <a:t>Neki</a:t>
            </a:r>
            <a:r>
              <a:rPr lang="en-US" sz="2400" dirty="0" smtClean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glasovi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su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nevidljivi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na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 smtClean="0">
                <a:latin typeface="Eras Medium ITC" panose="020B0602030504020804" pitchFamily="34" charset="0"/>
              </a:rPr>
              <a:t>usnama</a:t>
            </a:r>
            <a:r>
              <a:rPr lang="bs-Latn-BA" sz="2400" dirty="0" smtClean="0">
                <a:latin typeface="Eras Medium ITC" panose="020B0602030504020804" pitchFamily="34" charset="0"/>
              </a:rPr>
              <a:t>, pa se teško čitaju.</a:t>
            </a:r>
          </a:p>
          <a:p>
            <a:r>
              <a:rPr lang="en-US" sz="2400" dirty="0" err="1" smtClean="0">
                <a:latin typeface="Eras Medium ITC" panose="020B0602030504020804" pitchFamily="34" charset="0"/>
              </a:rPr>
              <a:t>Nejasan</a:t>
            </a:r>
            <a:r>
              <a:rPr lang="en-US" sz="2400" dirty="0" smtClean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ili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brz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en-US" sz="2400" dirty="0" err="1">
                <a:latin typeface="Eras Medium ITC" panose="020B0602030504020804" pitchFamily="34" charset="0"/>
              </a:rPr>
              <a:t>govor</a:t>
            </a:r>
            <a:r>
              <a:rPr lang="en-US" sz="2400" dirty="0">
                <a:latin typeface="Eras Medium ITC" panose="020B0602030504020804" pitchFamily="34" charset="0"/>
              </a:rPr>
              <a:t> </a:t>
            </a:r>
            <a:r>
              <a:rPr lang="bs-Latn-BA" sz="2400" dirty="0" smtClean="0">
                <a:latin typeface="Eras Medium ITC" panose="020B0602030504020804" pitchFamily="34" charset="0"/>
              </a:rPr>
              <a:t>je teško čitati s usana.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123" y="4132204"/>
            <a:ext cx="4494095" cy="235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9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1485</TotalTime>
  <Words>678</Words>
  <Application>Microsoft Office PowerPoint</Application>
  <PresentationFormat>Widescreen</PresentationFormat>
  <Paragraphs>76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Eras Medium ITC</vt:lpstr>
      <vt:lpstr>Times New Roman</vt:lpstr>
      <vt:lpstr>Tw Cen MT</vt:lpstr>
      <vt:lpstr>Droplet</vt:lpstr>
      <vt:lpstr>STRATEGIJE U RADU S UČENICIMA OŠTEĆENOG SLUHA</vt:lpstr>
      <vt:lpstr>uvod</vt:lpstr>
      <vt:lpstr>Specifičnosti učenika oštećenog sluha</vt:lpstr>
      <vt:lpstr>Kako gluhe i nagluhe osobe čuju?</vt:lpstr>
      <vt:lpstr>KAKO PRAVILNO POSTUPITI</vt:lpstr>
      <vt:lpstr>Kako gluhe osobe razumiju govor?</vt:lpstr>
      <vt:lpstr>Kako gluhe osobe razumiju govor?</vt:lpstr>
      <vt:lpstr>Kako olakšati razumijevanje?</vt:lpstr>
      <vt:lpstr>Čitanje s usana </vt:lpstr>
      <vt:lpstr>Kako olakšati čitanje s usana?</vt:lpstr>
      <vt:lpstr>Korisni Savjeti za rad s učenicima OŠTEĆENOG SLUHA</vt:lpstr>
      <vt:lpstr>zadatak</vt:lpstr>
      <vt:lpstr>Zaključak</vt:lpstr>
      <vt:lpstr>Hvala vam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STRATEGIJE U RADU S UČENICIMA OŠTEĆENOG SLUHA</dc:title>
  <dc:creator>name1</dc:creator>
  <cp:lastModifiedBy>name1</cp:lastModifiedBy>
  <cp:revision>49</cp:revision>
  <dcterms:created xsi:type="dcterms:W3CDTF">2025-03-11T07:39:23Z</dcterms:created>
  <dcterms:modified xsi:type="dcterms:W3CDTF">2025-04-01T10:30:49Z</dcterms:modified>
</cp:coreProperties>
</file>