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1"/>
  </p:notesMasterIdLst>
  <p:handoutMasterIdLst>
    <p:handoutMasterId r:id="rId82"/>
  </p:handoutMasterIdLst>
  <p:sldIdLst>
    <p:sldId id="257" r:id="rId3"/>
    <p:sldId id="258" r:id="rId4"/>
    <p:sldId id="537" r:id="rId5"/>
    <p:sldId id="482" r:id="rId6"/>
    <p:sldId id="259" r:id="rId7"/>
    <p:sldId id="260" r:id="rId8"/>
    <p:sldId id="483" r:id="rId9"/>
    <p:sldId id="536" r:id="rId10"/>
    <p:sldId id="535" r:id="rId11"/>
    <p:sldId id="556" r:id="rId12"/>
    <p:sldId id="530" r:id="rId13"/>
    <p:sldId id="552" r:id="rId14"/>
    <p:sldId id="551" r:id="rId15"/>
    <p:sldId id="529" r:id="rId16"/>
    <p:sldId id="528" r:id="rId17"/>
    <p:sldId id="553" r:id="rId18"/>
    <p:sldId id="554" r:id="rId19"/>
    <p:sldId id="527" r:id="rId20"/>
    <p:sldId id="526" r:id="rId21"/>
    <p:sldId id="525" r:id="rId22"/>
    <p:sldId id="555" r:id="rId23"/>
    <p:sldId id="561" r:id="rId24"/>
    <p:sldId id="524" r:id="rId25"/>
    <p:sldId id="523" r:id="rId26"/>
    <p:sldId id="522" r:id="rId27"/>
    <p:sldId id="562" r:id="rId28"/>
    <p:sldId id="557" r:id="rId29"/>
    <p:sldId id="521" r:id="rId30"/>
    <p:sldId id="519" r:id="rId31"/>
    <p:sldId id="515" r:id="rId32"/>
    <p:sldId id="563" r:id="rId33"/>
    <p:sldId id="512" r:id="rId34"/>
    <p:sldId id="507" r:id="rId35"/>
    <p:sldId id="564" r:id="rId36"/>
    <p:sldId id="506" r:id="rId37"/>
    <p:sldId id="504" r:id="rId38"/>
    <p:sldId id="503" r:id="rId39"/>
    <p:sldId id="502" r:id="rId40"/>
    <p:sldId id="501" r:id="rId41"/>
    <p:sldId id="500" r:id="rId42"/>
    <p:sldId id="499" r:id="rId43"/>
    <p:sldId id="498" r:id="rId44"/>
    <p:sldId id="518" r:id="rId45"/>
    <p:sldId id="517" r:id="rId46"/>
    <p:sldId id="516" r:id="rId47"/>
    <p:sldId id="505" r:id="rId48"/>
    <p:sldId id="558" r:id="rId49"/>
    <p:sldId id="538" r:id="rId50"/>
    <p:sldId id="497" r:id="rId51"/>
    <p:sldId id="559" r:id="rId52"/>
    <p:sldId id="560" r:id="rId53"/>
    <p:sldId id="461" r:id="rId54"/>
    <p:sldId id="496" r:id="rId55"/>
    <p:sldId id="495" r:id="rId56"/>
    <p:sldId id="494" r:id="rId57"/>
    <p:sldId id="493" r:id="rId58"/>
    <p:sldId id="492" r:id="rId59"/>
    <p:sldId id="491" r:id="rId60"/>
    <p:sldId id="490" r:id="rId61"/>
    <p:sldId id="489" r:id="rId62"/>
    <p:sldId id="549" r:id="rId63"/>
    <p:sldId id="488" r:id="rId64"/>
    <p:sldId id="487" r:id="rId65"/>
    <p:sldId id="486" r:id="rId66"/>
    <p:sldId id="485" r:id="rId67"/>
    <p:sldId id="548" r:id="rId68"/>
    <p:sldId id="550" r:id="rId69"/>
    <p:sldId id="547" r:id="rId70"/>
    <p:sldId id="546" r:id="rId71"/>
    <p:sldId id="545" r:id="rId72"/>
    <p:sldId id="544" r:id="rId73"/>
    <p:sldId id="543" r:id="rId74"/>
    <p:sldId id="542" r:id="rId75"/>
    <p:sldId id="541" r:id="rId76"/>
    <p:sldId id="539" r:id="rId77"/>
    <p:sldId id="484" r:id="rId78"/>
    <p:sldId id="566" r:id="rId79"/>
    <p:sldId id="565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pyramid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335A3-FB2C-A444-8F5C-5438D4155D39}">
      <dgm:prSet/>
      <dgm:spPr/>
      <dgm:t>
        <a:bodyPr/>
        <a:lstStyle/>
        <a:p>
          <a:r>
            <a:rPr lang="en-BA" dirty="0"/>
            <a:t>RODITELJI DJETETA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B123D16E-672C-314A-9DC4-DE0792D1C9F1}">
      <dgm:prSet custT="1"/>
      <dgm:spPr/>
      <dgm:t>
        <a:bodyPr/>
        <a:lstStyle/>
        <a:p>
          <a:r>
            <a:rPr lang="bs-Latn-BA" sz="1600" dirty="0"/>
            <a:t> </a:t>
          </a:r>
          <a:r>
            <a:rPr lang="bs-Latn-BA" sz="2000" dirty="0"/>
            <a:t>ASISTENT</a:t>
          </a:r>
          <a:endParaRPr lang="en-BA" sz="2000" dirty="0"/>
        </a:p>
      </dgm:t>
    </dgm:pt>
    <dgm:pt modelId="{99FE7EE6-5B0E-624C-90B3-CD663DAE43A6}" type="parTrans" cxnId="{45CE2FC1-D40C-B549-AACC-728757CF6426}">
      <dgm:prSet/>
      <dgm:spPr/>
      <dgm:t>
        <a:bodyPr/>
        <a:lstStyle/>
        <a:p>
          <a:endParaRPr lang="en-US"/>
        </a:p>
      </dgm:t>
    </dgm:pt>
    <dgm:pt modelId="{FA8E3F81-578C-0F46-AB1E-34BC6AA2BD3B}" type="sibTrans" cxnId="{45CE2FC1-D40C-B549-AACC-728757CF6426}">
      <dgm:prSet/>
      <dgm:spPr/>
      <dgm:t>
        <a:bodyPr/>
        <a:lstStyle/>
        <a:p>
          <a:endParaRPr lang="en-US"/>
        </a:p>
      </dgm:t>
    </dgm:pt>
    <dgm:pt modelId="{47CCFA41-7A40-5446-91C2-F16DA545296F}">
      <dgm:prSet/>
      <dgm:spPr/>
      <dgm:t>
        <a:bodyPr/>
        <a:lstStyle/>
        <a:p>
          <a:r>
            <a:rPr lang="en-BA" dirty="0"/>
            <a:t>NASTAVNIK I MOBILNI TIM</a:t>
          </a:r>
        </a:p>
      </dgm:t>
    </dgm:pt>
    <dgm:pt modelId="{E000C39F-0487-A74B-A47B-18A3D8739117}" type="parTrans" cxnId="{10764D95-0EB7-3049-A0C5-4439EDFF60AB}">
      <dgm:prSet/>
      <dgm:spPr/>
      <dgm:t>
        <a:bodyPr/>
        <a:lstStyle/>
        <a:p>
          <a:endParaRPr lang="en-US"/>
        </a:p>
      </dgm:t>
    </dgm:pt>
    <dgm:pt modelId="{5C9C0E17-3346-BA4B-90C7-F60FE3536D15}" type="sibTrans" cxnId="{10764D95-0EB7-3049-A0C5-4439EDFF60AB}">
      <dgm:prSet/>
      <dgm:spPr/>
      <dgm:t>
        <a:bodyPr/>
        <a:lstStyle/>
        <a:p>
          <a:endParaRPr lang="en-US"/>
        </a:p>
      </dgm:t>
    </dgm:pt>
    <dgm:pt modelId="{4CD8DAE8-23C6-894F-BCE0-6B60E40F8186}">
      <dgm:prSet custT="1"/>
      <dgm:spPr/>
      <dgm:t>
        <a:bodyPr/>
        <a:lstStyle/>
        <a:p>
          <a:r>
            <a:rPr lang="en-BA" sz="1800" dirty="0"/>
            <a:t>DIJETE IZ </a:t>
          </a:r>
          <a:r>
            <a:rPr lang="en-BA" sz="1600" dirty="0"/>
            <a:t>AUTISTIČNOG </a:t>
          </a:r>
          <a:r>
            <a:rPr lang="en-BA" sz="1800" dirty="0"/>
            <a:t>SPEKTRA</a:t>
          </a:r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B8DAA56D-4D6C-BF4F-8E22-F9A477B3E537}" type="pres">
      <dgm:prSet presAssocID="{A167AE4D-3886-F340-86C0-1EA20E69C21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731C5-DE41-734A-987A-8B3F49214E70}" type="pres">
      <dgm:prSet presAssocID="{A167AE4D-3886-F340-86C0-1EA20E69C21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490B-987D-D94C-87C4-FAB2D90AB5E7}" type="pres">
      <dgm:prSet presAssocID="{A167AE4D-3886-F340-86C0-1EA20E69C21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C2C24-9BE6-934C-8376-1DC5F20B6288}" type="pres">
      <dgm:prSet presAssocID="{A167AE4D-3886-F340-86C0-1EA20E69C21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8658D-C408-A74E-B07A-00D3F0423661}" type="pres">
      <dgm:prSet presAssocID="{A167AE4D-3886-F340-86C0-1EA20E69C21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EE05D-876E-2047-B5F8-B33793A2346F}" type="presOf" srcId="{62B335A3-FB2C-A444-8F5C-5438D4155D39}" destId="{CE2E490B-987D-D94C-87C4-FAB2D90AB5E7}" srcOrd="0" destOrd="0" presId="urn:microsoft.com/office/officeart/2005/8/layout/pyramid4"/>
    <dgm:cxn modelId="{C5110F5F-1C5B-614F-A485-301053F545D6}" srcId="{A167AE4D-3886-F340-86C0-1EA20E69C213}" destId="{62B335A3-FB2C-A444-8F5C-5438D4155D39}" srcOrd="1" destOrd="0" parTransId="{BC23869E-7CC8-C846-93E7-04BA4F686F71}" sibTransId="{BE289472-07EC-0149-ABFA-60944182DA76}"/>
    <dgm:cxn modelId="{3DAA1A03-EA9B-2B4E-A847-A664FE184D46}" type="presOf" srcId="{47CCFA41-7A40-5446-91C2-F16DA545296F}" destId="{6458658D-C408-A74E-B07A-00D3F0423661}" srcOrd="0" destOrd="0" presId="urn:microsoft.com/office/officeart/2005/8/layout/pyramid4"/>
    <dgm:cxn modelId="{8EB330B6-A5C5-4442-88EA-2ED510F74071}" srcId="{A167AE4D-3886-F340-86C0-1EA20E69C213}" destId="{4CD8DAE8-23C6-894F-BCE0-6B60E40F8186}" srcOrd="0" destOrd="0" parTransId="{C9597DF3-03D3-F147-A64B-EC511152D650}" sibTransId="{872BFAB7-0BED-7146-8D45-1E128F1D7D89}"/>
    <dgm:cxn modelId="{6C00BA8C-70DB-6942-A2DA-B170242F826C}" type="presOf" srcId="{A167AE4D-3886-F340-86C0-1EA20E69C213}" destId="{B8DAA56D-4D6C-BF4F-8E22-F9A477B3E537}" srcOrd="0" destOrd="0" presId="urn:microsoft.com/office/officeart/2005/8/layout/pyramid4"/>
    <dgm:cxn modelId="{F8209AF5-85DC-EA4B-BBEE-1CFA612A1155}" type="presOf" srcId="{B123D16E-672C-314A-9DC4-DE0792D1C9F1}" destId="{9CFC2C24-9BE6-934C-8376-1DC5F20B6288}" srcOrd="0" destOrd="0" presId="urn:microsoft.com/office/officeart/2005/8/layout/pyramid4"/>
    <dgm:cxn modelId="{10764D95-0EB7-3049-A0C5-4439EDFF60AB}" srcId="{A167AE4D-3886-F340-86C0-1EA20E69C213}" destId="{47CCFA41-7A40-5446-91C2-F16DA545296F}" srcOrd="3" destOrd="0" parTransId="{E000C39F-0487-A74B-A47B-18A3D8739117}" sibTransId="{5C9C0E17-3346-BA4B-90C7-F60FE3536D15}"/>
    <dgm:cxn modelId="{45CE2FC1-D40C-B549-AACC-728757CF6426}" srcId="{A167AE4D-3886-F340-86C0-1EA20E69C213}" destId="{B123D16E-672C-314A-9DC4-DE0792D1C9F1}" srcOrd="2" destOrd="0" parTransId="{99FE7EE6-5B0E-624C-90B3-CD663DAE43A6}" sibTransId="{FA8E3F81-578C-0F46-AB1E-34BC6AA2BD3B}"/>
    <dgm:cxn modelId="{01C67C34-2760-0940-8DF8-A41A4B949FD4}" type="presOf" srcId="{4CD8DAE8-23C6-894F-BCE0-6B60E40F8186}" destId="{CCD731C5-DE41-734A-987A-8B3F49214E70}" srcOrd="0" destOrd="0" presId="urn:microsoft.com/office/officeart/2005/8/layout/pyramid4"/>
    <dgm:cxn modelId="{3A0024C2-1E57-BB47-A921-1000223F9040}" type="presParOf" srcId="{B8DAA56D-4D6C-BF4F-8E22-F9A477B3E537}" destId="{CCD731C5-DE41-734A-987A-8B3F49214E70}" srcOrd="0" destOrd="0" presId="urn:microsoft.com/office/officeart/2005/8/layout/pyramid4"/>
    <dgm:cxn modelId="{7096B1DD-7550-1642-9AF2-F4BC4F390BAC}" type="presParOf" srcId="{B8DAA56D-4D6C-BF4F-8E22-F9A477B3E537}" destId="{CE2E490B-987D-D94C-87C4-FAB2D90AB5E7}" srcOrd="1" destOrd="0" presId="urn:microsoft.com/office/officeart/2005/8/layout/pyramid4"/>
    <dgm:cxn modelId="{E8C3022E-C17F-AC47-80DC-0A2E697A8A37}" type="presParOf" srcId="{B8DAA56D-4D6C-BF4F-8E22-F9A477B3E537}" destId="{9CFC2C24-9BE6-934C-8376-1DC5F20B6288}" srcOrd="2" destOrd="0" presId="urn:microsoft.com/office/officeart/2005/8/layout/pyramid4"/>
    <dgm:cxn modelId="{40E222A5-66C8-2F4A-A21E-E3B7994BF929}" type="presParOf" srcId="{B8DAA56D-4D6C-BF4F-8E22-F9A477B3E537}" destId="{6458658D-C408-A74E-B07A-00D3F042366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/>
      <dgm:spPr/>
      <dgm:t>
        <a:bodyPr/>
        <a:lstStyle/>
        <a:p>
          <a:r>
            <a:rPr lang="en-BA" dirty="0"/>
            <a:t>USVAJANJE AKADEMSKOG ZNANJA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/>
      <dgm:spPr/>
      <dgm:t>
        <a:bodyPr/>
        <a:lstStyle/>
        <a:p>
          <a:r>
            <a:rPr lang="en-BA" dirty="0"/>
            <a:t>SOCIJALIZACIJA</a:t>
          </a:r>
          <a:r>
            <a:rPr lang="en-BA" baseline="0" dirty="0"/>
            <a:t> S VRŠNJACIMA</a:t>
          </a:r>
          <a:endParaRPr lang="en-BA" dirty="0"/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402E2F45-EC64-A84E-8D48-3A062C94EF31}">
      <dgm:prSet/>
      <dgm:spPr/>
      <dgm:t>
        <a:bodyPr/>
        <a:lstStyle/>
        <a:p>
          <a:r>
            <a:rPr lang="en-BA" dirty="0"/>
            <a:t>EMOCIONALNA KONTROLA</a:t>
          </a:r>
        </a:p>
      </dgm:t>
    </dgm:pt>
    <dgm:pt modelId="{61728BCE-85CF-8A4D-8C93-B7190988D03D}" type="parTrans" cxnId="{BB958602-AFA9-7248-82CF-1A2C475656FD}">
      <dgm:prSet/>
      <dgm:spPr/>
      <dgm:t>
        <a:bodyPr/>
        <a:lstStyle/>
        <a:p>
          <a:endParaRPr lang="en-US"/>
        </a:p>
      </dgm:t>
    </dgm:pt>
    <dgm:pt modelId="{5BA16F21-65B1-7841-A0B0-E43892B56E3D}" type="sibTrans" cxnId="{BB958602-AFA9-7248-82CF-1A2C475656FD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>
              <a:solidFill>
                <a:srgbClr val="FF0000"/>
              </a:solidFill>
            </a:rPr>
            <a:t>DIREKTNA PODRŠKA  DJETETU</a:t>
          </a:r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3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3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971A-ED96-0443-9E41-66FF286C7B09}" type="pres">
      <dgm:prSet presAssocID="{62B335A3-FB2C-A444-8F5C-5438D4155D39}" presName="spComp" presStyleCnt="0"/>
      <dgm:spPr/>
    </dgm:pt>
    <dgm:pt modelId="{89C697E0-8654-C84A-BE4E-365B93AA291F}" type="pres">
      <dgm:prSet presAssocID="{62B335A3-FB2C-A444-8F5C-5438D4155D39}" presName="vSp" presStyleCnt="0"/>
      <dgm:spPr/>
    </dgm:pt>
    <dgm:pt modelId="{5E11236E-B0C6-7548-BDC9-CCDC49045475}" type="pres">
      <dgm:prSet presAssocID="{402E2F45-EC64-A84E-8D48-3A062C94EF31}" presName="rectComp" presStyleCnt="0"/>
      <dgm:spPr/>
    </dgm:pt>
    <dgm:pt modelId="{8A9ECA21-A25A-FC4A-BACB-D0C0A189BEF9}" type="pres">
      <dgm:prSet presAssocID="{402E2F45-EC64-A84E-8D48-3A062C94EF31}" presName="bgRect" presStyleLbl="bgShp" presStyleIdx="2" presStyleCnt="3"/>
      <dgm:spPr/>
      <dgm:t>
        <a:bodyPr/>
        <a:lstStyle/>
        <a:p>
          <a:endParaRPr lang="en-US"/>
        </a:p>
      </dgm:t>
    </dgm:pt>
    <dgm:pt modelId="{151AFE5A-30EB-5A40-A392-0EADA519DDAA}" type="pres">
      <dgm:prSet presAssocID="{402E2F45-EC64-A84E-8D48-3A062C94EF3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61E3EDA9-7809-7740-8BB3-6C27CDB8AF70}" type="presOf" srcId="{402E2F45-EC64-A84E-8D48-3A062C94EF31}" destId="{151AFE5A-30EB-5A40-A392-0EADA519DDAA}" srcOrd="1" destOrd="0" presId="urn:microsoft.com/office/officeart/2005/8/layout/hierarchy6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BB958602-AFA9-7248-82CF-1A2C475656FD}" srcId="{A167AE4D-3886-F340-86C0-1EA20E69C213}" destId="{402E2F45-EC64-A84E-8D48-3A062C94EF31}" srcOrd="3" destOrd="0" parTransId="{61728BCE-85CF-8A4D-8C93-B7190988D03D}" sibTransId="{5BA16F21-65B1-7841-A0B0-E43892B56E3D}"/>
    <dgm:cxn modelId="{8B165F4A-5CAC-3444-A7CB-BE73293B5C40}" type="presOf" srcId="{402E2F45-EC64-A84E-8D48-3A062C94EF31}" destId="{8A9ECA21-A25A-FC4A-BACB-D0C0A189BEF9}" srcOrd="0" destOrd="0" presId="urn:microsoft.com/office/officeart/2005/8/layout/hierarchy6"/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  <dgm:cxn modelId="{8494FABE-4B7C-F240-A980-0BEBA8758905}" type="presParOf" srcId="{D8606520-244C-604B-A33E-9F07003A5042}" destId="{900E971A-ED96-0443-9E41-66FF286C7B09}" srcOrd="3" destOrd="0" presId="urn:microsoft.com/office/officeart/2005/8/layout/hierarchy6"/>
    <dgm:cxn modelId="{DB8E8572-5C93-9D40-A016-FA40636A9742}" type="presParOf" srcId="{900E971A-ED96-0443-9E41-66FF286C7B09}" destId="{89C697E0-8654-C84A-BE4E-365B93AA291F}" srcOrd="0" destOrd="0" presId="urn:microsoft.com/office/officeart/2005/8/layout/hierarchy6"/>
    <dgm:cxn modelId="{A8817269-9EA6-4A41-87CD-6D586AEFE667}" type="presParOf" srcId="{D8606520-244C-604B-A33E-9F07003A5042}" destId="{5E11236E-B0C6-7548-BDC9-CCDC49045475}" srcOrd="4" destOrd="0" presId="urn:microsoft.com/office/officeart/2005/8/layout/hierarchy6"/>
    <dgm:cxn modelId="{A188C0B2-9E68-3B4A-9D2D-1AE3B3A923BD}" type="presParOf" srcId="{5E11236E-B0C6-7548-BDC9-CCDC49045475}" destId="{8A9ECA21-A25A-FC4A-BACB-D0C0A189BEF9}" srcOrd="0" destOrd="0" presId="urn:microsoft.com/office/officeart/2005/8/layout/hierarchy6"/>
    <dgm:cxn modelId="{C32D5D48-E339-2D4F-95D6-B96D25453092}" type="presParOf" srcId="{5E11236E-B0C6-7548-BDC9-CCDC49045475}" destId="{151AFE5A-30EB-5A40-A392-0EADA519DD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/>
      <dgm:spPr/>
      <dgm:t>
        <a:bodyPr/>
        <a:lstStyle/>
        <a:p>
          <a:r>
            <a:rPr lang="en-BA" dirty="0"/>
            <a:t>VIZUELNA PODRŠKA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/>
      <dgm:spPr/>
      <dgm:t>
        <a:bodyPr/>
        <a:lstStyle/>
        <a:p>
          <a:r>
            <a:rPr lang="en-BA" dirty="0"/>
            <a:t>SENZORNA PODRŠKA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402E2F45-EC64-A84E-8D48-3A062C94EF31}">
      <dgm:prSet/>
      <dgm:spPr/>
      <dgm:t>
        <a:bodyPr/>
        <a:lstStyle/>
        <a:p>
          <a:r>
            <a:rPr lang="en-BA" dirty="0"/>
            <a:t>KOMUNIKACIJA I INTERAKCIJA</a:t>
          </a:r>
        </a:p>
      </dgm:t>
    </dgm:pt>
    <dgm:pt modelId="{61728BCE-85CF-8A4D-8C93-B7190988D03D}" type="parTrans" cxnId="{BB958602-AFA9-7248-82CF-1A2C475656FD}">
      <dgm:prSet/>
      <dgm:spPr/>
      <dgm:t>
        <a:bodyPr/>
        <a:lstStyle/>
        <a:p>
          <a:endParaRPr lang="en-US"/>
        </a:p>
      </dgm:t>
    </dgm:pt>
    <dgm:pt modelId="{5BA16F21-65B1-7841-A0B0-E43892B56E3D}" type="sibTrans" cxnId="{BB958602-AFA9-7248-82CF-1A2C475656FD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/>
            <a:t> POMOĆI U KONTROLISANJU EMOCIJA</a:t>
          </a:r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0C4BE1C2-E609-C24E-A3EB-D9966048FFDE}">
      <dgm:prSet/>
      <dgm:spPr/>
      <dgm:t>
        <a:bodyPr/>
        <a:lstStyle/>
        <a:p>
          <a:r>
            <a:rPr lang="en-BA" dirty="0"/>
            <a:t>TEHNIKE SUOČAVANJA S STRESOM</a:t>
          </a:r>
        </a:p>
      </dgm:t>
    </dgm:pt>
    <dgm:pt modelId="{AD93A50D-9DE2-9248-BDA2-0C1F3DC301BC}" type="parTrans" cxnId="{E348A934-03DA-CA45-A27E-C1F6328B2079}">
      <dgm:prSet/>
      <dgm:spPr/>
      <dgm:t>
        <a:bodyPr/>
        <a:lstStyle/>
        <a:p>
          <a:endParaRPr lang="en-US"/>
        </a:p>
      </dgm:t>
    </dgm:pt>
    <dgm:pt modelId="{F385DEC6-FB75-7B4C-A4E3-F6A2B7D146E6}" type="sibTrans" cxnId="{E348A934-03DA-CA45-A27E-C1F6328B2079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4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4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971A-ED96-0443-9E41-66FF286C7B09}" type="pres">
      <dgm:prSet presAssocID="{62B335A3-FB2C-A444-8F5C-5438D4155D39}" presName="spComp" presStyleCnt="0"/>
      <dgm:spPr/>
    </dgm:pt>
    <dgm:pt modelId="{89C697E0-8654-C84A-BE4E-365B93AA291F}" type="pres">
      <dgm:prSet presAssocID="{62B335A3-FB2C-A444-8F5C-5438D4155D39}" presName="vSp" presStyleCnt="0"/>
      <dgm:spPr/>
    </dgm:pt>
    <dgm:pt modelId="{5E11236E-B0C6-7548-BDC9-CCDC49045475}" type="pres">
      <dgm:prSet presAssocID="{402E2F45-EC64-A84E-8D48-3A062C94EF31}" presName="rectComp" presStyleCnt="0"/>
      <dgm:spPr/>
    </dgm:pt>
    <dgm:pt modelId="{8A9ECA21-A25A-FC4A-BACB-D0C0A189BEF9}" type="pres">
      <dgm:prSet presAssocID="{402E2F45-EC64-A84E-8D48-3A062C94EF31}" presName="bgRect" presStyleLbl="bgShp" presStyleIdx="2" presStyleCnt="4"/>
      <dgm:spPr/>
      <dgm:t>
        <a:bodyPr/>
        <a:lstStyle/>
        <a:p>
          <a:endParaRPr lang="en-US"/>
        </a:p>
      </dgm:t>
    </dgm:pt>
    <dgm:pt modelId="{151AFE5A-30EB-5A40-A392-0EADA519DDAA}" type="pres">
      <dgm:prSet presAssocID="{402E2F45-EC64-A84E-8D48-3A062C94EF31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77E4-18C0-FD48-A6CF-D0542221FEF7}" type="pres">
      <dgm:prSet presAssocID="{402E2F45-EC64-A84E-8D48-3A062C94EF31}" presName="spComp" presStyleCnt="0"/>
      <dgm:spPr/>
    </dgm:pt>
    <dgm:pt modelId="{395140BC-DDE6-0341-9540-A4212149931B}" type="pres">
      <dgm:prSet presAssocID="{402E2F45-EC64-A84E-8D48-3A062C94EF31}" presName="vSp" presStyleCnt="0"/>
      <dgm:spPr/>
    </dgm:pt>
    <dgm:pt modelId="{758D1F3E-F57C-4645-8167-440CF0260430}" type="pres">
      <dgm:prSet presAssocID="{0C4BE1C2-E609-C24E-A3EB-D9966048FFDE}" presName="rectComp" presStyleCnt="0"/>
      <dgm:spPr/>
    </dgm:pt>
    <dgm:pt modelId="{4ECEE0F5-EEBF-C74A-AA29-3E321ECA9563}" type="pres">
      <dgm:prSet presAssocID="{0C4BE1C2-E609-C24E-A3EB-D9966048FFDE}" presName="bgRect" presStyleLbl="bgShp" presStyleIdx="3" presStyleCnt="4"/>
      <dgm:spPr/>
      <dgm:t>
        <a:bodyPr/>
        <a:lstStyle/>
        <a:p>
          <a:endParaRPr lang="en-US"/>
        </a:p>
      </dgm:t>
    </dgm:pt>
    <dgm:pt modelId="{C5305200-2788-D64E-A2A1-C78BA172C49E}" type="pres">
      <dgm:prSet presAssocID="{0C4BE1C2-E609-C24E-A3EB-D9966048FFD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8B165F4A-5CAC-3444-A7CB-BE73293B5C40}" type="presOf" srcId="{402E2F45-EC64-A84E-8D48-3A062C94EF31}" destId="{8A9ECA21-A25A-FC4A-BACB-D0C0A189BEF9}" srcOrd="0" destOrd="0" presId="urn:microsoft.com/office/officeart/2005/8/layout/hierarchy6"/>
    <dgm:cxn modelId="{812970FE-3389-9B4A-91D8-A22F6DFE129A}" type="presOf" srcId="{0C4BE1C2-E609-C24E-A3EB-D9966048FFDE}" destId="{4ECEE0F5-EEBF-C74A-AA29-3E321ECA9563}" srcOrd="0" destOrd="0" presId="urn:microsoft.com/office/officeart/2005/8/layout/hierarchy6"/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E348A934-03DA-CA45-A27E-C1F6328B2079}" srcId="{A167AE4D-3886-F340-86C0-1EA20E69C213}" destId="{0C4BE1C2-E609-C24E-A3EB-D9966048FFDE}" srcOrd="4" destOrd="0" parTransId="{AD93A50D-9DE2-9248-BDA2-0C1F3DC301BC}" sibTransId="{F385DEC6-FB75-7B4C-A4E3-F6A2B7D146E6}"/>
    <dgm:cxn modelId="{BB958602-AFA9-7248-82CF-1A2C475656FD}" srcId="{A167AE4D-3886-F340-86C0-1EA20E69C213}" destId="{402E2F45-EC64-A84E-8D48-3A062C94EF31}" srcOrd="3" destOrd="0" parTransId="{61728BCE-85CF-8A4D-8C93-B7190988D03D}" sibTransId="{5BA16F21-65B1-7841-A0B0-E43892B56E3D}"/>
    <dgm:cxn modelId="{8A6285F2-6536-DA4A-837B-5359FA1641FE}" type="presOf" srcId="{0C4BE1C2-E609-C24E-A3EB-D9966048FFDE}" destId="{C5305200-2788-D64E-A2A1-C78BA172C49E}" srcOrd="1" destOrd="0" presId="urn:microsoft.com/office/officeart/2005/8/layout/hierarchy6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61E3EDA9-7809-7740-8BB3-6C27CDB8AF70}" type="presOf" srcId="{402E2F45-EC64-A84E-8D48-3A062C94EF31}" destId="{151AFE5A-30EB-5A40-A392-0EADA519DDAA}" srcOrd="1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  <dgm:cxn modelId="{8494FABE-4B7C-F240-A980-0BEBA8758905}" type="presParOf" srcId="{D8606520-244C-604B-A33E-9F07003A5042}" destId="{900E971A-ED96-0443-9E41-66FF286C7B09}" srcOrd="3" destOrd="0" presId="urn:microsoft.com/office/officeart/2005/8/layout/hierarchy6"/>
    <dgm:cxn modelId="{DB8E8572-5C93-9D40-A016-FA40636A9742}" type="presParOf" srcId="{900E971A-ED96-0443-9E41-66FF286C7B09}" destId="{89C697E0-8654-C84A-BE4E-365B93AA291F}" srcOrd="0" destOrd="0" presId="urn:microsoft.com/office/officeart/2005/8/layout/hierarchy6"/>
    <dgm:cxn modelId="{A8817269-9EA6-4A41-87CD-6D586AEFE667}" type="presParOf" srcId="{D8606520-244C-604B-A33E-9F07003A5042}" destId="{5E11236E-B0C6-7548-BDC9-CCDC49045475}" srcOrd="4" destOrd="0" presId="urn:microsoft.com/office/officeart/2005/8/layout/hierarchy6"/>
    <dgm:cxn modelId="{A188C0B2-9E68-3B4A-9D2D-1AE3B3A923BD}" type="presParOf" srcId="{5E11236E-B0C6-7548-BDC9-CCDC49045475}" destId="{8A9ECA21-A25A-FC4A-BACB-D0C0A189BEF9}" srcOrd="0" destOrd="0" presId="urn:microsoft.com/office/officeart/2005/8/layout/hierarchy6"/>
    <dgm:cxn modelId="{C32D5D48-E339-2D4F-95D6-B96D25453092}" type="presParOf" srcId="{5E11236E-B0C6-7548-BDC9-CCDC49045475}" destId="{151AFE5A-30EB-5A40-A392-0EADA519DDAA}" srcOrd="1" destOrd="0" presId="urn:microsoft.com/office/officeart/2005/8/layout/hierarchy6"/>
    <dgm:cxn modelId="{6BB45B81-1736-0649-95A1-2EF0CB7E5BF7}" type="presParOf" srcId="{D8606520-244C-604B-A33E-9F07003A5042}" destId="{D3C777E4-18C0-FD48-A6CF-D0542221FEF7}" srcOrd="5" destOrd="0" presId="urn:microsoft.com/office/officeart/2005/8/layout/hierarchy6"/>
    <dgm:cxn modelId="{D68DEDA2-71AE-7249-BB91-FAA08D2427C5}" type="presParOf" srcId="{D3C777E4-18C0-FD48-A6CF-D0542221FEF7}" destId="{395140BC-DDE6-0341-9540-A4212149931B}" srcOrd="0" destOrd="0" presId="urn:microsoft.com/office/officeart/2005/8/layout/hierarchy6"/>
    <dgm:cxn modelId="{BE008ACB-7BF2-B146-A638-819357E20D93}" type="presParOf" srcId="{D8606520-244C-604B-A33E-9F07003A5042}" destId="{758D1F3E-F57C-4645-8167-440CF0260430}" srcOrd="6" destOrd="0" presId="urn:microsoft.com/office/officeart/2005/8/layout/hierarchy6"/>
    <dgm:cxn modelId="{9245676A-A55F-A94D-84F2-E0757990852C}" type="presParOf" srcId="{758D1F3E-F57C-4645-8167-440CF0260430}" destId="{4ECEE0F5-EEBF-C74A-AA29-3E321ECA9563}" srcOrd="0" destOrd="0" presId="urn:microsoft.com/office/officeart/2005/8/layout/hierarchy6"/>
    <dgm:cxn modelId="{033F2AA5-1DAB-3549-B44C-316909EBF040}" type="presParOf" srcId="{758D1F3E-F57C-4645-8167-440CF0260430}" destId="{C5305200-2788-D64E-A2A1-C78BA172C49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 custT="1"/>
      <dgm:spPr/>
      <dgm:t>
        <a:bodyPr/>
        <a:lstStyle/>
        <a:p>
          <a:r>
            <a:rPr lang="en-BA" sz="2000" dirty="0"/>
            <a:t>RAZUMIJEVANJE INDIVIDUALNIH POTREBA DJETETA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 custT="1"/>
      <dgm:spPr/>
      <dgm:t>
        <a:bodyPr/>
        <a:lstStyle/>
        <a:p>
          <a:r>
            <a:rPr lang="en-BA" sz="2000" dirty="0"/>
            <a:t>STVARANJE STRUKTURIRANOG I PREDVIDIVOG OKRUŽENJA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402E2F45-EC64-A84E-8D48-3A062C94EF31}">
      <dgm:prSet custT="1"/>
      <dgm:spPr/>
      <dgm:t>
        <a:bodyPr/>
        <a:lstStyle/>
        <a:p>
          <a:r>
            <a:rPr lang="en-BA" sz="2000" dirty="0"/>
            <a:t>PRIMJENA STRATEGIJA ZA RAZVIJANJE I ODRŽAVANJE PAŽNJE</a:t>
          </a:r>
        </a:p>
      </dgm:t>
    </dgm:pt>
    <dgm:pt modelId="{61728BCE-85CF-8A4D-8C93-B7190988D03D}" type="parTrans" cxnId="{BB958602-AFA9-7248-82CF-1A2C475656FD}">
      <dgm:prSet/>
      <dgm:spPr/>
      <dgm:t>
        <a:bodyPr/>
        <a:lstStyle/>
        <a:p>
          <a:endParaRPr lang="en-US"/>
        </a:p>
      </dgm:t>
    </dgm:pt>
    <dgm:pt modelId="{5BA16F21-65B1-7841-A0B0-E43892B56E3D}" type="sibTrans" cxnId="{BB958602-AFA9-7248-82CF-1A2C475656FD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>
              <a:solidFill>
                <a:srgbClr val="FF0000"/>
              </a:solidFill>
            </a:rPr>
            <a:t>RAZVIJANJE I ODRŽAVANJE PAŽNJE I FOKUSA</a:t>
          </a:r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3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3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971A-ED96-0443-9E41-66FF286C7B09}" type="pres">
      <dgm:prSet presAssocID="{62B335A3-FB2C-A444-8F5C-5438D4155D39}" presName="spComp" presStyleCnt="0"/>
      <dgm:spPr/>
    </dgm:pt>
    <dgm:pt modelId="{89C697E0-8654-C84A-BE4E-365B93AA291F}" type="pres">
      <dgm:prSet presAssocID="{62B335A3-FB2C-A444-8F5C-5438D4155D39}" presName="vSp" presStyleCnt="0"/>
      <dgm:spPr/>
    </dgm:pt>
    <dgm:pt modelId="{5E11236E-B0C6-7548-BDC9-CCDC49045475}" type="pres">
      <dgm:prSet presAssocID="{402E2F45-EC64-A84E-8D48-3A062C94EF31}" presName="rectComp" presStyleCnt="0"/>
      <dgm:spPr/>
    </dgm:pt>
    <dgm:pt modelId="{8A9ECA21-A25A-FC4A-BACB-D0C0A189BEF9}" type="pres">
      <dgm:prSet presAssocID="{402E2F45-EC64-A84E-8D48-3A062C94EF31}" presName="bgRect" presStyleLbl="bgShp" presStyleIdx="2" presStyleCnt="3"/>
      <dgm:spPr/>
      <dgm:t>
        <a:bodyPr/>
        <a:lstStyle/>
        <a:p>
          <a:endParaRPr lang="en-US"/>
        </a:p>
      </dgm:t>
    </dgm:pt>
    <dgm:pt modelId="{151AFE5A-30EB-5A40-A392-0EADA519DDAA}" type="pres">
      <dgm:prSet presAssocID="{402E2F45-EC64-A84E-8D48-3A062C94EF3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61E3EDA9-7809-7740-8BB3-6C27CDB8AF70}" type="presOf" srcId="{402E2F45-EC64-A84E-8D48-3A062C94EF31}" destId="{151AFE5A-30EB-5A40-A392-0EADA519DDAA}" srcOrd="1" destOrd="0" presId="urn:microsoft.com/office/officeart/2005/8/layout/hierarchy6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BB958602-AFA9-7248-82CF-1A2C475656FD}" srcId="{A167AE4D-3886-F340-86C0-1EA20E69C213}" destId="{402E2F45-EC64-A84E-8D48-3A062C94EF31}" srcOrd="3" destOrd="0" parTransId="{61728BCE-85CF-8A4D-8C93-B7190988D03D}" sibTransId="{5BA16F21-65B1-7841-A0B0-E43892B56E3D}"/>
    <dgm:cxn modelId="{8B165F4A-5CAC-3444-A7CB-BE73293B5C40}" type="presOf" srcId="{402E2F45-EC64-A84E-8D48-3A062C94EF31}" destId="{8A9ECA21-A25A-FC4A-BACB-D0C0A189BEF9}" srcOrd="0" destOrd="0" presId="urn:microsoft.com/office/officeart/2005/8/layout/hierarchy6"/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  <dgm:cxn modelId="{8494FABE-4B7C-F240-A980-0BEBA8758905}" type="presParOf" srcId="{D8606520-244C-604B-A33E-9F07003A5042}" destId="{900E971A-ED96-0443-9E41-66FF286C7B09}" srcOrd="3" destOrd="0" presId="urn:microsoft.com/office/officeart/2005/8/layout/hierarchy6"/>
    <dgm:cxn modelId="{DB8E8572-5C93-9D40-A016-FA40636A9742}" type="presParOf" srcId="{900E971A-ED96-0443-9E41-66FF286C7B09}" destId="{89C697E0-8654-C84A-BE4E-365B93AA291F}" srcOrd="0" destOrd="0" presId="urn:microsoft.com/office/officeart/2005/8/layout/hierarchy6"/>
    <dgm:cxn modelId="{A8817269-9EA6-4A41-87CD-6D586AEFE667}" type="presParOf" srcId="{D8606520-244C-604B-A33E-9F07003A5042}" destId="{5E11236E-B0C6-7548-BDC9-CCDC49045475}" srcOrd="4" destOrd="0" presId="urn:microsoft.com/office/officeart/2005/8/layout/hierarchy6"/>
    <dgm:cxn modelId="{A188C0B2-9E68-3B4A-9D2D-1AE3B3A923BD}" type="presParOf" srcId="{5E11236E-B0C6-7548-BDC9-CCDC49045475}" destId="{8A9ECA21-A25A-FC4A-BACB-D0C0A189BEF9}" srcOrd="0" destOrd="0" presId="urn:microsoft.com/office/officeart/2005/8/layout/hierarchy6"/>
    <dgm:cxn modelId="{C32D5D48-E339-2D4F-95D6-B96D25453092}" type="presParOf" srcId="{5E11236E-B0C6-7548-BDC9-CCDC49045475}" destId="{151AFE5A-30EB-5A40-A392-0EADA519DD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/>
      <dgm:spPr/>
      <dgm:t>
        <a:bodyPr/>
        <a:lstStyle/>
        <a:p>
          <a:r>
            <a:rPr lang="en-BA" dirty="0"/>
            <a:t>STEREOTIPNA PONAŠANJA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/>
      <dgm:spPr/>
      <dgm:t>
        <a:bodyPr/>
        <a:lstStyle/>
        <a:p>
          <a:r>
            <a:rPr lang="en-BA" dirty="0"/>
            <a:t>AGRESIVNA I SAMOAGRESIVNA PONAŠANJA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/>
            <a:t>PONAŠAJNE POTEŠKOĆE</a:t>
          </a:r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2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2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/>
      <dgm:spPr/>
      <dgm:t>
        <a:bodyPr/>
        <a:lstStyle/>
        <a:p>
          <a:r>
            <a:rPr lang="en-BA" dirty="0"/>
            <a:t>OTVORENA I ISKRENA KOMUNIKACIJA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/>
      <dgm:spPr/>
      <dgm:t>
        <a:bodyPr/>
        <a:lstStyle/>
        <a:p>
          <a:r>
            <a:rPr lang="en-BA" dirty="0"/>
            <a:t>MEĐUSOBNO POŠTOVANJE I POVJERENJE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402E2F45-EC64-A84E-8D48-3A062C94EF31}">
      <dgm:prSet/>
      <dgm:spPr/>
      <dgm:t>
        <a:bodyPr/>
        <a:lstStyle/>
        <a:p>
          <a:r>
            <a:rPr lang="en-BA" dirty="0"/>
            <a:t>RAZUMIJEVANJE AUTISTIČNOG SPEKTRA</a:t>
          </a:r>
        </a:p>
      </dgm:t>
    </dgm:pt>
    <dgm:pt modelId="{61728BCE-85CF-8A4D-8C93-B7190988D03D}" type="parTrans" cxnId="{BB958602-AFA9-7248-82CF-1A2C475656FD}">
      <dgm:prSet/>
      <dgm:spPr/>
      <dgm:t>
        <a:bodyPr/>
        <a:lstStyle/>
        <a:p>
          <a:endParaRPr lang="en-US"/>
        </a:p>
      </dgm:t>
    </dgm:pt>
    <dgm:pt modelId="{5BA16F21-65B1-7841-A0B0-E43892B56E3D}" type="sibTrans" cxnId="{BB958602-AFA9-7248-82CF-1A2C475656FD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/>
            <a:t>SARADNJA</a:t>
          </a:r>
          <a:r>
            <a:rPr lang="en-BA" baseline="0" dirty="0"/>
            <a:t> S RODITELJIMA DJETETA</a:t>
          </a:r>
          <a:endParaRPr lang="en-BA" dirty="0"/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3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3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971A-ED96-0443-9E41-66FF286C7B09}" type="pres">
      <dgm:prSet presAssocID="{62B335A3-FB2C-A444-8F5C-5438D4155D39}" presName="spComp" presStyleCnt="0"/>
      <dgm:spPr/>
    </dgm:pt>
    <dgm:pt modelId="{89C697E0-8654-C84A-BE4E-365B93AA291F}" type="pres">
      <dgm:prSet presAssocID="{62B335A3-FB2C-A444-8F5C-5438D4155D39}" presName="vSp" presStyleCnt="0"/>
      <dgm:spPr/>
    </dgm:pt>
    <dgm:pt modelId="{5E11236E-B0C6-7548-BDC9-CCDC49045475}" type="pres">
      <dgm:prSet presAssocID="{402E2F45-EC64-A84E-8D48-3A062C94EF31}" presName="rectComp" presStyleCnt="0"/>
      <dgm:spPr/>
    </dgm:pt>
    <dgm:pt modelId="{8A9ECA21-A25A-FC4A-BACB-D0C0A189BEF9}" type="pres">
      <dgm:prSet presAssocID="{402E2F45-EC64-A84E-8D48-3A062C94EF31}" presName="bgRect" presStyleLbl="bgShp" presStyleIdx="2" presStyleCnt="3"/>
      <dgm:spPr/>
      <dgm:t>
        <a:bodyPr/>
        <a:lstStyle/>
        <a:p>
          <a:endParaRPr lang="en-US"/>
        </a:p>
      </dgm:t>
    </dgm:pt>
    <dgm:pt modelId="{151AFE5A-30EB-5A40-A392-0EADA519DDAA}" type="pres">
      <dgm:prSet presAssocID="{402E2F45-EC64-A84E-8D48-3A062C94EF3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61E3EDA9-7809-7740-8BB3-6C27CDB8AF70}" type="presOf" srcId="{402E2F45-EC64-A84E-8D48-3A062C94EF31}" destId="{151AFE5A-30EB-5A40-A392-0EADA519DDAA}" srcOrd="1" destOrd="0" presId="urn:microsoft.com/office/officeart/2005/8/layout/hierarchy6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BB958602-AFA9-7248-82CF-1A2C475656FD}" srcId="{A167AE4D-3886-F340-86C0-1EA20E69C213}" destId="{402E2F45-EC64-A84E-8D48-3A062C94EF31}" srcOrd="3" destOrd="0" parTransId="{61728BCE-85CF-8A4D-8C93-B7190988D03D}" sibTransId="{5BA16F21-65B1-7841-A0B0-E43892B56E3D}"/>
    <dgm:cxn modelId="{8B165F4A-5CAC-3444-A7CB-BE73293B5C40}" type="presOf" srcId="{402E2F45-EC64-A84E-8D48-3A062C94EF31}" destId="{8A9ECA21-A25A-FC4A-BACB-D0C0A189BEF9}" srcOrd="0" destOrd="0" presId="urn:microsoft.com/office/officeart/2005/8/layout/hierarchy6"/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  <dgm:cxn modelId="{8494FABE-4B7C-F240-A980-0BEBA8758905}" type="presParOf" srcId="{D8606520-244C-604B-A33E-9F07003A5042}" destId="{900E971A-ED96-0443-9E41-66FF286C7B09}" srcOrd="3" destOrd="0" presId="urn:microsoft.com/office/officeart/2005/8/layout/hierarchy6"/>
    <dgm:cxn modelId="{DB8E8572-5C93-9D40-A016-FA40636A9742}" type="presParOf" srcId="{900E971A-ED96-0443-9E41-66FF286C7B09}" destId="{89C697E0-8654-C84A-BE4E-365B93AA291F}" srcOrd="0" destOrd="0" presId="urn:microsoft.com/office/officeart/2005/8/layout/hierarchy6"/>
    <dgm:cxn modelId="{A8817269-9EA6-4A41-87CD-6D586AEFE667}" type="presParOf" srcId="{D8606520-244C-604B-A33E-9F07003A5042}" destId="{5E11236E-B0C6-7548-BDC9-CCDC49045475}" srcOrd="4" destOrd="0" presId="urn:microsoft.com/office/officeart/2005/8/layout/hierarchy6"/>
    <dgm:cxn modelId="{A188C0B2-9E68-3B4A-9D2D-1AE3B3A923BD}" type="presParOf" srcId="{5E11236E-B0C6-7548-BDC9-CCDC49045475}" destId="{8A9ECA21-A25A-FC4A-BACB-D0C0A189BEF9}" srcOrd="0" destOrd="0" presId="urn:microsoft.com/office/officeart/2005/8/layout/hierarchy6"/>
    <dgm:cxn modelId="{C32D5D48-E339-2D4F-95D6-B96D25453092}" type="presParOf" srcId="{5E11236E-B0C6-7548-BDC9-CCDC49045475}" destId="{151AFE5A-30EB-5A40-A392-0EADA519DD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67AE4D-3886-F340-86C0-1EA20E69C2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8DAE8-23C6-894F-BCE0-6B60E40F8186}">
      <dgm:prSet custT="1"/>
      <dgm:spPr/>
      <dgm:t>
        <a:bodyPr/>
        <a:lstStyle/>
        <a:p>
          <a:r>
            <a:rPr lang="en-BA" sz="2000" dirty="0"/>
            <a:t>JASNA KOMINIKACIJA</a:t>
          </a:r>
        </a:p>
      </dgm:t>
    </dgm:pt>
    <dgm:pt modelId="{C9597DF3-03D3-F147-A64B-EC511152D650}" type="parTrans" cxnId="{8EB330B6-A5C5-4442-88EA-2ED510F74071}">
      <dgm:prSet/>
      <dgm:spPr/>
      <dgm:t>
        <a:bodyPr/>
        <a:lstStyle/>
        <a:p>
          <a:endParaRPr lang="en-US"/>
        </a:p>
      </dgm:t>
    </dgm:pt>
    <dgm:pt modelId="{872BFAB7-0BED-7146-8D45-1E128F1D7D89}" type="sibTrans" cxnId="{8EB330B6-A5C5-4442-88EA-2ED510F74071}">
      <dgm:prSet/>
      <dgm:spPr/>
      <dgm:t>
        <a:bodyPr/>
        <a:lstStyle/>
        <a:p>
          <a:endParaRPr lang="en-US"/>
        </a:p>
      </dgm:t>
    </dgm:pt>
    <dgm:pt modelId="{62B335A3-FB2C-A444-8F5C-5438D4155D39}">
      <dgm:prSet custT="1"/>
      <dgm:spPr/>
      <dgm:t>
        <a:bodyPr/>
        <a:lstStyle/>
        <a:p>
          <a:r>
            <a:rPr lang="en-BA" sz="2000" dirty="0"/>
            <a:t>USAGLAŠENA OČEKIVANJA I PRISTUPI</a:t>
          </a:r>
        </a:p>
      </dgm:t>
    </dgm:pt>
    <dgm:pt modelId="{BC23869E-7CC8-C846-93E7-04BA4F686F71}" type="parTrans" cxnId="{C5110F5F-1C5B-614F-A485-301053F545D6}">
      <dgm:prSet/>
      <dgm:spPr/>
      <dgm:t>
        <a:bodyPr/>
        <a:lstStyle/>
        <a:p>
          <a:endParaRPr lang="en-US"/>
        </a:p>
      </dgm:t>
    </dgm:pt>
    <dgm:pt modelId="{BE289472-07EC-0149-ABFA-60944182DA76}" type="sibTrans" cxnId="{C5110F5F-1C5B-614F-A485-301053F545D6}">
      <dgm:prSet/>
      <dgm:spPr/>
      <dgm:t>
        <a:bodyPr/>
        <a:lstStyle/>
        <a:p>
          <a:endParaRPr lang="en-US"/>
        </a:p>
      </dgm:t>
    </dgm:pt>
    <dgm:pt modelId="{402E2F45-EC64-A84E-8D48-3A062C94EF31}">
      <dgm:prSet custT="1"/>
      <dgm:spPr/>
      <dgm:t>
        <a:bodyPr/>
        <a:lstStyle/>
        <a:p>
          <a:r>
            <a:rPr lang="en-BA" sz="2000" dirty="0"/>
            <a:t>RAZUMIJEVANJE AUTISTIČNOG SPEKTRA</a:t>
          </a:r>
        </a:p>
      </dgm:t>
    </dgm:pt>
    <dgm:pt modelId="{61728BCE-85CF-8A4D-8C93-B7190988D03D}" type="parTrans" cxnId="{BB958602-AFA9-7248-82CF-1A2C475656FD}">
      <dgm:prSet/>
      <dgm:spPr/>
      <dgm:t>
        <a:bodyPr/>
        <a:lstStyle/>
        <a:p>
          <a:endParaRPr lang="en-US"/>
        </a:p>
      </dgm:t>
    </dgm:pt>
    <dgm:pt modelId="{5BA16F21-65B1-7841-A0B0-E43892B56E3D}" type="sibTrans" cxnId="{BB958602-AFA9-7248-82CF-1A2C475656FD}">
      <dgm:prSet/>
      <dgm:spPr/>
      <dgm:t>
        <a:bodyPr/>
        <a:lstStyle/>
        <a:p>
          <a:endParaRPr lang="en-US"/>
        </a:p>
      </dgm:t>
    </dgm:pt>
    <dgm:pt modelId="{815F8EC7-2B37-614A-AA7A-D2C055949B25}">
      <dgm:prSet/>
      <dgm:spPr/>
      <dgm:t>
        <a:bodyPr/>
        <a:lstStyle/>
        <a:p>
          <a:r>
            <a:rPr lang="en-BA" dirty="0"/>
            <a:t>SARADNJA</a:t>
          </a:r>
          <a:r>
            <a:rPr lang="en-BA" baseline="0" dirty="0"/>
            <a:t> S NASTAVNIKOM I MOBILNIM TIMOM</a:t>
          </a:r>
          <a:endParaRPr lang="en-BA" dirty="0"/>
        </a:p>
      </dgm:t>
    </dgm:pt>
    <dgm:pt modelId="{37EC0223-AE03-0243-8B72-2867206CB57F}" type="parTrans" cxnId="{D6594F14-DB97-8846-9BEE-77A86A24AFC0}">
      <dgm:prSet/>
      <dgm:spPr/>
      <dgm:t>
        <a:bodyPr/>
        <a:lstStyle/>
        <a:p>
          <a:endParaRPr lang="en-US"/>
        </a:p>
      </dgm:t>
    </dgm:pt>
    <dgm:pt modelId="{445D76B3-BE8A-594D-BB91-BCFA623DED00}" type="sibTrans" cxnId="{D6594F14-DB97-8846-9BEE-77A86A24AFC0}">
      <dgm:prSet/>
      <dgm:spPr/>
      <dgm:t>
        <a:bodyPr/>
        <a:lstStyle/>
        <a:p>
          <a:endParaRPr lang="en-US"/>
        </a:p>
      </dgm:t>
    </dgm:pt>
    <dgm:pt modelId="{5B939425-EF7A-DB45-B626-5048E8F59B06}">
      <dgm:prSet custT="1"/>
      <dgm:spPr/>
      <dgm:t>
        <a:bodyPr/>
        <a:lstStyle/>
        <a:p>
          <a:r>
            <a:rPr lang="en-BA" sz="2000" dirty="0"/>
            <a:t>USAGLAŠENI PRISTUPI U TRETIRANJU POTEŠKOĆA U PONAŠANJU DJETETA</a:t>
          </a:r>
        </a:p>
      </dgm:t>
    </dgm:pt>
    <dgm:pt modelId="{33A2AE95-8828-134C-9ADC-F2E12DBA22B7}" type="parTrans" cxnId="{481D354C-2846-AD4A-A027-401FA8B862CA}">
      <dgm:prSet/>
      <dgm:spPr/>
      <dgm:t>
        <a:bodyPr/>
        <a:lstStyle/>
        <a:p>
          <a:endParaRPr lang="en-US"/>
        </a:p>
      </dgm:t>
    </dgm:pt>
    <dgm:pt modelId="{BF880CCF-E3D3-B542-A2CA-29F2CE330718}" type="sibTrans" cxnId="{481D354C-2846-AD4A-A027-401FA8B862CA}">
      <dgm:prSet/>
      <dgm:spPr/>
      <dgm:t>
        <a:bodyPr/>
        <a:lstStyle/>
        <a:p>
          <a:endParaRPr lang="en-US"/>
        </a:p>
      </dgm:t>
    </dgm:pt>
    <dgm:pt modelId="{7EF2B66B-8998-2046-BEEE-9CA47B9A5CAE}">
      <dgm:prSet custT="1"/>
      <dgm:spPr/>
      <dgm:t>
        <a:bodyPr/>
        <a:lstStyle/>
        <a:p>
          <a:r>
            <a:rPr lang="en-BA" sz="2000" dirty="0"/>
            <a:t>ADEKVATNO VRIJEME I RESURSI</a:t>
          </a:r>
        </a:p>
      </dgm:t>
    </dgm:pt>
    <dgm:pt modelId="{6CC0DD5A-9812-5344-919B-DA40FEA088EA}" type="parTrans" cxnId="{78700A33-3BBB-0C40-AC4C-CD7EF62D2AC0}">
      <dgm:prSet/>
      <dgm:spPr/>
      <dgm:t>
        <a:bodyPr/>
        <a:lstStyle/>
        <a:p>
          <a:endParaRPr lang="en-US"/>
        </a:p>
      </dgm:t>
    </dgm:pt>
    <dgm:pt modelId="{43FFCF14-3B9E-4740-8CFC-A8BD685260B4}" type="sibTrans" cxnId="{78700A33-3BBB-0C40-AC4C-CD7EF62D2AC0}">
      <dgm:prSet/>
      <dgm:spPr/>
      <dgm:t>
        <a:bodyPr/>
        <a:lstStyle/>
        <a:p>
          <a:endParaRPr lang="en-US"/>
        </a:p>
      </dgm:t>
    </dgm:pt>
    <dgm:pt modelId="{472ACB31-0A87-C645-A6CB-F2D363452FA5}" type="pres">
      <dgm:prSet presAssocID="{A167AE4D-3886-F340-86C0-1EA20E69C2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81933-2C3D-0148-B5A3-4B4FB7F7C255}" type="pres">
      <dgm:prSet presAssocID="{A167AE4D-3886-F340-86C0-1EA20E69C213}" presName="hierFlow" presStyleCnt="0"/>
      <dgm:spPr/>
    </dgm:pt>
    <dgm:pt modelId="{45025773-D487-324A-B8AE-4030F27D8D68}" type="pres">
      <dgm:prSet presAssocID="{A167AE4D-3886-F340-86C0-1EA20E69C213}" presName="firstBuf" presStyleCnt="0"/>
      <dgm:spPr/>
    </dgm:pt>
    <dgm:pt modelId="{35D621EC-D8B7-5F43-960C-1B075A08F869}" type="pres">
      <dgm:prSet presAssocID="{A167AE4D-3886-F340-86C0-1EA20E69C2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07014C-6CB0-EA47-A8D0-9209C25A9D67}" type="pres">
      <dgm:prSet presAssocID="{815F8EC7-2B37-614A-AA7A-D2C055949B25}" presName="Name14" presStyleCnt="0"/>
      <dgm:spPr/>
    </dgm:pt>
    <dgm:pt modelId="{A2E4C175-1240-8344-9E10-311D6456516B}" type="pres">
      <dgm:prSet presAssocID="{815F8EC7-2B37-614A-AA7A-D2C055949B25}" presName="level1Shape" presStyleLbl="node0" presStyleIdx="0" presStyleCnt="1" custScaleX="105176" custLinFactNeighborX="25666" custLinFactNeighborY="7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FD50-8DF8-E94C-AE57-F0DA66838633}" type="pres">
      <dgm:prSet presAssocID="{815F8EC7-2B37-614A-AA7A-D2C055949B25}" presName="hierChild2" presStyleCnt="0"/>
      <dgm:spPr/>
    </dgm:pt>
    <dgm:pt modelId="{D8606520-244C-604B-A33E-9F07003A5042}" type="pres">
      <dgm:prSet presAssocID="{A167AE4D-3886-F340-86C0-1EA20E69C213}" presName="bgShapesFlow" presStyleCnt="0"/>
      <dgm:spPr/>
    </dgm:pt>
    <dgm:pt modelId="{F9CF460A-BECD-9B45-BEE1-CF07CFFC692C}" type="pres">
      <dgm:prSet presAssocID="{4CD8DAE8-23C6-894F-BCE0-6B60E40F8186}" presName="rectComp" presStyleCnt="0"/>
      <dgm:spPr/>
    </dgm:pt>
    <dgm:pt modelId="{A7BB14C2-CDA2-0A46-9AA3-829677CBDF49}" type="pres">
      <dgm:prSet presAssocID="{4CD8DAE8-23C6-894F-BCE0-6B60E40F8186}" presName="bgRect" presStyleLbl="bgShp" presStyleIdx="0" presStyleCnt="5"/>
      <dgm:spPr/>
      <dgm:t>
        <a:bodyPr/>
        <a:lstStyle/>
        <a:p>
          <a:endParaRPr lang="en-US"/>
        </a:p>
      </dgm:t>
    </dgm:pt>
    <dgm:pt modelId="{B421B856-184E-E749-9327-CC2A240A9716}" type="pres">
      <dgm:prSet presAssocID="{4CD8DAE8-23C6-894F-BCE0-6B60E40F8186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3FA3-D421-4D41-B6C8-742FCDAC1E29}" type="pres">
      <dgm:prSet presAssocID="{4CD8DAE8-23C6-894F-BCE0-6B60E40F8186}" presName="spComp" presStyleCnt="0"/>
      <dgm:spPr/>
    </dgm:pt>
    <dgm:pt modelId="{B9C2BB32-88FE-4C4C-9CF5-CE4245FE2AB8}" type="pres">
      <dgm:prSet presAssocID="{4CD8DAE8-23C6-894F-BCE0-6B60E40F8186}" presName="vSp" presStyleCnt="0"/>
      <dgm:spPr/>
    </dgm:pt>
    <dgm:pt modelId="{154FA250-E192-B94E-8563-83EE5435A262}" type="pres">
      <dgm:prSet presAssocID="{62B335A3-FB2C-A444-8F5C-5438D4155D39}" presName="rectComp" presStyleCnt="0"/>
      <dgm:spPr/>
    </dgm:pt>
    <dgm:pt modelId="{B9269D81-F165-9A48-BC55-32D726BA25BB}" type="pres">
      <dgm:prSet presAssocID="{62B335A3-FB2C-A444-8F5C-5438D4155D39}" presName="bgRect" presStyleLbl="bgShp" presStyleIdx="1" presStyleCnt="5"/>
      <dgm:spPr/>
      <dgm:t>
        <a:bodyPr/>
        <a:lstStyle/>
        <a:p>
          <a:endParaRPr lang="en-US"/>
        </a:p>
      </dgm:t>
    </dgm:pt>
    <dgm:pt modelId="{98D05034-F08F-734D-8961-62C095D45D6A}" type="pres">
      <dgm:prSet presAssocID="{62B335A3-FB2C-A444-8F5C-5438D4155D39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971A-ED96-0443-9E41-66FF286C7B09}" type="pres">
      <dgm:prSet presAssocID="{62B335A3-FB2C-A444-8F5C-5438D4155D39}" presName="spComp" presStyleCnt="0"/>
      <dgm:spPr/>
    </dgm:pt>
    <dgm:pt modelId="{89C697E0-8654-C84A-BE4E-365B93AA291F}" type="pres">
      <dgm:prSet presAssocID="{62B335A3-FB2C-A444-8F5C-5438D4155D39}" presName="vSp" presStyleCnt="0"/>
      <dgm:spPr/>
    </dgm:pt>
    <dgm:pt modelId="{5E11236E-B0C6-7548-BDC9-CCDC49045475}" type="pres">
      <dgm:prSet presAssocID="{402E2F45-EC64-A84E-8D48-3A062C94EF31}" presName="rectComp" presStyleCnt="0"/>
      <dgm:spPr/>
    </dgm:pt>
    <dgm:pt modelId="{8A9ECA21-A25A-FC4A-BACB-D0C0A189BEF9}" type="pres">
      <dgm:prSet presAssocID="{402E2F45-EC64-A84E-8D48-3A062C94EF31}" presName="bgRect" presStyleLbl="bgShp" presStyleIdx="2" presStyleCnt="5" custLinFactNeighborX="1261" custLinFactNeighborY="-19116"/>
      <dgm:spPr/>
      <dgm:t>
        <a:bodyPr/>
        <a:lstStyle/>
        <a:p>
          <a:endParaRPr lang="en-US"/>
        </a:p>
      </dgm:t>
    </dgm:pt>
    <dgm:pt modelId="{151AFE5A-30EB-5A40-A392-0EADA519DDAA}" type="pres">
      <dgm:prSet presAssocID="{402E2F45-EC64-A84E-8D48-3A062C94EF31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8F4E5-211B-234C-B426-D7E4C539A757}" type="pres">
      <dgm:prSet presAssocID="{402E2F45-EC64-A84E-8D48-3A062C94EF31}" presName="spComp" presStyleCnt="0"/>
      <dgm:spPr/>
    </dgm:pt>
    <dgm:pt modelId="{707185BD-C8CB-6E4D-8ADB-6DAD9E835324}" type="pres">
      <dgm:prSet presAssocID="{402E2F45-EC64-A84E-8D48-3A062C94EF31}" presName="vSp" presStyleCnt="0"/>
      <dgm:spPr/>
    </dgm:pt>
    <dgm:pt modelId="{B44B45C5-6026-B44B-92E3-2F7653744635}" type="pres">
      <dgm:prSet presAssocID="{5B939425-EF7A-DB45-B626-5048E8F59B06}" presName="rectComp" presStyleCnt="0"/>
      <dgm:spPr/>
    </dgm:pt>
    <dgm:pt modelId="{008A277A-27D8-554D-A965-EF3DC34C12D9}" type="pres">
      <dgm:prSet presAssocID="{5B939425-EF7A-DB45-B626-5048E8F59B06}" presName="bgRect" presStyleLbl="bgShp" presStyleIdx="3" presStyleCnt="5" custLinFactNeighborY="-9241"/>
      <dgm:spPr/>
      <dgm:t>
        <a:bodyPr/>
        <a:lstStyle/>
        <a:p>
          <a:endParaRPr lang="en-US"/>
        </a:p>
      </dgm:t>
    </dgm:pt>
    <dgm:pt modelId="{46E99372-C33B-D642-A98C-177773753166}" type="pres">
      <dgm:prSet presAssocID="{5B939425-EF7A-DB45-B626-5048E8F59B06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68A6-910F-6F4F-9632-A472A6026FA5}" type="pres">
      <dgm:prSet presAssocID="{5B939425-EF7A-DB45-B626-5048E8F59B06}" presName="spComp" presStyleCnt="0"/>
      <dgm:spPr/>
    </dgm:pt>
    <dgm:pt modelId="{8DB7662F-8A93-0D40-9A33-8CFA5C8E1607}" type="pres">
      <dgm:prSet presAssocID="{5B939425-EF7A-DB45-B626-5048E8F59B06}" presName="vSp" presStyleCnt="0"/>
      <dgm:spPr/>
    </dgm:pt>
    <dgm:pt modelId="{46C8764F-AF75-8A4A-8949-2C62966B9202}" type="pres">
      <dgm:prSet presAssocID="{7EF2B66B-8998-2046-BEEE-9CA47B9A5CAE}" presName="rectComp" presStyleCnt="0"/>
      <dgm:spPr/>
    </dgm:pt>
    <dgm:pt modelId="{1CEE1E41-64F2-5649-B3C7-376B200823ED}" type="pres">
      <dgm:prSet presAssocID="{7EF2B66B-8998-2046-BEEE-9CA47B9A5CAE}" presName="bgRect" presStyleLbl="bgShp" presStyleIdx="4" presStyleCnt="5"/>
      <dgm:spPr/>
      <dgm:t>
        <a:bodyPr/>
        <a:lstStyle/>
        <a:p>
          <a:endParaRPr lang="en-US"/>
        </a:p>
      </dgm:t>
    </dgm:pt>
    <dgm:pt modelId="{4A8098CA-3B5F-7246-9D59-4B0A5731A034}" type="pres">
      <dgm:prSet presAssocID="{7EF2B66B-8998-2046-BEEE-9CA47B9A5CAE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65F4A-5CAC-3444-A7CB-BE73293B5C40}" type="presOf" srcId="{402E2F45-EC64-A84E-8D48-3A062C94EF31}" destId="{8A9ECA21-A25A-FC4A-BACB-D0C0A189BEF9}" srcOrd="0" destOrd="0" presId="urn:microsoft.com/office/officeart/2005/8/layout/hierarchy6"/>
    <dgm:cxn modelId="{C5110F5F-1C5B-614F-A485-301053F545D6}" srcId="{A167AE4D-3886-F340-86C0-1EA20E69C213}" destId="{62B335A3-FB2C-A444-8F5C-5438D4155D39}" srcOrd="2" destOrd="0" parTransId="{BC23869E-7CC8-C846-93E7-04BA4F686F71}" sibTransId="{BE289472-07EC-0149-ABFA-60944182DA76}"/>
    <dgm:cxn modelId="{8EB330B6-A5C5-4442-88EA-2ED510F74071}" srcId="{A167AE4D-3886-F340-86C0-1EA20E69C213}" destId="{4CD8DAE8-23C6-894F-BCE0-6B60E40F8186}" srcOrd="1" destOrd="0" parTransId="{C9597DF3-03D3-F147-A64B-EC511152D650}" sibTransId="{872BFAB7-0BED-7146-8D45-1E128F1D7D89}"/>
    <dgm:cxn modelId="{481D354C-2846-AD4A-A027-401FA8B862CA}" srcId="{A167AE4D-3886-F340-86C0-1EA20E69C213}" destId="{5B939425-EF7A-DB45-B626-5048E8F59B06}" srcOrd="4" destOrd="0" parTransId="{33A2AE95-8828-134C-9ADC-F2E12DBA22B7}" sibTransId="{BF880CCF-E3D3-B542-A2CA-29F2CE330718}"/>
    <dgm:cxn modelId="{BB958602-AFA9-7248-82CF-1A2C475656FD}" srcId="{A167AE4D-3886-F340-86C0-1EA20E69C213}" destId="{402E2F45-EC64-A84E-8D48-3A062C94EF31}" srcOrd="3" destOrd="0" parTransId="{61728BCE-85CF-8A4D-8C93-B7190988D03D}" sibTransId="{5BA16F21-65B1-7841-A0B0-E43892B56E3D}"/>
    <dgm:cxn modelId="{E8277759-AE97-4746-9371-AC181576AC1F}" type="presOf" srcId="{62B335A3-FB2C-A444-8F5C-5438D4155D39}" destId="{B9269D81-F165-9A48-BC55-32D726BA25BB}" srcOrd="0" destOrd="0" presId="urn:microsoft.com/office/officeart/2005/8/layout/hierarchy6"/>
    <dgm:cxn modelId="{78700A33-3BBB-0C40-AC4C-CD7EF62D2AC0}" srcId="{A167AE4D-3886-F340-86C0-1EA20E69C213}" destId="{7EF2B66B-8998-2046-BEEE-9CA47B9A5CAE}" srcOrd="5" destOrd="0" parTransId="{6CC0DD5A-9812-5344-919B-DA40FEA088EA}" sibTransId="{43FFCF14-3B9E-4740-8CFC-A8BD685260B4}"/>
    <dgm:cxn modelId="{E7AE4D88-F248-4D42-9FA8-B10F20DEDAFC}" type="presOf" srcId="{7EF2B66B-8998-2046-BEEE-9CA47B9A5CAE}" destId="{4A8098CA-3B5F-7246-9D59-4B0A5731A034}" srcOrd="1" destOrd="0" presId="urn:microsoft.com/office/officeart/2005/8/layout/hierarchy6"/>
    <dgm:cxn modelId="{D969A23A-E946-0D46-B497-AD5192362FE1}" type="presOf" srcId="{4CD8DAE8-23C6-894F-BCE0-6B60E40F8186}" destId="{B421B856-184E-E749-9327-CC2A240A9716}" srcOrd="1" destOrd="0" presId="urn:microsoft.com/office/officeart/2005/8/layout/hierarchy6"/>
    <dgm:cxn modelId="{ABA52339-2882-314F-A535-BF9CC2BEF7D1}" type="presOf" srcId="{5B939425-EF7A-DB45-B626-5048E8F59B06}" destId="{46E99372-C33B-D642-A98C-177773753166}" srcOrd="1" destOrd="0" presId="urn:microsoft.com/office/officeart/2005/8/layout/hierarchy6"/>
    <dgm:cxn modelId="{D6594F14-DB97-8846-9BEE-77A86A24AFC0}" srcId="{A167AE4D-3886-F340-86C0-1EA20E69C213}" destId="{815F8EC7-2B37-614A-AA7A-D2C055949B25}" srcOrd="0" destOrd="0" parTransId="{37EC0223-AE03-0243-8B72-2867206CB57F}" sibTransId="{445D76B3-BE8A-594D-BB91-BCFA623DED00}"/>
    <dgm:cxn modelId="{A0F964D2-1D5C-1943-83A1-D00E8AFC0406}" type="presOf" srcId="{62B335A3-FB2C-A444-8F5C-5438D4155D39}" destId="{98D05034-F08F-734D-8961-62C095D45D6A}" srcOrd="1" destOrd="0" presId="urn:microsoft.com/office/officeart/2005/8/layout/hierarchy6"/>
    <dgm:cxn modelId="{61E3EDA9-7809-7740-8BB3-6C27CDB8AF70}" type="presOf" srcId="{402E2F45-EC64-A84E-8D48-3A062C94EF31}" destId="{151AFE5A-30EB-5A40-A392-0EADA519DDAA}" srcOrd="1" destOrd="0" presId="urn:microsoft.com/office/officeart/2005/8/layout/hierarchy6"/>
    <dgm:cxn modelId="{7C9C3B9C-8656-8F4C-A023-B30B7D7A607D}" type="presOf" srcId="{4CD8DAE8-23C6-894F-BCE0-6B60E40F8186}" destId="{A7BB14C2-CDA2-0A46-9AA3-829677CBDF49}" srcOrd="0" destOrd="0" presId="urn:microsoft.com/office/officeart/2005/8/layout/hierarchy6"/>
    <dgm:cxn modelId="{3A0226A8-96F1-9945-86B2-397FB40E872A}" type="presOf" srcId="{815F8EC7-2B37-614A-AA7A-D2C055949B25}" destId="{A2E4C175-1240-8344-9E10-311D6456516B}" srcOrd="0" destOrd="0" presId="urn:microsoft.com/office/officeart/2005/8/layout/hierarchy6"/>
    <dgm:cxn modelId="{D330DDBA-CA11-694C-A9D9-CA1CFE3FFFBA}" type="presOf" srcId="{7EF2B66B-8998-2046-BEEE-9CA47B9A5CAE}" destId="{1CEE1E41-64F2-5649-B3C7-376B200823ED}" srcOrd="0" destOrd="0" presId="urn:microsoft.com/office/officeart/2005/8/layout/hierarchy6"/>
    <dgm:cxn modelId="{742B0C4D-C1B7-2842-AB49-26083D97C6CD}" type="presOf" srcId="{5B939425-EF7A-DB45-B626-5048E8F59B06}" destId="{008A277A-27D8-554D-A965-EF3DC34C12D9}" srcOrd="0" destOrd="0" presId="urn:microsoft.com/office/officeart/2005/8/layout/hierarchy6"/>
    <dgm:cxn modelId="{F63E4DC2-8443-414E-BC54-5B3CBEAD59F5}" type="presOf" srcId="{A167AE4D-3886-F340-86C0-1EA20E69C213}" destId="{472ACB31-0A87-C645-A6CB-F2D363452FA5}" srcOrd="0" destOrd="0" presId="urn:microsoft.com/office/officeart/2005/8/layout/hierarchy6"/>
    <dgm:cxn modelId="{FFC8FCAC-35BB-8446-881B-A9597A399974}" type="presParOf" srcId="{472ACB31-0A87-C645-A6CB-F2D363452FA5}" destId="{D2E81933-2C3D-0148-B5A3-4B4FB7F7C255}" srcOrd="0" destOrd="0" presId="urn:microsoft.com/office/officeart/2005/8/layout/hierarchy6"/>
    <dgm:cxn modelId="{B3939418-AA38-064C-96A8-D3C33B921E13}" type="presParOf" srcId="{D2E81933-2C3D-0148-B5A3-4B4FB7F7C255}" destId="{45025773-D487-324A-B8AE-4030F27D8D68}" srcOrd="0" destOrd="0" presId="urn:microsoft.com/office/officeart/2005/8/layout/hierarchy6"/>
    <dgm:cxn modelId="{3F8D8457-B702-7D4B-9F55-2D3789622EAC}" type="presParOf" srcId="{D2E81933-2C3D-0148-B5A3-4B4FB7F7C255}" destId="{35D621EC-D8B7-5F43-960C-1B075A08F869}" srcOrd="1" destOrd="0" presId="urn:microsoft.com/office/officeart/2005/8/layout/hierarchy6"/>
    <dgm:cxn modelId="{26421DAE-8E77-784E-A04C-54731B823375}" type="presParOf" srcId="{35D621EC-D8B7-5F43-960C-1B075A08F869}" destId="{3207014C-6CB0-EA47-A8D0-9209C25A9D67}" srcOrd="0" destOrd="0" presId="urn:microsoft.com/office/officeart/2005/8/layout/hierarchy6"/>
    <dgm:cxn modelId="{13163DEA-8E08-3C44-9B19-1BE988754A23}" type="presParOf" srcId="{3207014C-6CB0-EA47-A8D0-9209C25A9D67}" destId="{A2E4C175-1240-8344-9E10-311D6456516B}" srcOrd="0" destOrd="0" presId="urn:microsoft.com/office/officeart/2005/8/layout/hierarchy6"/>
    <dgm:cxn modelId="{D4C17CBA-D96D-7E41-893D-14235131461F}" type="presParOf" srcId="{3207014C-6CB0-EA47-A8D0-9209C25A9D67}" destId="{477FFD50-8DF8-E94C-AE57-F0DA66838633}" srcOrd="1" destOrd="0" presId="urn:microsoft.com/office/officeart/2005/8/layout/hierarchy6"/>
    <dgm:cxn modelId="{3BC85264-7FD4-5C43-81EB-311603D8B4E5}" type="presParOf" srcId="{472ACB31-0A87-C645-A6CB-F2D363452FA5}" destId="{D8606520-244C-604B-A33E-9F07003A5042}" srcOrd="1" destOrd="0" presId="urn:microsoft.com/office/officeart/2005/8/layout/hierarchy6"/>
    <dgm:cxn modelId="{1FFBDFFD-4121-D847-850C-AB0AAA9244A1}" type="presParOf" srcId="{D8606520-244C-604B-A33E-9F07003A5042}" destId="{F9CF460A-BECD-9B45-BEE1-CF07CFFC692C}" srcOrd="0" destOrd="0" presId="urn:microsoft.com/office/officeart/2005/8/layout/hierarchy6"/>
    <dgm:cxn modelId="{0D85D285-C528-B240-A9FB-F395C8DB0F0F}" type="presParOf" srcId="{F9CF460A-BECD-9B45-BEE1-CF07CFFC692C}" destId="{A7BB14C2-CDA2-0A46-9AA3-829677CBDF49}" srcOrd="0" destOrd="0" presId="urn:microsoft.com/office/officeart/2005/8/layout/hierarchy6"/>
    <dgm:cxn modelId="{CBA21CEA-DFA2-F44F-8285-FB23052F62AD}" type="presParOf" srcId="{F9CF460A-BECD-9B45-BEE1-CF07CFFC692C}" destId="{B421B856-184E-E749-9327-CC2A240A9716}" srcOrd="1" destOrd="0" presId="urn:microsoft.com/office/officeart/2005/8/layout/hierarchy6"/>
    <dgm:cxn modelId="{2B393A4F-856D-7C48-9033-02609FBD3322}" type="presParOf" srcId="{D8606520-244C-604B-A33E-9F07003A5042}" destId="{161F3FA3-D421-4D41-B6C8-742FCDAC1E29}" srcOrd="1" destOrd="0" presId="urn:microsoft.com/office/officeart/2005/8/layout/hierarchy6"/>
    <dgm:cxn modelId="{EEC27D93-BC52-6B42-AD81-835BF945A9E1}" type="presParOf" srcId="{161F3FA3-D421-4D41-B6C8-742FCDAC1E29}" destId="{B9C2BB32-88FE-4C4C-9CF5-CE4245FE2AB8}" srcOrd="0" destOrd="0" presId="urn:microsoft.com/office/officeart/2005/8/layout/hierarchy6"/>
    <dgm:cxn modelId="{8E79790C-B550-8543-9E79-A8816F0DBEC2}" type="presParOf" srcId="{D8606520-244C-604B-A33E-9F07003A5042}" destId="{154FA250-E192-B94E-8563-83EE5435A262}" srcOrd="2" destOrd="0" presId="urn:microsoft.com/office/officeart/2005/8/layout/hierarchy6"/>
    <dgm:cxn modelId="{0EE84670-94C9-B246-BA06-07E85584F36A}" type="presParOf" srcId="{154FA250-E192-B94E-8563-83EE5435A262}" destId="{B9269D81-F165-9A48-BC55-32D726BA25BB}" srcOrd="0" destOrd="0" presId="urn:microsoft.com/office/officeart/2005/8/layout/hierarchy6"/>
    <dgm:cxn modelId="{4D220E5F-382D-ED4B-A9FE-45BDA4B1EBF2}" type="presParOf" srcId="{154FA250-E192-B94E-8563-83EE5435A262}" destId="{98D05034-F08F-734D-8961-62C095D45D6A}" srcOrd="1" destOrd="0" presId="urn:microsoft.com/office/officeart/2005/8/layout/hierarchy6"/>
    <dgm:cxn modelId="{8494FABE-4B7C-F240-A980-0BEBA8758905}" type="presParOf" srcId="{D8606520-244C-604B-A33E-9F07003A5042}" destId="{900E971A-ED96-0443-9E41-66FF286C7B09}" srcOrd="3" destOrd="0" presId="urn:microsoft.com/office/officeart/2005/8/layout/hierarchy6"/>
    <dgm:cxn modelId="{DB8E8572-5C93-9D40-A016-FA40636A9742}" type="presParOf" srcId="{900E971A-ED96-0443-9E41-66FF286C7B09}" destId="{89C697E0-8654-C84A-BE4E-365B93AA291F}" srcOrd="0" destOrd="0" presId="urn:microsoft.com/office/officeart/2005/8/layout/hierarchy6"/>
    <dgm:cxn modelId="{A8817269-9EA6-4A41-87CD-6D586AEFE667}" type="presParOf" srcId="{D8606520-244C-604B-A33E-9F07003A5042}" destId="{5E11236E-B0C6-7548-BDC9-CCDC49045475}" srcOrd="4" destOrd="0" presId="urn:microsoft.com/office/officeart/2005/8/layout/hierarchy6"/>
    <dgm:cxn modelId="{A188C0B2-9E68-3B4A-9D2D-1AE3B3A923BD}" type="presParOf" srcId="{5E11236E-B0C6-7548-BDC9-CCDC49045475}" destId="{8A9ECA21-A25A-FC4A-BACB-D0C0A189BEF9}" srcOrd="0" destOrd="0" presId="urn:microsoft.com/office/officeart/2005/8/layout/hierarchy6"/>
    <dgm:cxn modelId="{C32D5D48-E339-2D4F-95D6-B96D25453092}" type="presParOf" srcId="{5E11236E-B0C6-7548-BDC9-CCDC49045475}" destId="{151AFE5A-30EB-5A40-A392-0EADA519DDAA}" srcOrd="1" destOrd="0" presId="urn:microsoft.com/office/officeart/2005/8/layout/hierarchy6"/>
    <dgm:cxn modelId="{E3C6EFB0-4058-EF45-94F3-085501CE760B}" type="presParOf" srcId="{D8606520-244C-604B-A33E-9F07003A5042}" destId="{A958F4E5-211B-234C-B426-D7E4C539A757}" srcOrd="5" destOrd="0" presId="urn:microsoft.com/office/officeart/2005/8/layout/hierarchy6"/>
    <dgm:cxn modelId="{76375766-D039-2B45-9086-FA7E93425A6E}" type="presParOf" srcId="{A958F4E5-211B-234C-B426-D7E4C539A757}" destId="{707185BD-C8CB-6E4D-8ADB-6DAD9E835324}" srcOrd="0" destOrd="0" presId="urn:microsoft.com/office/officeart/2005/8/layout/hierarchy6"/>
    <dgm:cxn modelId="{CF65DAB9-66D7-5D43-A7E5-2D6866B7B7BA}" type="presParOf" srcId="{D8606520-244C-604B-A33E-9F07003A5042}" destId="{B44B45C5-6026-B44B-92E3-2F7653744635}" srcOrd="6" destOrd="0" presId="urn:microsoft.com/office/officeart/2005/8/layout/hierarchy6"/>
    <dgm:cxn modelId="{BEBEC040-E757-3A49-B52D-EC2DB2D77DA5}" type="presParOf" srcId="{B44B45C5-6026-B44B-92E3-2F7653744635}" destId="{008A277A-27D8-554D-A965-EF3DC34C12D9}" srcOrd="0" destOrd="0" presId="urn:microsoft.com/office/officeart/2005/8/layout/hierarchy6"/>
    <dgm:cxn modelId="{D040A52C-7F24-D94B-B6E4-6980BC0E39A8}" type="presParOf" srcId="{B44B45C5-6026-B44B-92E3-2F7653744635}" destId="{46E99372-C33B-D642-A98C-177773753166}" srcOrd="1" destOrd="0" presId="urn:microsoft.com/office/officeart/2005/8/layout/hierarchy6"/>
    <dgm:cxn modelId="{452BE853-0019-F14E-A74B-CA2D9EFF5C0A}" type="presParOf" srcId="{D8606520-244C-604B-A33E-9F07003A5042}" destId="{6B4A68A6-910F-6F4F-9632-A472A6026FA5}" srcOrd="7" destOrd="0" presId="urn:microsoft.com/office/officeart/2005/8/layout/hierarchy6"/>
    <dgm:cxn modelId="{6DD72E17-A8A6-384A-B142-B39B4F3FAEDC}" type="presParOf" srcId="{6B4A68A6-910F-6F4F-9632-A472A6026FA5}" destId="{8DB7662F-8A93-0D40-9A33-8CFA5C8E1607}" srcOrd="0" destOrd="0" presId="urn:microsoft.com/office/officeart/2005/8/layout/hierarchy6"/>
    <dgm:cxn modelId="{D8CAD568-9BB3-E142-93CD-13D46F125775}" type="presParOf" srcId="{D8606520-244C-604B-A33E-9F07003A5042}" destId="{46C8764F-AF75-8A4A-8949-2C62966B9202}" srcOrd="8" destOrd="0" presId="urn:microsoft.com/office/officeart/2005/8/layout/hierarchy6"/>
    <dgm:cxn modelId="{DA4FEA6B-1392-414E-B0A5-04691F9B334D}" type="presParOf" srcId="{46C8764F-AF75-8A4A-8949-2C62966B9202}" destId="{1CEE1E41-64F2-5649-B3C7-376B200823ED}" srcOrd="0" destOrd="0" presId="urn:microsoft.com/office/officeart/2005/8/layout/hierarchy6"/>
    <dgm:cxn modelId="{60D3F683-535F-E84B-96FC-DA83EC12B38B}" type="presParOf" srcId="{46C8764F-AF75-8A4A-8949-2C62966B9202}" destId="{4A8098CA-3B5F-7246-9D59-4B0A5731A03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731C5-DE41-734A-987A-8B3F49214E70}">
      <dsp:nvSpPr>
        <dsp:cNvPr id="0" name=""/>
        <dsp:cNvSpPr/>
      </dsp:nvSpPr>
      <dsp:spPr>
        <a:xfrm>
          <a:off x="4512081" y="0"/>
          <a:ext cx="2569524" cy="2569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800" kern="1200" dirty="0"/>
            <a:t>DIJETE IZ </a:t>
          </a:r>
          <a:r>
            <a:rPr lang="en-BA" sz="1600" kern="1200" dirty="0"/>
            <a:t>AUTISTIČNOG </a:t>
          </a:r>
          <a:r>
            <a:rPr lang="en-BA" sz="1800" kern="1200" dirty="0"/>
            <a:t>SPEKTRA</a:t>
          </a:r>
        </a:p>
      </dsp:txBody>
      <dsp:txXfrm>
        <a:off x="5154462" y="1284762"/>
        <a:ext cx="1284762" cy="1284762"/>
      </dsp:txXfrm>
    </dsp:sp>
    <dsp:sp modelId="{CE2E490B-987D-D94C-87C4-FAB2D90AB5E7}">
      <dsp:nvSpPr>
        <dsp:cNvPr id="0" name=""/>
        <dsp:cNvSpPr/>
      </dsp:nvSpPr>
      <dsp:spPr>
        <a:xfrm>
          <a:off x="3227319" y="2569524"/>
          <a:ext cx="2569524" cy="2569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900" kern="1200" dirty="0"/>
            <a:t>RODITELJI DJETETA</a:t>
          </a:r>
        </a:p>
      </dsp:txBody>
      <dsp:txXfrm>
        <a:off x="3869700" y="3854286"/>
        <a:ext cx="1284762" cy="1284762"/>
      </dsp:txXfrm>
    </dsp:sp>
    <dsp:sp modelId="{9CFC2C24-9BE6-934C-8376-1DC5F20B6288}">
      <dsp:nvSpPr>
        <dsp:cNvPr id="0" name=""/>
        <dsp:cNvSpPr/>
      </dsp:nvSpPr>
      <dsp:spPr>
        <a:xfrm rot="10800000">
          <a:off x="4512081" y="2569524"/>
          <a:ext cx="2569524" cy="2569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/>
            <a:t> </a:t>
          </a:r>
          <a:r>
            <a:rPr lang="bs-Latn-BA" sz="2000" kern="1200" dirty="0"/>
            <a:t>ASISTENT</a:t>
          </a:r>
          <a:endParaRPr lang="en-BA" sz="2000" kern="1200" dirty="0"/>
        </a:p>
      </dsp:txBody>
      <dsp:txXfrm rot="10800000">
        <a:off x="5154462" y="2569524"/>
        <a:ext cx="1284762" cy="1284762"/>
      </dsp:txXfrm>
    </dsp:sp>
    <dsp:sp modelId="{6458658D-C408-A74E-B07A-00D3F0423661}">
      <dsp:nvSpPr>
        <dsp:cNvPr id="0" name=""/>
        <dsp:cNvSpPr/>
      </dsp:nvSpPr>
      <dsp:spPr>
        <a:xfrm>
          <a:off x="5796844" y="2569524"/>
          <a:ext cx="2569524" cy="2569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900" kern="1200" dirty="0"/>
            <a:t>NASTAVNIK I MOBILNI TIM</a:t>
          </a:r>
        </a:p>
      </dsp:txBody>
      <dsp:txXfrm>
        <a:off x="6439225" y="3854286"/>
        <a:ext cx="1284762" cy="1284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CA21-A25A-FC4A-BACB-D0C0A189BEF9}">
      <dsp:nvSpPr>
        <dsp:cNvPr id="0" name=""/>
        <dsp:cNvSpPr/>
      </dsp:nvSpPr>
      <dsp:spPr>
        <a:xfrm>
          <a:off x="0" y="3257303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EMOCIONALNA KONTROLA</a:t>
          </a:r>
        </a:p>
      </dsp:txBody>
      <dsp:txXfrm>
        <a:off x="0" y="3257303"/>
        <a:ext cx="3478106" cy="885457"/>
      </dsp:txXfrm>
    </dsp:sp>
    <dsp:sp modelId="{B9269D81-F165-9A48-BC55-32D726BA25BB}">
      <dsp:nvSpPr>
        <dsp:cNvPr id="0" name=""/>
        <dsp:cNvSpPr/>
      </dsp:nvSpPr>
      <dsp:spPr>
        <a:xfrm>
          <a:off x="0" y="1747315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SOCIJALIZACIJA</a:t>
          </a:r>
          <a:r>
            <a:rPr lang="en-BA" sz="2100" kern="1200" baseline="0" dirty="0"/>
            <a:t> S VRŠNJACIMA</a:t>
          </a:r>
          <a:endParaRPr lang="en-BA" sz="2100" kern="1200" dirty="0"/>
        </a:p>
      </dsp:txBody>
      <dsp:txXfrm>
        <a:off x="0" y="1747315"/>
        <a:ext cx="3478106" cy="885457"/>
      </dsp:txXfrm>
    </dsp:sp>
    <dsp:sp modelId="{A7BB14C2-CDA2-0A46-9AA3-829677CBDF49}">
      <dsp:nvSpPr>
        <dsp:cNvPr id="0" name=""/>
        <dsp:cNvSpPr/>
      </dsp:nvSpPr>
      <dsp:spPr>
        <a:xfrm>
          <a:off x="0" y="237328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USVAJANJE AKADEMSKOG ZNANJA</a:t>
          </a:r>
        </a:p>
      </dsp:txBody>
      <dsp:txXfrm>
        <a:off x="0" y="237328"/>
        <a:ext cx="3478106" cy="885457"/>
      </dsp:txXfrm>
    </dsp:sp>
    <dsp:sp modelId="{A2E4C175-1240-8344-9E10-311D6456516B}">
      <dsp:nvSpPr>
        <dsp:cNvPr id="0" name=""/>
        <dsp:cNvSpPr/>
      </dsp:nvSpPr>
      <dsp:spPr>
        <a:xfrm>
          <a:off x="5077972" y="549593"/>
          <a:ext cx="4683974" cy="3122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5900" kern="1200" dirty="0">
              <a:solidFill>
                <a:srgbClr val="FF0000"/>
              </a:solidFill>
            </a:rPr>
            <a:t>DIREKTNA PODRŠKA  DJETETU</a:t>
          </a:r>
        </a:p>
      </dsp:txBody>
      <dsp:txXfrm>
        <a:off x="5169431" y="641052"/>
        <a:ext cx="4501056" cy="2939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EE0F5-EEBF-C74A-AA29-3E321ECA9563}">
      <dsp:nvSpPr>
        <dsp:cNvPr id="0" name=""/>
        <dsp:cNvSpPr/>
      </dsp:nvSpPr>
      <dsp:spPr>
        <a:xfrm>
          <a:off x="0" y="2969094"/>
          <a:ext cx="11137002" cy="4517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600" kern="1200" dirty="0"/>
            <a:t>TEHNIKE SUOČAVANJA S STRESOM</a:t>
          </a:r>
        </a:p>
      </dsp:txBody>
      <dsp:txXfrm>
        <a:off x="0" y="2969094"/>
        <a:ext cx="3341100" cy="451743"/>
      </dsp:txXfrm>
    </dsp:sp>
    <dsp:sp modelId="{8A9ECA21-A25A-FC4A-BACB-D0C0A189BEF9}">
      <dsp:nvSpPr>
        <dsp:cNvPr id="0" name=""/>
        <dsp:cNvSpPr/>
      </dsp:nvSpPr>
      <dsp:spPr>
        <a:xfrm>
          <a:off x="0" y="2057632"/>
          <a:ext cx="11137002" cy="4517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600" kern="1200" dirty="0"/>
            <a:t>KOMUNIKACIJA I INTERAKCIJA</a:t>
          </a:r>
        </a:p>
      </dsp:txBody>
      <dsp:txXfrm>
        <a:off x="0" y="2057632"/>
        <a:ext cx="3341100" cy="451743"/>
      </dsp:txXfrm>
    </dsp:sp>
    <dsp:sp modelId="{B9269D81-F165-9A48-BC55-32D726BA25BB}">
      <dsp:nvSpPr>
        <dsp:cNvPr id="0" name=""/>
        <dsp:cNvSpPr/>
      </dsp:nvSpPr>
      <dsp:spPr>
        <a:xfrm>
          <a:off x="0" y="1146170"/>
          <a:ext cx="11137002" cy="4517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600" kern="1200" dirty="0"/>
            <a:t>SENZORNA PODRŠKA</a:t>
          </a:r>
        </a:p>
      </dsp:txBody>
      <dsp:txXfrm>
        <a:off x="0" y="1146170"/>
        <a:ext cx="3341100" cy="451743"/>
      </dsp:txXfrm>
    </dsp:sp>
    <dsp:sp modelId="{A7BB14C2-CDA2-0A46-9AA3-829677CBDF49}">
      <dsp:nvSpPr>
        <dsp:cNvPr id="0" name=""/>
        <dsp:cNvSpPr/>
      </dsp:nvSpPr>
      <dsp:spPr>
        <a:xfrm>
          <a:off x="0" y="234708"/>
          <a:ext cx="11137002" cy="4517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1600" kern="1200" dirty="0"/>
            <a:t>VIZUELNA PODRŠKA</a:t>
          </a:r>
        </a:p>
      </dsp:txBody>
      <dsp:txXfrm>
        <a:off x="0" y="234708"/>
        <a:ext cx="3341100" cy="451743"/>
      </dsp:txXfrm>
    </dsp:sp>
    <dsp:sp modelId="{A2E4C175-1240-8344-9E10-311D6456516B}">
      <dsp:nvSpPr>
        <dsp:cNvPr id="0" name=""/>
        <dsp:cNvSpPr/>
      </dsp:nvSpPr>
      <dsp:spPr>
        <a:xfrm>
          <a:off x="5403737" y="464567"/>
          <a:ext cx="3447886" cy="229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3500" kern="1200" dirty="0"/>
            <a:t> POMOĆI U KONTROLISANJU EMOCIJA</a:t>
          </a:r>
        </a:p>
      </dsp:txBody>
      <dsp:txXfrm>
        <a:off x="5471060" y="531890"/>
        <a:ext cx="3313240" cy="2163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CA21-A25A-FC4A-BACB-D0C0A189BEF9}">
      <dsp:nvSpPr>
        <dsp:cNvPr id="0" name=""/>
        <dsp:cNvSpPr/>
      </dsp:nvSpPr>
      <dsp:spPr>
        <a:xfrm>
          <a:off x="0" y="3257303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PRIMJENA STRATEGIJA ZA RAZVIJANJE I ODRŽAVANJE PAŽNJE</a:t>
          </a:r>
        </a:p>
      </dsp:txBody>
      <dsp:txXfrm>
        <a:off x="0" y="3257303"/>
        <a:ext cx="3478106" cy="885457"/>
      </dsp:txXfrm>
    </dsp:sp>
    <dsp:sp modelId="{B9269D81-F165-9A48-BC55-32D726BA25BB}">
      <dsp:nvSpPr>
        <dsp:cNvPr id="0" name=""/>
        <dsp:cNvSpPr/>
      </dsp:nvSpPr>
      <dsp:spPr>
        <a:xfrm>
          <a:off x="0" y="1747315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STVARANJE STRUKTURIRANOG I PREDVIDIVOG OKRUŽENJA</a:t>
          </a:r>
        </a:p>
      </dsp:txBody>
      <dsp:txXfrm>
        <a:off x="0" y="1747315"/>
        <a:ext cx="3478106" cy="885457"/>
      </dsp:txXfrm>
    </dsp:sp>
    <dsp:sp modelId="{A7BB14C2-CDA2-0A46-9AA3-829677CBDF49}">
      <dsp:nvSpPr>
        <dsp:cNvPr id="0" name=""/>
        <dsp:cNvSpPr/>
      </dsp:nvSpPr>
      <dsp:spPr>
        <a:xfrm>
          <a:off x="0" y="237328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RAZUMIJEVANJE INDIVIDUALNIH POTREBA DJETETA</a:t>
          </a:r>
        </a:p>
      </dsp:txBody>
      <dsp:txXfrm>
        <a:off x="0" y="237328"/>
        <a:ext cx="3478106" cy="885457"/>
      </dsp:txXfrm>
    </dsp:sp>
    <dsp:sp modelId="{A2E4C175-1240-8344-9E10-311D6456516B}">
      <dsp:nvSpPr>
        <dsp:cNvPr id="0" name=""/>
        <dsp:cNvSpPr/>
      </dsp:nvSpPr>
      <dsp:spPr>
        <a:xfrm>
          <a:off x="5077972" y="549593"/>
          <a:ext cx="4683974" cy="3122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4700" kern="1200" dirty="0">
              <a:solidFill>
                <a:srgbClr val="FF0000"/>
              </a:solidFill>
            </a:rPr>
            <a:t>RAZVIJANJE I ODRŽAVANJE PAŽNJE I FOKUSA</a:t>
          </a:r>
        </a:p>
      </dsp:txBody>
      <dsp:txXfrm>
        <a:off x="5169431" y="641052"/>
        <a:ext cx="4501056" cy="2939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69D81-F165-9A48-BC55-32D726BA25BB}">
      <dsp:nvSpPr>
        <dsp:cNvPr id="0" name=""/>
        <dsp:cNvSpPr/>
      </dsp:nvSpPr>
      <dsp:spPr>
        <a:xfrm>
          <a:off x="0" y="2546049"/>
          <a:ext cx="11593688" cy="169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3000" kern="1200" dirty="0"/>
            <a:t>AGRESIVNA I SAMOAGRESIVNA PONAŠANJA</a:t>
          </a:r>
        </a:p>
      </dsp:txBody>
      <dsp:txXfrm>
        <a:off x="0" y="2546049"/>
        <a:ext cx="3478106" cy="1696268"/>
      </dsp:txXfrm>
    </dsp:sp>
    <dsp:sp modelId="{A7BB14C2-CDA2-0A46-9AA3-829677CBDF49}">
      <dsp:nvSpPr>
        <dsp:cNvPr id="0" name=""/>
        <dsp:cNvSpPr/>
      </dsp:nvSpPr>
      <dsp:spPr>
        <a:xfrm>
          <a:off x="0" y="137770"/>
          <a:ext cx="11593688" cy="169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3000" kern="1200" dirty="0"/>
            <a:t>STEREOTIPNA PONAŠANJA</a:t>
          </a:r>
        </a:p>
      </dsp:txBody>
      <dsp:txXfrm>
        <a:off x="0" y="137770"/>
        <a:ext cx="3478106" cy="1696268"/>
      </dsp:txXfrm>
    </dsp:sp>
    <dsp:sp modelId="{A2E4C175-1240-8344-9E10-311D6456516B}">
      <dsp:nvSpPr>
        <dsp:cNvPr id="0" name=""/>
        <dsp:cNvSpPr/>
      </dsp:nvSpPr>
      <dsp:spPr>
        <a:xfrm>
          <a:off x="4749923" y="493775"/>
          <a:ext cx="5340073" cy="3560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6500" kern="1200" dirty="0"/>
            <a:t>PONAŠAJNE POTEŠKOĆE</a:t>
          </a:r>
        </a:p>
      </dsp:txBody>
      <dsp:txXfrm>
        <a:off x="4854193" y="598045"/>
        <a:ext cx="5131533" cy="3351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CA21-A25A-FC4A-BACB-D0C0A189BEF9}">
      <dsp:nvSpPr>
        <dsp:cNvPr id="0" name=""/>
        <dsp:cNvSpPr/>
      </dsp:nvSpPr>
      <dsp:spPr>
        <a:xfrm>
          <a:off x="0" y="3257303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RAZUMIJEVANJE AUTISTIČNOG SPEKTRA</a:t>
          </a:r>
        </a:p>
      </dsp:txBody>
      <dsp:txXfrm>
        <a:off x="0" y="3257303"/>
        <a:ext cx="3478106" cy="885457"/>
      </dsp:txXfrm>
    </dsp:sp>
    <dsp:sp modelId="{B9269D81-F165-9A48-BC55-32D726BA25BB}">
      <dsp:nvSpPr>
        <dsp:cNvPr id="0" name=""/>
        <dsp:cNvSpPr/>
      </dsp:nvSpPr>
      <dsp:spPr>
        <a:xfrm>
          <a:off x="0" y="1747315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MEĐUSOBNO POŠTOVANJE I POVJERENJE</a:t>
          </a:r>
        </a:p>
      </dsp:txBody>
      <dsp:txXfrm>
        <a:off x="0" y="1747315"/>
        <a:ext cx="3478106" cy="885457"/>
      </dsp:txXfrm>
    </dsp:sp>
    <dsp:sp modelId="{A7BB14C2-CDA2-0A46-9AA3-829677CBDF49}">
      <dsp:nvSpPr>
        <dsp:cNvPr id="0" name=""/>
        <dsp:cNvSpPr/>
      </dsp:nvSpPr>
      <dsp:spPr>
        <a:xfrm>
          <a:off x="0" y="237328"/>
          <a:ext cx="11593688" cy="885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100" kern="1200" dirty="0"/>
            <a:t>OTVORENA I ISKRENA KOMUNIKACIJA</a:t>
          </a:r>
        </a:p>
      </dsp:txBody>
      <dsp:txXfrm>
        <a:off x="0" y="237328"/>
        <a:ext cx="3478106" cy="885457"/>
      </dsp:txXfrm>
    </dsp:sp>
    <dsp:sp modelId="{A2E4C175-1240-8344-9E10-311D6456516B}">
      <dsp:nvSpPr>
        <dsp:cNvPr id="0" name=""/>
        <dsp:cNvSpPr/>
      </dsp:nvSpPr>
      <dsp:spPr>
        <a:xfrm>
          <a:off x="5077972" y="549593"/>
          <a:ext cx="4683974" cy="3122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5800" kern="1200" dirty="0"/>
            <a:t>SARADNJA</a:t>
          </a:r>
          <a:r>
            <a:rPr lang="en-BA" sz="5800" kern="1200" baseline="0" dirty="0"/>
            <a:t> S RODITELJIMA DJETETA</a:t>
          </a:r>
          <a:endParaRPr lang="en-BA" sz="5800" kern="1200" dirty="0"/>
        </a:p>
      </dsp:txBody>
      <dsp:txXfrm>
        <a:off x="5169431" y="641052"/>
        <a:ext cx="4501056" cy="2939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E1E41-64F2-5649-B3C7-376B200823ED}">
      <dsp:nvSpPr>
        <dsp:cNvPr id="0" name=""/>
        <dsp:cNvSpPr/>
      </dsp:nvSpPr>
      <dsp:spPr>
        <a:xfrm>
          <a:off x="1097171" y="4534370"/>
          <a:ext cx="9399344" cy="562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ADEKVATNO VRIJEME I RESURSI</a:t>
          </a:r>
        </a:p>
      </dsp:txBody>
      <dsp:txXfrm>
        <a:off x="1097171" y="4534370"/>
        <a:ext cx="2819803" cy="562066"/>
      </dsp:txXfrm>
    </dsp:sp>
    <dsp:sp modelId="{008A277A-27D8-554D-A965-EF3DC34C12D9}">
      <dsp:nvSpPr>
        <dsp:cNvPr id="0" name=""/>
        <dsp:cNvSpPr/>
      </dsp:nvSpPr>
      <dsp:spPr>
        <a:xfrm>
          <a:off x="1097171" y="3348892"/>
          <a:ext cx="9399344" cy="562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USAGLAŠENI PRISTUPI U TRETIRANJU POTEŠKOĆA U PONAŠANJU DJETETA</a:t>
          </a:r>
        </a:p>
      </dsp:txBody>
      <dsp:txXfrm>
        <a:off x="1097171" y="3348892"/>
        <a:ext cx="2819803" cy="562066"/>
      </dsp:txXfrm>
    </dsp:sp>
    <dsp:sp modelId="{8A9ECA21-A25A-FC4A-BACB-D0C0A189BEF9}">
      <dsp:nvSpPr>
        <dsp:cNvPr id="0" name=""/>
        <dsp:cNvSpPr/>
      </dsp:nvSpPr>
      <dsp:spPr>
        <a:xfrm>
          <a:off x="1215697" y="2159850"/>
          <a:ext cx="9399344" cy="562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RAZUMIJEVANJE AUTISTIČNOG SPEKTRA</a:t>
          </a:r>
        </a:p>
      </dsp:txBody>
      <dsp:txXfrm>
        <a:off x="1215697" y="2159850"/>
        <a:ext cx="2819803" cy="562066"/>
      </dsp:txXfrm>
    </dsp:sp>
    <dsp:sp modelId="{B9269D81-F165-9A48-BC55-32D726BA25BB}">
      <dsp:nvSpPr>
        <dsp:cNvPr id="0" name=""/>
        <dsp:cNvSpPr/>
      </dsp:nvSpPr>
      <dsp:spPr>
        <a:xfrm>
          <a:off x="1097171" y="1133756"/>
          <a:ext cx="9399344" cy="562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USAGLAŠENA OČEKIVANJA I PRISTUPI</a:t>
          </a:r>
        </a:p>
      </dsp:txBody>
      <dsp:txXfrm>
        <a:off x="1097171" y="1133756"/>
        <a:ext cx="2819803" cy="562066"/>
      </dsp:txXfrm>
    </dsp:sp>
    <dsp:sp modelId="{A7BB14C2-CDA2-0A46-9AA3-829677CBDF49}">
      <dsp:nvSpPr>
        <dsp:cNvPr id="0" name=""/>
        <dsp:cNvSpPr/>
      </dsp:nvSpPr>
      <dsp:spPr>
        <a:xfrm>
          <a:off x="1097171" y="219"/>
          <a:ext cx="9399344" cy="562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2000" kern="1200" dirty="0"/>
            <a:t>JASNA KOMINIKACIJA</a:t>
          </a:r>
        </a:p>
      </dsp:txBody>
      <dsp:txXfrm>
        <a:off x="1097171" y="219"/>
        <a:ext cx="2819803" cy="562066"/>
      </dsp:txXfrm>
    </dsp:sp>
    <dsp:sp modelId="{A2E4C175-1240-8344-9E10-311D6456516B}">
      <dsp:nvSpPr>
        <dsp:cNvPr id="0" name=""/>
        <dsp:cNvSpPr/>
      </dsp:nvSpPr>
      <dsp:spPr>
        <a:xfrm>
          <a:off x="5958865" y="514314"/>
          <a:ext cx="4507881" cy="285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A" sz="4200" kern="1200" dirty="0"/>
            <a:t>SARADNJA</a:t>
          </a:r>
          <a:r>
            <a:rPr lang="en-BA" sz="4200" kern="1200" baseline="0" dirty="0"/>
            <a:t> S NASTAVNIKOM I MOBILNIM TIMOM</a:t>
          </a:r>
          <a:endParaRPr lang="en-BA" sz="4200" kern="1200" dirty="0"/>
        </a:p>
      </dsp:txBody>
      <dsp:txXfrm>
        <a:off x="6042554" y="598003"/>
        <a:ext cx="4340503" cy="268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989F5B-D534-033B-7B7C-EB5E42214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A98F5-68C0-5588-09D9-21FBC6D81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4144-C967-4622-A3A1-3D86E7032D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3E46A-FC5A-55BE-54FF-55537A80F3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316E9-0D9A-9595-D190-6B02AB4CC9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5D27-EBAC-4BB1-813E-8FAD36FA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88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5E7F-211A-47B8-8002-B1E66B863C8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D029-0890-4CBA-B7CA-C933900B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72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5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1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99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1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3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3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4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2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9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25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4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3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4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90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46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3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39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91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7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3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442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0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8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8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2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405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48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4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7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40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60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67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54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97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1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2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63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98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1FB-4E41-40DB-831F-53FA450AE044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4008-3F30-4783-9EF1-B5BDD5EAA0D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1906-1218-44B6-93DF-B9F02C667D54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7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8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B475-E7E9-4736-800A-4C071DDB9696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7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EE6B-72BE-4D75-9286-4017B5894E7C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141C-42DF-447F-986F-AB2C2A101806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046-D7D5-4F41-BF4E-F545704C1F42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D2E4-44D0-4A6B-A74B-B35F63EAEC9D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Stručno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usavršavanje</a:t>
            </a:r>
            <a:r>
              <a:rPr lang="en-US" b="1" dirty="0">
                <a:solidFill>
                  <a:srgbClr val="0070C0"/>
                </a:solidFill>
              </a:rPr>
              <a:t>, august 2022. </a:t>
            </a:r>
            <a:r>
              <a:rPr lang="en-US" b="1" dirty="0" err="1">
                <a:solidFill>
                  <a:srgbClr val="0070C0"/>
                </a:solidFill>
              </a:rPr>
              <a:t>godine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70" y="150426"/>
            <a:ext cx="3499407" cy="53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24" y="0"/>
            <a:ext cx="280074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667D-2A7A-4C8C-BC30-C1FBA00FBC6F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0958-8EDC-45F5-9DDA-6388B568B60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1299-955F-4235-8B01-AAAFF55CBD10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2933-D281-49FA-A9DB-26F2E9FFDB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BA" dirty="0"/>
              <a:t>Mr.sc.Dževida Sulejmanović</a:t>
            </a:r>
          </a:p>
          <a:p>
            <a:r>
              <a:rPr lang="bs-Latn-BA" b="1" dirty="0">
                <a:solidFill>
                  <a:srgbClr val="0070C0"/>
                </a:solidFill>
              </a:rPr>
              <a:t>03. I  04. april 2025.g.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ED667-9874-A0E7-FDA6-DE1D9679E35C}"/>
              </a:ext>
            </a:extLst>
          </p:cNvPr>
          <p:cNvSpPr txBox="1"/>
          <p:nvPr/>
        </p:nvSpPr>
        <p:spPr>
          <a:xfrm>
            <a:off x="1851949" y="2060294"/>
            <a:ext cx="8599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Strategije u radu s djecom/učenicima iz autističnog spektra</a:t>
            </a:r>
            <a:r>
              <a:rPr lang="en-BA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BA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56148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AD563A-0899-60E0-87F3-7D8E9FF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5393E-9FA6-46DC-2E7A-5CE2BCDCF76A}"/>
              </a:ext>
            </a:extLst>
          </p:cNvPr>
          <p:cNvSpPr txBox="1"/>
          <p:nvPr/>
        </p:nvSpPr>
        <p:spPr>
          <a:xfrm>
            <a:off x="4821382" y="2826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6AE85D-7546-7896-E5DA-D9D834728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555786"/>
              </p:ext>
            </p:extLst>
          </p:nvPr>
        </p:nvGraphicFramePr>
        <p:xfrm>
          <a:off x="637309" y="2327564"/>
          <a:ext cx="11137002" cy="365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5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98900-4082-F212-649C-1787CCECC470}"/>
              </a:ext>
            </a:extLst>
          </p:cNvPr>
          <p:cNvSpPr txBox="1"/>
          <p:nvPr/>
        </p:nvSpPr>
        <p:spPr>
          <a:xfrm>
            <a:off x="239151" y="1585858"/>
            <a:ext cx="116480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STRATEGIJE POMOĆI U KONTROLISANJU EMOCIJA</a:t>
            </a:r>
          </a:p>
          <a:p>
            <a:pPr marL="457200" indent="-457200" algn="l">
              <a:buAutoNum type="arabicPeriod"/>
            </a:pPr>
            <a:r>
              <a:rPr lang="en-US" sz="2400" b="1" i="0" u="none" strike="noStrike" dirty="0" err="1">
                <a:effectLst/>
              </a:rPr>
              <a:t>Vizualna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podrška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marL="457200" indent="-457200" algn="l">
              <a:buAutoNum type="arabicPeriod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Kartice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emocijama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kartice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jasnim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prikazuju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sretan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tužan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ljut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uplašen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Povežite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konkretnim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reakcijama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Vizualni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rasporedi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Stvorite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rasporede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prikazuju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dnevne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predvidi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događaje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anksioznost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Emocionalni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termometri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ljestvice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prikazuju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emocionalnog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intenziteta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izrazi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069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0FC1E-5BB2-07BA-A87C-53BA9010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Emocije – Dječji vrtić Đakovo">
            <a:extLst>
              <a:ext uri="{FF2B5EF4-FFF2-40B4-BE49-F238E27FC236}">
                <a16:creationId xmlns:a16="http://schemas.microsoft.com/office/drawing/2014/main" id="{316EF75E-FE1E-82E3-9DC6-E06A7AB1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175658"/>
            <a:ext cx="10319657" cy="53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7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2FE629-F29C-B12C-B3AA-1305DAA4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Vizualni raspored tečajeva za djecu, Kalendar, nastavni materijali, Dnevni  raspored rada za učenjem U učionici Dobi djeteta od 3 godine kupiti -  Trening I Uredski Pribor ~ Morin.com.hr">
            <a:extLst>
              <a:ext uri="{FF2B5EF4-FFF2-40B4-BE49-F238E27FC236}">
                <a16:creationId xmlns:a16="http://schemas.microsoft.com/office/drawing/2014/main" id="{3CA6CB40-FB93-F85B-D787-022CE6A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0" y="1425039"/>
            <a:ext cx="10569038" cy="4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8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5E68C-7F0A-7F77-71AC-377D36A51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237957"/>
            <a:ext cx="10298723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BD8C4-2737-8DAD-5435-0B835666707B}"/>
              </a:ext>
            </a:extLst>
          </p:cNvPr>
          <p:cNvSpPr txBox="1"/>
          <p:nvPr/>
        </p:nvSpPr>
        <p:spPr>
          <a:xfrm>
            <a:off x="576775" y="1308859"/>
            <a:ext cx="110290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STRATEGIJE POMOĆI U KONTROLISANJU EMOCIJA</a:t>
            </a:r>
          </a:p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b="1" i="0" u="none" strike="noStrike" dirty="0">
                <a:effectLst/>
              </a:rPr>
              <a:t>. </a:t>
            </a:r>
            <a:r>
              <a:rPr lang="en-US" sz="2400" b="1" i="0" u="none" strike="noStrike" dirty="0" err="1">
                <a:effectLst/>
              </a:rPr>
              <a:t>Senzorn</a:t>
            </a:r>
            <a:r>
              <a:rPr lang="en-US" sz="2400" b="1" dirty="0" err="1"/>
              <a:t>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podrška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Senzorna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igračke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senzorne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npr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loptice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stiskanje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antistres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pomažu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materijali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teksture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umirujući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učinak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Mirni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kutak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Stvorite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udoban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preplavljeno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stimulacijama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Opremiti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mekim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jastucima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senzornim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Fizička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aktivnost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Omogućite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redovne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pauze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fizičku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Kretanje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oslobađanju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napetosti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66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EF682-B15D-6EE6-5D0F-03CAAB7E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Fidget Slime set jednoroga - senzorne igračke i igračke za m">
            <a:extLst>
              <a:ext uri="{FF2B5EF4-FFF2-40B4-BE49-F238E27FC236}">
                <a16:creationId xmlns:a16="http://schemas.microsoft.com/office/drawing/2014/main" id="{9DC88435-2B2B-118B-0125-26CB23A7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3" y="1389413"/>
            <a:ext cx="8324603" cy="47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4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E7306-4D90-337A-644E-DBD070F0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Сензорни кутак - ОШ Душан Дугалић">
            <a:extLst>
              <a:ext uri="{FF2B5EF4-FFF2-40B4-BE49-F238E27FC236}">
                <a16:creationId xmlns:a16="http://schemas.microsoft.com/office/drawing/2014/main" id="{F8A4FA64-0BDF-08F1-5D06-93E47143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3" y="1524000"/>
            <a:ext cx="54864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6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C3F47-50AD-A273-AF95-FCC773DBE9B9}"/>
              </a:ext>
            </a:extLst>
          </p:cNvPr>
          <p:cNvSpPr txBox="1"/>
          <p:nvPr/>
        </p:nvSpPr>
        <p:spPr>
          <a:xfrm>
            <a:off x="838201" y="1069145"/>
            <a:ext cx="107676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STRATEGIJE POMOĆI U KONTROLISANJU EMOCIJA</a:t>
            </a:r>
          </a:p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interakcija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Neverbalna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pažnju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govor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geste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vlastitu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neverbalnu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izrazili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podršku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effectLst/>
              </a:rPr>
              <a:t>Rutina </a:t>
            </a:r>
            <a:r>
              <a:rPr lang="en-US" sz="2400" b="1" i="0" u="none" strike="noStrike" dirty="0" err="1">
                <a:effectLst/>
              </a:rPr>
              <a:t>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predvidljivost</a:t>
            </a:r>
            <a:r>
              <a:rPr lang="en-US" sz="2400" b="1" i="0" u="none" strike="noStrike" dirty="0">
                <a:effectLst/>
              </a:rPr>
              <a:t>:</a:t>
            </a:r>
            <a:endParaRPr lang="en-US" sz="2400" b="0" i="0" u="none" strike="noStrike" dirty="0"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Održavajte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dosljednu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anksioznost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Pripremite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promjene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pomagala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pojačanje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Pohvalite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izražavanja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suočavanja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pojačanje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nagrade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potaknuli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željeno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97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6CF04-212D-E0E6-1862-B5B4EBB2B997}"/>
              </a:ext>
            </a:extLst>
          </p:cNvPr>
          <p:cNvSpPr txBox="1"/>
          <p:nvPr/>
        </p:nvSpPr>
        <p:spPr>
          <a:xfrm>
            <a:off x="492368" y="1266093"/>
            <a:ext cx="100724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STRATEGIJE POMOĆI U KONTROLISANJU EMOCIJA</a:t>
            </a:r>
          </a:p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4.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suočavanja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stresom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Duboko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disanje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dubokog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prikaze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fizičke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Vremensko</a:t>
            </a:r>
            <a:r>
              <a:rPr lang="en-US" sz="2400" b="1" dirty="0"/>
              <a:t> </a:t>
            </a:r>
            <a:r>
              <a:rPr lang="en-US" sz="2400" b="1" dirty="0" err="1"/>
              <a:t>ograničenje</a:t>
            </a:r>
            <a:r>
              <a:rPr lang="en-US" sz="2400" b="1" dirty="0"/>
              <a:t>: </a:t>
            </a:r>
            <a:r>
              <a:rPr lang="en-US" sz="2400" dirty="0"/>
              <a:t>U </a:t>
            </a:r>
            <a:r>
              <a:rPr lang="en-US" sz="2400" dirty="0" err="1"/>
              <a:t>stresnim</a:t>
            </a:r>
            <a:r>
              <a:rPr lang="en-US" sz="2400" dirty="0"/>
              <a:t> </a:t>
            </a:r>
            <a:r>
              <a:rPr lang="en-US" sz="2400" dirty="0" err="1"/>
              <a:t>situacijama</a:t>
            </a:r>
            <a:r>
              <a:rPr lang="en-US" sz="2400" dirty="0"/>
              <a:t>, </a:t>
            </a:r>
            <a:r>
              <a:rPr lang="en-US" sz="2400" dirty="0" err="1"/>
              <a:t>omogućite</a:t>
            </a:r>
            <a:r>
              <a:rPr lang="en-US" sz="2400" dirty="0"/>
              <a:t> </a:t>
            </a:r>
            <a:r>
              <a:rPr lang="en-US" sz="2400" dirty="0" err="1"/>
              <a:t>djetetu</a:t>
            </a:r>
            <a:r>
              <a:rPr lang="en-US" sz="2400" dirty="0"/>
              <a:t> da se </a:t>
            </a:r>
            <a:r>
              <a:rPr lang="en-US" sz="2400" dirty="0" err="1"/>
              <a:t>povuče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određeno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,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smirilo</a:t>
            </a:r>
            <a:r>
              <a:rPr lang="en-US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Socijalne</a:t>
            </a:r>
            <a:r>
              <a:rPr lang="en-US" sz="2400" b="1" dirty="0"/>
              <a:t> </a:t>
            </a:r>
            <a:r>
              <a:rPr lang="en-US" sz="2400" b="1" dirty="0" err="1"/>
              <a:t>priče</a:t>
            </a:r>
            <a:r>
              <a:rPr lang="en-US" sz="2400" b="1" dirty="0"/>
              <a:t>: </a:t>
            </a:r>
            <a:r>
              <a:rPr lang="en-US" sz="2400" dirty="0" err="1"/>
              <a:t>Koristite</a:t>
            </a:r>
            <a:r>
              <a:rPr lang="en-US" sz="2400" dirty="0"/>
              <a:t> </a:t>
            </a:r>
            <a:r>
              <a:rPr lang="en-US" sz="2400" dirty="0" err="1"/>
              <a:t>socijalne</a:t>
            </a:r>
            <a:r>
              <a:rPr lang="en-US" sz="2400" dirty="0"/>
              <a:t> </a:t>
            </a:r>
            <a:r>
              <a:rPr lang="en-US" sz="2400" dirty="0" err="1"/>
              <a:t>priče</a:t>
            </a:r>
            <a:r>
              <a:rPr lang="en-US" sz="2400" dirty="0"/>
              <a:t>, </a:t>
            </a:r>
            <a:r>
              <a:rPr lang="en-US" sz="2400" dirty="0" err="1"/>
              <a:t>kako</a:t>
            </a:r>
            <a:r>
              <a:rPr lang="en-US" sz="2400" dirty="0"/>
              <a:t> bi </a:t>
            </a:r>
            <a:r>
              <a:rPr lang="en-US" sz="2400" dirty="0" err="1"/>
              <a:t>vizualno</a:t>
            </a:r>
            <a:r>
              <a:rPr lang="en-US" sz="2400" dirty="0"/>
              <a:t> </a:t>
            </a:r>
            <a:r>
              <a:rPr lang="en-US" sz="2400" dirty="0" err="1"/>
              <a:t>djetetu</a:t>
            </a:r>
            <a:r>
              <a:rPr lang="en-US" sz="2400" dirty="0"/>
              <a:t> </a:t>
            </a:r>
            <a:r>
              <a:rPr lang="en-US" sz="2400" dirty="0" err="1"/>
              <a:t>prikazali</a:t>
            </a:r>
            <a:r>
              <a:rPr lang="en-US" sz="2400" dirty="0"/>
              <a:t>,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nositi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određenim</a:t>
            </a:r>
            <a:r>
              <a:rPr lang="en-US" sz="2400" dirty="0"/>
              <a:t> </a:t>
            </a:r>
            <a:r>
              <a:rPr lang="en-US" sz="2400" dirty="0" err="1"/>
              <a:t>stresnim</a:t>
            </a:r>
            <a:r>
              <a:rPr lang="en-US" sz="2400" dirty="0"/>
              <a:t> </a:t>
            </a:r>
            <a:r>
              <a:rPr lang="en-US" sz="2400" dirty="0" err="1"/>
              <a:t>situacijama</a:t>
            </a:r>
            <a:r>
              <a:rPr lang="en-US" sz="2400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529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E873D3-BC2E-D719-421F-67EF7A28D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700800"/>
              </p:ext>
            </p:extLst>
          </p:nvPr>
        </p:nvGraphicFramePr>
        <p:xfrm>
          <a:off x="180623" y="844062"/>
          <a:ext cx="11593688" cy="513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392A2-D183-D651-E38E-45E7E444FDF4}"/>
              </a:ext>
            </a:extLst>
          </p:cNvPr>
          <p:cNvSpPr txBox="1"/>
          <p:nvPr/>
        </p:nvSpPr>
        <p:spPr>
          <a:xfrm>
            <a:off x="463138" y="1235034"/>
            <a:ext cx="112411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Na koji </a:t>
            </a:r>
            <a:r>
              <a:rPr lang="en-US" sz="2400" dirty="0" err="1">
                <a:solidFill>
                  <a:srgbClr val="000000"/>
                </a:solidFill>
              </a:rPr>
              <a:t>način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uboko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smanjenju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anksioznosti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Aktivacija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parasimpatičkog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nervnog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sistema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pod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aktivira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simpatički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nervni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sistem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pokreće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bori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bježi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"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Duboko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aktivira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parasimpatički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nervni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sistem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koji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odgovoran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opuštanje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Ovo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dovodi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usporavanja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srčanog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ritma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snižavanja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krvnog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tlaka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opuštanja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mišića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Smanjenje</a:t>
            </a:r>
            <a:r>
              <a:rPr lang="en-US" sz="2400" b="1" dirty="0"/>
              <a:t> </a:t>
            </a:r>
            <a:r>
              <a:rPr lang="en-US" sz="2400" b="1" dirty="0" err="1"/>
              <a:t>razine</a:t>
            </a:r>
            <a:r>
              <a:rPr lang="en-US" sz="2400" b="1" dirty="0"/>
              <a:t> </a:t>
            </a:r>
            <a:r>
              <a:rPr lang="en-US" sz="2400" b="1" dirty="0" err="1"/>
              <a:t>kortizola</a:t>
            </a:r>
            <a:r>
              <a:rPr lang="en-US" sz="2400" b="1" dirty="0"/>
              <a:t>: </a:t>
            </a:r>
            <a:r>
              <a:rPr lang="en-US" sz="2400" dirty="0" err="1"/>
              <a:t>Kortizol</a:t>
            </a:r>
            <a:r>
              <a:rPr lang="en-US" sz="2400" dirty="0"/>
              <a:t> je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stresa</a:t>
            </a:r>
            <a:r>
              <a:rPr lang="en-US" sz="2400" dirty="0"/>
              <a:t> koji se </a:t>
            </a:r>
            <a:r>
              <a:rPr lang="en-US" sz="2400" dirty="0" err="1"/>
              <a:t>oslobađa</a:t>
            </a:r>
            <a:r>
              <a:rPr lang="en-US" sz="2400" dirty="0"/>
              <a:t> u </a:t>
            </a:r>
            <a:r>
              <a:rPr lang="en-US" sz="2400" dirty="0" err="1"/>
              <a:t>tijelu</a:t>
            </a:r>
            <a:r>
              <a:rPr lang="en-US" sz="2400" dirty="0"/>
              <a:t> </a:t>
            </a:r>
            <a:r>
              <a:rPr lang="en-US" sz="2400" dirty="0" err="1"/>
              <a:t>tijekom</a:t>
            </a:r>
            <a:r>
              <a:rPr lang="en-US" sz="2400" dirty="0"/>
              <a:t> </a:t>
            </a:r>
            <a:r>
              <a:rPr lang="en-US" sz="2400" dirty="0" err="1"/>
              <a:t>stresnih</a:t>
            </a:r>
            <a:r>
              <a:rPr lang="en-US" sz="2400" dirty="0"/>
              <a:t> </a:t>
            </a:r>
            <a:r>
              <a:rPr lang="en-US" sz="2400" dirty="0" err="1"/>
              <a:t>situacija</a:t>
            </a:r>
            <a:r>
              <a:rPr lang="en-US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Duboko</a:t>
            </a:r>
            <a:r>
              <a:rPr lang="en-US" sz="2400" dirty="0"/>
              <a:t> </a:t>
            </a:r>
            <a:r>
              <a:rPr lang="en-US" sz="2400" dirty="0" err="1"/>
              <a:t>disanje</a:t>
            </a:r>
            <a:r>
              <a:rPr lang="en-US" sz="2400" dirty="0"/>
              <a:t> </a:t>
            </a:r>
            <a:r>
              <a:rPr lang="en-US" sz="2400" dirty="0" err="1"/>
              <a:t>pomaže</a:t>
            </a:r>
            <a:r>
              <a:rPr lang="en-US" sz="2400" dirty="0"/>
              <a:t> u </a:t>
            </a:r>
            <a:r>
              <a:rPr lang="en-US" sz="2400" dirty="0" err="1"/>
              <a:t>smanjenju</a:t>
            </a:r>
            <a:r>
              <a:rPr lang="en-US" sz="2400" dirty="0"/>
              <a:t> </a:t>
            </a:r>
            <a:r>
              <a:rPr lang="en-US" sz="2400" dirty="0" err="1"/>
              <a:t>nivoa</a:t>
            </a:r>
            <a:r>
              <a:rPr lang="en-US" sz="2400" dirty="0"/>
              <a:t> </a:t>
            </a:r>
            <a:r>
              <a:rPr lang="en-US" sz="2400" dirty="0" err="1"/>
              <a:t>kortizola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osjećaja</a:t>
            </a:r>
            <a:r>
              <a:rPr lang="en-US" sz="2400" dirty="0"/>
              <a:t> </a:t>
            </a:r>
            <a:r>
              <a:rPr lang="en-US" sz="2400" dirty="0" err="1"/>
              <a:t>smirenosti</a:t>
            </a:r>
            <a:r>
              <a:rPr lang="en-US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Povećanje</a:t>
            </a:r>
            <a:r>
              <a:rPr lang="en-US" sz="2400" b="1" dirty="0"/>
              <a:t> </a:t>
            </a:r>
            <a:r>
              <a:rPr lang="en-US" sz="2400" b="1" dirty="0" err="1"/>
              <a:t>unosa</a:t>
            </a:r>
            <a:r>
              <a:rPr lang="en-US" sz="2400" b="1" dirty="0"/>
              <a:t> </a:t>
            </a:r>
            <a:r>
              <a:rPr lang="en-US" sz="2400" b="1" dirty="0" err="1"/>
              <a:t>kisika</a:t>
            </a:r>
            <a:r>
              <a:rPr lang="en-US" sz="2400" b="1" dirty="0"/>
              <a:t>: </a:t>
            </a:r>
            <a:r>
              <a:rPr lang="en-US" sz="2400" dirty="0" err="1"/>
              <a:t>Duboko</a:t>
            </a:r>
            <a:r>
              <a:rPr lang="en-US" sz="2400" dirty="0"/>
              <a:t> </a:t>
            </a:r>
            <a:r>
              <a:rPr lang="en-US" sz="2400" dirty="0" err="1"/>
              <a:t>disanje</a:t>
            </a:r>
            <a:r>
              <a:rPr lang="en-US" sz="2400" dirty="0"/>
              <a:t> </a:t>
            </a:r>
            <a:r>
              <a:rPr lang="en-US" sz="2400" dirty="0" err="1"/>
              <a:t>osigurava</a:t>
            </a:r>
            <a:r>
              <a:rPr lang="en-US" sz="2400" dirty="0"/>
              <a:t> da </a:t>
            </a:r>
            <a:r>
              <a:rPr lang="en-US" sz="2400" dirty="0" err="1"/>
              <a:t>tijelo</a:t>
            </a:r>
            <a:r>
              <a:rPr lang="en-US" sz="2400" dirty="0"/>
              <a:t> </a:t>
            </a:r>
            <a:r>
              <a:rPr lang="en-US" sz="2400" dirty="0" err="1"/>
              <a:t>dobije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err="1"/>
              <a:t>kisika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ključno</a:t>
            </a:r>
            <a:r>
              <a:rPr lang="en-US" sz="2400" dirty="0"/>
              <a:t> za </a:t>
            </a:r>
            <a:r>
              <a:rPr lang="en-US" sz="2400" dirty="0" err="1"/>
              <a:t>optimalno</a:t>
            </a:r>
            <a:r>
              <a:rPr lang="en-US" sz="2400" dirty="0"/>
              <a:t> </a:t>
            </a:r>
            <a:r>
              <a:rPr lang="en-US" sz="2400" dirty="0" err="1"/>
              <a:t>funkcionisanje</a:t>
            </a:r>
            <a:r>
              <a:rPr lang="en-US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Povećan</a:t>
            </a:r>
            <a:r>
              <a:rPr lang="en-US" sz="2400" dirty="0"/>
              <a:t> </a:t>
            </a:r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kisika</a:t>
            </a:r>
            <a:r>
              <a:rPr lang="en-US" sz="2400" dirty="0"/>
              <a:t> </a:t>
            </a:r>
            <a:r>
              <a:rPr lang="en-US" sz="2400" dirty="0" err="1"/>
              <a:t>pomaže</a:t>
            </a:r>
            <a:r>
              <a:rPr lang="en-US" sz="2400" dirty="0"/>
              <a:t> u </a:t>
            </a:r>
            <a:r>
              <a:rPr lang="en-US" sz="2400" dirty="0" err="1"/>
              <a:t>smanjenju</a:t>
            </a:r>
            <a:r>
              <a:rPr lang="en-US" sz="2400" dirty="0"/>
              <a:t> </a:t>
            </a:r>
            <a:r>
              <a:rPr lang="en-US" sz="2400" dirty="0" err="1"/>
              <a:t>napetosti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poboljšanju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135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4A16B1-EF99-5675-61E9-417CD6EB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CE5D4-95E8-F770-D58F-FEF8E0100BF4}"/>
              </a:ext>
            </a:extLst>
          </p:cNvPr>
          <p:cNvSpPr txBox="1"/>
          <p:nvPr/>
        </p:nvSpPr>
        <p:spPr>
          <a:xfrm>
            <a:off x="653143" y="3384468"/>
            <a:ext cx="1136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</a:rPr>
              <a:t>STRATEGIJA ODRŽAVANJA PAŽNJE I FOKUSA KOD DJETETA</a:t>
            </a:r>
          </a:p>
        </p:txBody>
      </p:sp>
    </p:spTree>
    <p:extLst>
      <p:ext uri="{BB962C8B-B14F-4D97-AF65-F5344CB8AC3E}">
        <p14:creationId xmlns:p14="http://schemas.microsoft.com/office/powerpoint/2010/main" val="87224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9E604-B5A8-D88C-2975-E277A4C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90EDF1-2507-2C6D-3418-38EFA6C89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82484"/>
              </p:ext>
            </p:extLst>
          </p:nvPr>
        </p:nvGraphicFramePr>
        <p:xfrm>
          <a:off x="180623" y="1603022"/>
          <a:ext cx="11593688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2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F9028-D9EA-4F01-8F56-778DEDDA5640}"/>
              </a:ext>
            </a:extLst>
          </p:cNvPr>
          <p:cNvSpPr txBox="1"/>
          <p:nvPr/>
        </p:nvSpPr>
        <p:spPr>
          <a:xfrm>
            <a:off x="771895" y="1169812"/>
            <a:ext cx="108184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</a:rPr>
              <a:t>STRATEGIJA ODRŽAVANJA PAŽNJE I FOKUSA KOD DJETETA</a:t>
            </a:r>
          </a:p>
          <a:p>
            <a:pPr algn="l"/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 algn="just"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djetetovih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individualnih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potreba</a:t>
            </a: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Prepoznavanje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okidača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treba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pažljivo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posmatrati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kako</a:t>
            </a:r>
            <a:r>
              <a:rPr lang="en-US" sz="2400" b="0" i="0" u="none" strike="noStrike" dirty="0">
                <a:effectLst/>
              </a:rPr>
              <a:t> bi </a:t>
            </a:r>
            <a:r>
              <a:rPr lang="en-US" sz="2400" b="0" i="0" u="none" strike="noStrike" dirty="0" err="1">
                <a:effectLst/>
              </a:rPr>
              <a:t>prepoznao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što</a:t>
            </a:r>
            <a:r>
              <a:rPr lang="en-US" sz="2400" b="0" i="0" u="none" strike="noStrike" dirty="0">
                <a:effectLst/>
              </a:rPr>
              <a:t> ga </a:t>
            </a:r>
            <a:r>
              <a:rPr lang="en-US" sz="2400" b="0" i="0" u="none" strike="noStrike" dirty="0" err="1">
                <a:effectLst/>
              </a:rPr>
              <a:t>ometa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mu </a:t>
            </a:r>
            <a:r>
              <a:rPr lang="en-US" sz="2400" b="0" i="0" u="none" strike="noStrike" dirty="0" err="1">
                <a:effectLst/>
              </a:rPr>
              <a:t>otežava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koncentraciju</a:t>
            </a:r>
            <a:r>
              <a:rPr lang="en-US" sz="2400" b="0" i="0" u="none" strike="noStrike" dirty="0">
                <a:effectLst/>
              </a:rPr>
              <a:t>. To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biti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vanjski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</a:t>
            </a:r>
            <a:r>
              <a:rPr lang="en-US" sz="2400" b="0" i="0" u="none" strike="noStrike" dirty="0" err="1">
                <a:effectLst/>
              </a:rPr>
              <a:t>ažaji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poput</a:t>
            </a:r>
            <a:r>
              <a:rPr lang="en-US" sz="2400" b="0" i="0" u="none" strike="noStrike" dirty="0">
                <a:effectLst/>
              </a:rPr>
              <a:t> buke, </a:t>
            </a:r>
            <a:r>
              <a:rPr lang="en-US" sz="2400" b="0" i="0" u="none" strike="noStrike" dirty="0" err="1">
                <a:effectLst/>
              </a:rPr>
              <a:t>svjetla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gužve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ali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unutarnji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faktori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poput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anksioznosti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preopterećenosti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informacijama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Poznavanje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djetetovih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interesa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Djeca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autističnog</a:t>
            </a:r>
            <a:r>
              <a:rPr lang="en-US" sz="2400" dirty="0"/>
              <a:t> </a:t>
            </a:r>
            <a:r>
              <a:rPr lang="en-US" sz="2400" dirty="0" err="1"/>
              <a:t>spektra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često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snažne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interese</a:t>
            </a:r>
            <a:r>
              <a:rPr lang="en-US" sz="2400" b="0" i="0" u="none" strike="noStrike" dirty="0">
                <a:effectLst/>
              </a:rPr>
              <a:t> za </a:t>
            </a:r>
            <a:r>
              <a:rPr lang="en-US" sz="2400" b="0" i="0" u="none" strike="noStrike" dirty="0" err="1">
                <a:effectLst/>
              </a:rPr>
              <a:t>određenje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objekte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aktivnosti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iskoristiti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interese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kako</a:t>
            </a:r>
            <a:r>
              <a:rPr lang="en-US" sz="2400" b="0" i="0" u="none" strike="noStrike" dirty="0">
                <a:effectLst/>
              </a:rPr>
              <a:t> bi </a:t>
            </a:r>
            <a:r>
              <a:rPr lang="en-US" sz="2400" b="0" i="0" u="none" strike="noStrike" dirty="0" err="1">
                <a:effectLst/>
              </a:rPr>
              <a:t>motivisao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usmjerio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njegovu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pažnju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zadatak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povezujući</a:t>
            </a:r>
            <a:r>
              <a:rPr lang="en-US" sz="2400" b="0" i="0" u="none" strike="noStrike" dirty="0">
                <a:effectLst/>
              </a:rPr>
              <a:t> ga s </a:t>
            </a:r>
            <a:r>
              <a:rPr lang="en-US" sz="2400" b="0" i="0" u="none" strike="noStrike" dirty="0" err="1">
                <a:effectLst/>
              </a:rPr>
              <a:t>nečim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što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voli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razumije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Komunikacija</a:t>
            </a:r>
            <a:r>
              <a:rPr lang="en-US" sz="2400" b="1" i="0" u="none" strike="noStrike" dirty="0">
                <a:effectLst/>
              </a:rPr>
              <a:t> s </a:t>
            </a:r>
            <a:r>
              <a:rPr lang="en-US" sz="2400" b="1" i="0" u="none" strike="noStrike" dirty="0" err="1">
                <a:effectLst/>
              </a:rPr>
              <a:t>djetetom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Važno</a:t>
            </a:r>
            <a:r>
              <a:rPr lang="en-US" sz="2400" b="0" i="0" u="none" strike="noStrike" dirty="0">
                <a:effectLst/>
              </a:rPr>
              <a:t> je </a:t>
            </a:r>
            <a:r>
              <a:rPr lang="en-US" sz="2400" b="0" i="0" u="none" strike="noStrike" dirty="0" err="1">
                <a:effectLst/>
              </a:rPr>
              <a:t>uspostaviti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otvoren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strpljiv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odnos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djetetom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treba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razgovarati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djetetom</a:t>
            </a:r>
            <a:r>
              <a:rPr lang="en-US" sz="2400" b="0" i="0" u="none" strike="noStrike" dirty="0">
                <a:effectLst/>
              </a:rPr>
              <a:t> o </a:t>
            </a:r>
            <a:r>
              <a:rPr lang="en-US" sz="2400" b="0" i="0" u="none" strike="noStrike" dirty="0" err="1">
                <a:effectLst/>
              </a:rPr>
              <a:t>njegovim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poteškoćama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pitati</a:t>
            </a:r>
            <a:r>
              <a:rPr lang="en-US" sz="2400" b="0" i="0" u="none" strike="noStrike" dirty="0">
                <a:effectLst/>
              </a:rPr>
              <a:t> ga </a:t>
            </a:r>
            <a:r>
              <a:rPr lang="en-US" sz="2400" b="0" i="0" u="none" strike="noStrike" dirty="0" err="1">
                <a:effectLst/>
              </a:rPr>
              <a:t>što</a:t>
            </a:r>
            <a:r>
              <a:rPr lang="en-US" sz="2400" b="0" i="0" u="none" strike="noStrike" dirty="0">
                <a:effectLst/>
              </a:rPr>
              <a:t> mu </a:t>
            </a:r>
            <a:r>
              <a:rPr lang="en-US" sz="2400" b="0" i="0" u="none" strike="noStrike" dirty="0" err="1">
                <a:effectLst/>
              </a:rPr>
              <a:t>pomaže</a:t>
            </a:r>
            <a:r>
              <a:rPr lang="en-US" sz="2400" b="0" i="0" u="none" strike="noStrike" dirty="0">
                <a:effectLst/>
              </a:rPr>
              <a:t> da se </a:t>
            </a:r>
            <a:r>
              <a:rPr lang="en-US" sz="2400" b="0" i="0" u="none" strike="noStrike" dirty="0" err="1">
                <a:effectLst/>
              </a:rPr>
              <a:t>usredotoči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zajedno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njim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razvijati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strategije</a:t>
            </a:r>
            <a:r>
              <a:rPr lang="en-US" sz="2400" b="0" i="0" u="none" strike="noStrike" dirty="0">
                <a:effectLst/>
              </a:rPr>
              <a:t> za </a:t>
            </a:r>
            <a:r>
              <a:rPr lang="en-US" sz="2400" b="0" i="0" u="none" strike="noStrike" dirty="0" err="1">
                <a:effectLst/>
              </a:rPr>
              <a:t>održavanje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pažnje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40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8CD4C3-4C79-310C-D131-8023C5390B71}"/>
              </a:ext>
            </a:extLst>
          </p:cNvPr>
          <p:cNvSpPr txBox="1"/>
          <p:nvPr/>
        </p:nvSpPr>
        <p:spPr>
          <a:xfrm>
            <a:off x="771896" y="1068779"/>
            <a:ext cx="102105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STRATEGIJA ODRŽAVANJA PAŽNJE I FOKUSA KOD DJETETA</a:t>
            </a:r>
          </a:p>
          <a:p>
            <a:pPr algn="l"/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b="1" i="0" u="none" strike="noStrike" dirty="0">
                <a:effectLst/>
              </a:rPr>
              <a:t>. </a:t>
            </a:r>
            <a:r>
              <a:rPr lang="en-US" sz="2400" b="1" i="0" u="none" strike="noStrike" dirty="0" err="1">
                <a:effectLst/>
              </a:rPr>
              <a:t>Stvaranje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strukturiranog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predvidljivog</a:t>
            </a:r>
            <a:r>
              <a:rPr lang="en-US" sz="2400" b="1" i="0" u="none" strike="noStrike" dirty="0">
                <a:effectLst/>
              </a:rPr>
              <a:t> okruženju</a:t>
            </a:r>
          </a:p>
          <a:p>
            <a:pPr algn="l"/>
            <a:endParaRPr lang="en-US" sz="2400" b="1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effectLst/>
              </a:rPr>
              <a:t>Rutina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Djeca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iz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autustičnog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spektra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često</a:t>
            </a:r>
            <a:r>
              <a:rPr lang="en-US" sz="2400" b="0" i="0" u="none" strike="noStrike" dirty="0">
                <a:effectLst/>
              </a:rPr>
              <a:t> se </a:t>
            </a:r>
            <a:r>
              <a:rPr lang="en-US" sz="2400" b="0" i="0" u="none" strike="noStrike" dirty="0" err="1">
                <a:effectLst/>
              </a:rPr>
              <a:t>osjećaju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ugodnije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sigurnije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kada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jasnu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rutinu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uspostavljanju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dnevnog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rasporeda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pridržavanju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rutina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što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daje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osjećaj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kontrole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smanjuje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anksioznost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Vizualna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podrška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Vizualni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materijali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poput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slika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šema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popisa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autističnog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spektra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Asistent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podršku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predočio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zadatak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objasnio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upute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prikazao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tok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Organizacija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prostora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prostor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bude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organizovan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uredan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minimalno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ometajućih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podražaja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Asistent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organizuje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materijale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održi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prostor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čistim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698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0BE57-1BD9-5A69-09D4-153C3D96B210}"/>
              </a:ext>
            </a:extLst>
          </p:cNvPr>
          <p:cNvSpPr txBox="1"/>
          <p:nvPr/>
        </p:nvSpPr>
        <p:spPr>
          <a:xfrm>
            <a:off x="486888" y="1175657"/>
            <a:ext cx="111637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STRATEGIJA ODRŽAVANJA PAŽNJE I FOKUSA KOD DJETETA</a:t>
            </a:r>
          </a:p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Primjena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održavanje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pažnje</a:t>
            </a: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Kraći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zadaci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autističnog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spektra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često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dugotrajnom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koncentracijom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Asistent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razložiti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zadatak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dijelove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kraće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izvedive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zadatke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Pauze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U </a:t>
            </a:r>
            <a:r>
              <a:rPr lang="en-US" sz="2400" dirty="0" err="1">
                <a:solidFill>
                  <a:srgbClr val="000000"/>
                </a:solidFill>
              </a:rPr>
              <a:t>toku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omogućiti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kratke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pauze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opustilo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napunilo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baterije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".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Pauze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šetnje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istezanja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pasivne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igranje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igračkom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gledanje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kroz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prozor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Nagrade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pojačanje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učinkovito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motivisanju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Asistent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pohvale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naljepnice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nagrade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nagradio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trud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postignuća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37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5A74AE-0851-1FEC-2045-83E8725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6FA065-706E-BD5B-7857-5579E2EC5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695502"/>
              </p:ext>
            </p:extLst>
          </p:nvPr>
        </p:nvGraphicFramePr>
        <p:xfrm>
          <a:off x="180623" y="1603022"/>
          <a:ext cx="11593688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6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9AA0A4-5547-22BC-2174-3429B91E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C5885-BB56-BFDE-4D37-FEFA74BDDF04}"/>
              </a:ext>
            </a:extLst>
          </p:cNvPr>
          <p:cNvSpPr txBox="1"/>
          <p:nvPr/>
        </p:nvSpPr>
        <p:spPr>
          <a:xfrm>
            <a:off x="689547" y="1364105"/>
            <a:ext cx="11310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3600" b="1" dirty="0"/>
              <a:t>STEREOTIPIJE</a:t>
            </a:r>
          </a:p>
          <a:p>
            <a:endParaRPr lang="en-BA" sz="3600" dirty="0"/>
          </a:p>
          <a:p>
            <a:r>
              <a:rPr lang="en-BA" sz="3600" dirty="0"/>
              <a:t>ZAŠTO SE JAVLJAJU?</a:t>
            </a:r>
          </a:p>
          <a:p>
            <a:r>
              <a:rPr lang="en-BA" sz="3600" dirty="0"/>
              <a:t>VRSTE?</a:t>
            </a:r>
          </a:p>
          <a:p>
            <a:r>
              <a:rPr lang="en-BA" sz="3600" dirty="0"/>
              <a:t>INTEREVNCIJA?</a:t>
            </a:r>
          </a:p>
        </p:txBody>
      </p:sp>
    </p:spTree>
    <p:extLst>
      <p:ext uri="{BB962C8B-B14F-4D97-AF65-F5344CB8AC3E}">
        <p14:creationId xmlns:p14="http://schemas.microsoft.com/office/powerpoint/2010/main" val="68719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F0F08-E4FB-016A-42F0-E8A21C20BF52}"/>
              </a:ext>
            </a:extLst>
          </p:cNvPr>
          <p:cNvSpPr txBox="1"/>
          <p:nvPr/>
        </p:nvSpPr>
        <p:spPr>
          <a:xfrm>
            <a:off x="890650" y="1282535"/>
            <a:ext cx="10772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odnosno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repetitivna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česta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pojava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kod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djece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autizmom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razredu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one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ometati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djetetovo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učenje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socijalnu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interakciju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ali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privlačiti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pažnju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drugih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učenika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neugodno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Stoga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razumjeti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zašto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javljaju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/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pristupiti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primjeren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način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88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8CD16-D3F9-BA87-0AF3-D2E8F6495FC5}"/>
              </a:ext>
            </a:extLst>
          </p:cNvPr>
          <p:cNvSpPr txBox="1"/>
          <p:nvPr/>
        </p:nvSpPr>
        <p:spPr>
          <a:xfrm>
            <a:off x="629392" y="2139308"/>
            <a:ext cx="10724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0" i="0" u="none" strike="noStrike" dirty="0" err="1">
                <a:effectLst/>
              </a:rPr>
              <a:t>Stereotipije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različite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funkcije</a:t>
            </a:r>
            <a:r>
              <a:rPr lang="en-US" sz="2400" b="0" i="0" u="none" strike="noStrike" dirty="0">
                <a:effectLst/>
              </a:rPr>
              <a:t> za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autizmom</a:t>
            </a:r>
            <a:r>
              <a:rPr lang="en-US" sz="2400" b="0" i="0" u="none" strike="noStrike" dirty="0"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Samoregulacija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dirty="0" err="1"/>
              <a:t>čula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Ponavljajuća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da se </a:t>
            </a:r>
            <a:r>
              <a:rPr lang="en-US" sz="2400" b="0" i="0" u="none" strike="noStrike" dirty="0" err="1">
                <a:effectLst/>
              </a:rPr>
              <a:t>nosi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preopterećenošću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podražajima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iz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okoline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Izražavanje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emocija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Stereotipije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ponekad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biti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način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</a:t>
            </a:r>
            <a:r>
              <a:rPr lang="en-US" sz="2400" b="0" i="0" u="none" strike="noStrike" dirty="0">
                <a:effectLst/>
              </a:rPr>
              <a:t> koji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izražava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svoje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osjećaje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poput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uzbuđenja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tjeskobe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frustracije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Potreba</a:t>
            </a:r>
            <a:r>
              <a:rPr lang="en-US" sz="2400" b="1" i="0" u="none" strike="noStrike" dirty="0">
                <a:effectLst/>
              </a:rPr>
              <a:t> za </a:t>
            </a:r>
            <a:r>
              <a:rPr lang="en-US" sz="2400" b="1" i="0" u="none" strike="noStrike" dirty="0" err="1">
                <a:effectLst/>
              </a:rPr>
              <a:t>predvidljivošću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Djeca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autizmom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često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potrebu</a:t>
            </a:r>
            <a:r>
              <a:rPr lang="en-US" sz="2400" b="0" i="0" u="none" strike="noStrike" dirty="0">
                <a:effectLst/>
              </a:rPr>
              <a:t> za </a:t>
            </a:r>
            <a:r>
              <a:rPr lang="en-US" sz="2400" b="0" i="0" u="none" strike="noStrike" dirty="0" err="1">
                <a:effectLst/>
              </a:rPr>
              <a:t>rutinom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predvidljivošću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Stereotipna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pružiti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osjećaj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kontrole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sigurnosti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03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3B121-48BE-9933-B5D8-9563DD47FEF2}"/>
              </a:ext>
            </a:extLst>
          </p:cNvPr>
          <p:cNvSpPr txBox="1"/>
          <p:nvPr/>
        </p:nvSpPr>
        <p:spPr>
          <a:xfrm>
            <a:off x="1223889" y="2180492"/>
            <a:ext cx="8611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BA" sz="3600" dirty="0"/>
              <a:t>ŠTA JE AUTISTIČNI SPEKTAR?</a:t>
            </a:r>
          </a:p>
          <a:p>
            <a:pPr marL="457200" indent="-457200">
              <a:buFont typeface="Wingdings" pitchFamily="2" charset="2"/>
              <a:buChar char="Ø"/>
            </a:pPr>
            <a:endParaRPr lang="en-BA" sz="3600" dirty="0"/>
          </a:p>
          <a:p>
            <a:pPr marL="457200" indent="-457200">
              <a:buFont typeface="Wingdings" pitchFamily="2" charset="2"/>
              <a:buChar char="Ø"/>
            </a:pPr>
            <a:endParaRPr lang="en-BA" sz="3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BA" sz="3600" dirty="0"/>
              <a:t>KAKO SE DIJAGNOSTICIRA AUTISTIČNI SPEKTAR?</a:t>
            </a:r>
          </a:p>
        </p:txBody>
      </p:sp>
    </p:spTree>
    <p:extLst>
      <p:ext uri="{BB962C8B-B14F-4D97-AF65-F5344CB8AC3E}">
        <p14:creationId xmlns:p14="http://schemas.microsoft.com/office/powerpoint/2010/main" val="51267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076BD-B2D3-0604-AC2D-B27F85F30C91}"/>
              </a:ext>
            </a:extLst>
          </p:cNvPr>
          <p:cNvSpPr txBox="1"/>
          <p:nvPr/>
        </p:nvSpPr>
        <p:spPr>
          <a:xfrm>
            <a:off x="736270" y="1116281"/>
            <a:ext cx="111153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 err="1">
                <a:effectLst/>
              </a:rPr>
              <a:t>Kod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djece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autizmom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se </a:t>
            </a:r>
            <a:r>
              <a:rPr lang="en-US" sz="2400" b="0" i="0" u="none" strike="noStrike" dirty="0" err="1">
                <a:effectLst/>
              </a:rPr>
              <a:t>javiti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različite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vrste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stereotipija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odnosno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repetitivnih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. One se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podijeliti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nekoliko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kategorija</a:t>
            </a:r>
            <a:r>
              <a:rPr lang="en-US" sz="2400" b="0" i="0" u="none" strike="noStrike" dirty="0">
                <a:effectLst/>
              </a:rPr>
              <a:t>:</a:t>
            </a:r>
          </a:p>
          <a:p>
            <a:pPr algn="just"/>
            <a:endParaRPr lang="en-US" sz="2400" b="0" i="0" u="none" strike="noStrike" dirty="0">
              <a:effectLst/>
            </a:endParaRPr>
          </a:p>
          <a:p>
            <a:pPr marL="457200" indent="-457200" algn="just">
              <a:buAutoNum type="arabicPeriod"/>
            </a:pPr>
            <a:r>
              <a:rPr lang="en-US" sz="2400" b="1" i="0" u="none" strike="noStrike" dirty="0" err="1">
                <a:effectLst/>
              </a:rPr>
              <a:t>Motorne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stereotipije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marL="457200" indent="-457200" algn="just">
              <a:buAutoNum type="arabicPeriod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Pokreti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uključuje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pokrete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mahanje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njihanje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hodanje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prstima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okretanje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krug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grickanje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usana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noktiju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Manipulacija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predmetima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slagati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poredak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okretati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kotače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fokusirati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detalj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37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822DC-5EC7-FEE2-6B46-BDB15984E8C1}"/>
              </a:ext>
            </a:extLst>
          </p:cNvPr>
          <p:cNvSpPr txBox="1"/>
          <p:nvPr/>
        </p:nvSpPr>
        <p:spPr>
          <a:xfrm>
            <a:off x="819397" y="1769423"/>
            <a:ext cx="10200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2. </a:t>
            </a:r>
            <a:r>
              <a:rPr lang="en-US" sz="2400" b="1" i="0" u="none" strike="noStrike" dirty="0" err="1">
                <a:effectLst/>
              </a:rPr>
              <a:t>Verbalne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stereotipije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Eholalija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fraza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čuli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ljudi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neposredna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odgođena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eholalija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Perseveracija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vlastitih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fraza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razgovoru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nisu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relevantne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trenutni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kontekst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00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57115-E1D8-557F-BAAA-34E82AE5D401}"/>
              </a:ext>
            </a:extLst>
          </p:cNvPr>
          <p:cNvSpPr txBox="1"/>
          <p:nvPr/>
        </p:nvSpPr>
        <p:spPr>
          <a:xfrm>
            <a:off x="320633" y="1585310"/>
            <a:ext cx="115546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Kao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verbalne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funkcije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autizmom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Samoregulacija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čula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nosi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preopterećenošću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podražajima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okoline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Izražavanje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emocija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Verbalne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način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izražava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uzbuđenja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tjeskobe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frustracije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Potreba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predvidljivošću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autizmom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često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predvidljivošću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fraza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pružiti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kontrole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Verbalne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posljedica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izražavanju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misli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ideja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09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3230F-34AE-8282-15F8-2D8E3671D4F8}"/>
              </a:ext>
            </a:extLst>
          </p:cNvPr>
          <p:cNvSpPr txBox="1"/>
          <p:nvPr/>
        </p:nvSpPr>
        <p:spPr>
          <a:xfrm>
            <a:off x="1170432" y="1267968"/>
            <a:ext cx="96682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</a:rPr>
              <a:t>3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Rutine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rituali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Prehrana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inzistirati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određenoj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hrani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načinu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pripreme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rasporedu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obroka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Odijevanje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inzistirati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nošenju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odjeće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redoslijedu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oblačenja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Spavanje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teškoće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spavanjem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inzistirati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ritualima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96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3E687-AE71-EE12-89E7-37F0DE3B4DC1}"/>
              </a:ext>
            </a:extLst>
          </p:cNvPr>
          <p:cNvSpPr txBox="1"/>
          <p:nvPr/>
        </p:nvSpPr>
        <p:spPr>
          <a:xfrm>
            <a:off x="719328" y="1255776"/>
            <a:ext cx="8424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Senzorne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Vizualne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Fiksiranje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pogleda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svjetleće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gledanje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pokretne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dijelove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fascinacija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bojama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oblicima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Auditivne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slušanje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zvukova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tapkanje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prstima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površini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fraza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Taktilne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Dodirivanje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tekstura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dodirivanje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kose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577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4B7ED-46ED-3281-93DF-C581EE52A3B3}"/>
              </a:ext>
            </a:extLst>
          </p:cNvPr>
          <p:cNvSpPr txBox="1"/>
          <p:nvPr/>
        </p:nvSpPr>
        <p:spPr>
          <a:xfrm>
            <a:off x="646176" y="1621536"/>
            <a:ext cx="11155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</a:rPr>
              <a:t>4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Kompulzivna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Sakupljanje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sakupljati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nemaju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nikakvu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vrijednost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Opsesivno-kompulzivni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rituali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složene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rituale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moraju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broj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puta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provjeravanja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vrata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više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puta.</a:t>
            </a:r>
          </a:p>
        </p:txBody>
      </p:sp>
    </p:spTree>
    <p:extLst>
      <p:ext uri="{BB962C8B-B14F-4D97-AF65-F5344CB8AC3E}">
        <p14:creationId xmlns:p14="http://schemas.microsoft.com/office/powerpoint/2010/main" val="4071625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1C3B2-F931-648D-4DC8-E64CDD913D25}"/>
              </a:ext>
            </a:extLst>
          </p:cNvPr>
          <p:cNvSpPr txBox="1"/>
          <p:nvPr/>
        </p:nvSpPr>
        <p:spPr>
          <a:xfrm>
            <a:off x="890649" y="2375064"/>
            <a:ext cx="10862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US" sz="36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n-US" sz="3600" b="0" i="0" u="none" strike="noStrike" dirty="0" err="1">
                <a:effectLst/>
              </a:rPr>
              <a:t>Procjena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tipa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stereotipija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kod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djeteta</a:t>
            </a:r>
            <a:r>
              <a:rPr lang="en-US" sz="3600" b="0" i="0" u="none" strike="noStrike" dirty="0">
                <a:effectLst/>
              </a:rPr>
              <a:t> s </a:t>
            </a:r>
            <a:r>
              <a:rPr lang="en-US" sz="3600" b="0" i="0" u="none" strike="noStrike" dirty="0" err="1">
                <a:effectLst/>
              </a:rPr>
              <a:t>autizmom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zahtijeva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pažljivo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posmatranje</a:t>
            </a:r>
            <a:r>
              <a:rPr lang="en-US" sz="3600" b="0" i="0" u="none" strike="noStrike" dirty="0">
                <a:effectLst/>
              </a:rPr>
              <a:t>, </a:t>
            </a:r>
            <a:r>
              <a:rPr lang="en-US" sz="3600" b="0" i="0" u="none" strike="noStrike" dirty="0" err="1">
                <a:effectLst/>
              </a:rPr>
              <a:t>razumijevanje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konteksta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suradnju</a:t>
            </a:r>
            <a:r>
              <a:rPr lang="en-US" sz="3600" b="0" i="0" u="none" strike="noStrike" dirty="0">
                <a:effectLst/>
              </a:rPr>
              <a:t> s </a:t>
            </a:r>
            <a:r>
              <a:rPr lang="en-US" sz="3600" b="0" i="0" u="none" strike="noStrike" dirty="0" err="1">
                <a:effectLst/>
              </a:rPr>
              <a:t>djetetom</a:t>
            </a:r>
            <a:r>
              <a:rPr lang="en-US" sz="3600" b="0" i="0" u="none" strike="noStrike" dirty="0">
                <a:effectLst/>
              </a:rPr>
              <a:t>, </a:t>
            </a:r>
            <a:r>
              <a:rPr lang="en-US" sz="3600" b="0" i="0" u="none" strike="noStrike" dirty="0" err="1">
                <a:effectLst/>
              </a:rPr>
              <a:t>roditeljima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stručnjacima</a:t>
            </a:r>
            <a:r>
              <a:rPr lang="en-US" sz="3600" b="0" i="0" u="none" strike="noStrike" dirty="0">
                <a:effectLst/>
              </a:rPr>
              <a:t>.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36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2403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37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153F5-116B-E71C-4072-D7BDA31379CC}"/>
              </a:ext>
            </a:extLst>
          </p:cNvPr>
          <p:cNvSpPr txBox="1"/>
          <p:nvPr/>
        </p:nvSpPr>
        <p:spPr>
          <a:xfrm>
            <a:off x="707136" y="1723888"/>
            <a:ext cx="110093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Pažljivo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posmatranje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457200" indent="-457200" algn="just">
              <a:buAutoNum type="arabicPeriod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Zabilježite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Detaljno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opišite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koliko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često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javlja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koliko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dugo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Prepoznajte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obrasce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Tražite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obrasce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Da li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pokretima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verbalnim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ponavljanjima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senzornim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stimulacijama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Kontekst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važan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pažnju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događa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tokom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nakon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Da li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javlja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uzbuđeno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tjeskobno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preopterećeno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dosadno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594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58F5E-E78E-A9E3-C867-DE9C2BA7164A}"/>
              </a:ext>
            </a:extLst>
          </p:cNvPr>
          <p:cNvSpPr txBox="1"/>
          <p:nvPr/>
        </p:nvSpPr>
        <p:spPr>
          <a:xfrm>
            <a:off x="1304544" y="1267968"/>
            <a:ext cx="100492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Razgovor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djetetom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moguće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):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Pitajte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osjećajima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razumjeti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javlja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Da li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pomaže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bolje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nosi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teškim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Pitajte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potrebama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Pitajte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treba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pomoglo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ugodnije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151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F9DEB-ADAF-1D4A-D794-C2B95C042BF2}"/>
              </a:ext>
            </a:extLst>
          </p:cNvPr>
          <p:cNvSpPr txBox="1"/>
          <p:nvPr/>
        </p:nvSpPr>
        <p:spPr>
          <a:xfrm>
            <a:off x="573024" y="1524000"/>
            <a:ext cx="10780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Saradnja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roditeljima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Informacije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roditelja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Roditelji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često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najbolji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izvor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informacija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okruženjima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Pitajte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njihovim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opažanjima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iskustvima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Razmjena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Razgovarajte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roditeljima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pokazale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učinkovitima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smanjenju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zamjeni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8B662-5FF4-F669-9DC6-4621274F5F89}"/>
              </a:ext>
            </a:extLst>
          </p:cNvPr>
          <p:cNvSpPr txBox="1"/>
          <p:nvPr/>
        </p:nvSpPr>
        <p:spPr>
          <a:xfrm>
            <a:off x="661685" y="1365814"/>
            <a:ext cx="1100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3600" dirty="0"/>
              <a:t>Autustični spektar karakteriše:</a:t>
            </a:r>
          </a:p>
          <a:p>
            <a:endParaRPr lang="en-BA" sz="3600" dirty="0"/>
          </a:p>
          <a:p>
            <a:endParaRPr lang="en-BA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BA" sz="3600" b="1" dirty="0"/>
              <a:t>odsustvo</a:t>
            </a:r>
            <a:r>
              <a:rPr lang="en-BA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BA" sz="3600" dirty="0"/>
              <a:t>narušena komunikacija; </a:t>
            </a:r>
            <a:endParaRPr lang="en-US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/>
              <a:t>odsustvo</a:t>
            </a:r>
            <a:r>
              <a:rPr lang="en-US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narušena</a:t>
            </a:r>
            <a:r>
              <a:rPr lang="en-US" sz="3600" dirty="0"/>
              <a:t> </a:t>
            </a:r>
            <a:r>
              <a:rPr lang="en-US" sz="3600" dirty="0" err="1"/>
              <a:t>socijalizacija</a:t>
            </a:r>
            <a:r>
              <a:rPr lang="en-US" sz="3600" dirty="0"/>
              <a:t>;</a:t>
            </a:r>
            <a:endParaRPr lang="en-BA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/>
              <a:t>p</a:t>
            </a:r>
            <a:r>
              <a:rPr lang="en-BA" sz="3600" b="1" dirty="0"/>
              <a:t>risustvo </a:t>
            </a:r>
            <a:r>
              <a:rPr lang="en-BA" sz="3600" dirty="0"/>
              <a:t>stereotipnih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BA" sz="3600" dirty="0"/>
              <a:t> repetetivnih oblika ponašanja.</a:t>
            </a:r>
          </a:p>
        </p:txBody>
      </p:sp>
    </p:spTree>
    <p:extLst>
      <p:ext uri="{BB962C8B-B14F-4D97-AF65-F5344CB8AC3E}">
        <p14:creationId xmlns:p14="http://schemas.microsoft.com/office/powerpoint/2010/main" val="2527056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02900-B660-65AB-5AA5-5AA5C17DE0D1}"/>
              </a:ext>
            </a:extLst>
          </p:cNvPr>
          <p:cNvSpPr txBox="1"/>
          <p:nvPr/>
        </p:nvSpPr>
        <p:spPr>
          <a:xfrm>
            <a:off x="731520" y="1194817"/>
            <a:ext cx="106222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4. </a:t>
            </a:r>
            <a:r>
              <a:rPr lang="en-US" sz="2400" b="1" i="0" u="none" strike="noStrike" dirty="0" err="1">
                <a:effectLst/>
              </a:rPr>
              <a:t>Konsultacije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stručnjacima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Senzorni</a:t>
            </a:r>
            <a:r>
              <a:rPr lang="en-US" sz="2400" b="1" dirty="0"/>
              <a:t> </a:t>
            </a:r>
            <a:r>
              <a:rPr lang="en-US" sz="2400" b="1" dirty="0" err="1"/>
              <a:t>t</a:t>
            </a:r>
            <a:r>
              <a:rPr lang="en-US" sz="2400" b="1" i="0" u="none" strike="noStrike" dirty="0" err="1">
                <a:effectLst/>
              </a:rPr>
              <a:t>erapeut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Terapeut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specijaliziran</a:t>
            </a:r>
            <a:r>
              <a:rPr lang="en-US" sz="2400" b="0" i="0" u="none" strike="noStrike" dirty="0">
                <a:effectLst/>
              </a:rPr>
              <a:t> za rad s </a:t>
            </a:r>
            <a:r>
              <a:rPr lang="en-US" sz="2400" b="0" i="0" u="none" strike="noStrike" dirty="0" err="1">
                <a:effectLst/>
              </a:rPr>
              <a:t>djecom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autizmom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provesti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formalnu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procjenu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djetetovog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preporučiti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individualizirane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strategije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intervencije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Liječnik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Liječnik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isključiti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medicinske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uzroke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stereotipnog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preporučiti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druge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oblike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podrške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Edukacijsko-rehabilitacijski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stručnjaci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Edukacijski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stručnjaci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prilagođavanju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nastavnog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okruženja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razvoju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strategija</a:t>
            </a:r>
            <a:r>
              <a:rPr lang="en-US" sz="2400" b="0" i="0" u="none" strike="noStrike" dirty="0">
                <a:effectLst/>
              </a:rPr>
              <a:t> za </a:t>
            </a:r>
            <a:r>
              <a:rPr lang="en-US" sz="2400" b="0" i="0" u="none" strike="noStrike" dirty="0" err="1">
                <a:effectLst/>
              </a:rPr>
              <a:t>podršku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školi</a:t>
            </a:r>
            <a:r>
              <a:rPr lang="en-US" sz="2400" b="0" i="0" u="none" strike="noStrik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571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9B5C4-B7F2-81C8-D650-28D63E608CAD}"/>
              </a:ext>
            </a:extLst>
          </p:cNvPr>
          <p:cNvSpPr txBox="1"/>
          <p:nvPr/>
        </p:nvSpPr>
        <p:spPr>
          <a:xfrm>
            <a:off x="633984" y="1341120"/>
            <a:ext cx="108996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5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</a:rPr>
              <a:t>. </a:t>
            </a:r>
            <a:r>
              <a:rPr lang="en-US" sz="2400" b="1" i="0" u="none" strike="noStrike" dirty="0" err="1">
                <a:effectLst/>
              </a:rPr>
              <a:t>Razumijevanje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funkcije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stereotipija</a:t>
            </a:r>
            <a:r>
              <a:rPr lang="en-US" sz="2400" b="1" i="0" u="none" strike="noStrike" dirty="0"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Samoregulacija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osjetila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Da li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nosilo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preopterećenošću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osjetilima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okoline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Izražavanje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emocija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Da li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povezano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uzbuđenja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tjeskobe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frustracije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Potreba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predvidljivošću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Da li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predvidljivošću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pruža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kontrole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Da li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jer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izražavanju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misli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ideja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577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D5899-4DB7-B741-E76B-28D334D0002B}"/>
              </a:ext>
            </a:extLst>
          </p:cNvPr>
          <p:cNvSpPr txBox="1"/>
          <p:nvPr/>
        </p:nvSpPr>
        <p:spPr>
          <a:xfrm>
            <a:off x="487680" y="1889760"/>
            <a:ext cx="11192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Nakon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prikupite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informacije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prepoznati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tipu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Motorne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pokreti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tijela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manipulacija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Verbalne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Eholalija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perseveracija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Senzorne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Fiksiranje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pogleda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svjetleće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ponavljajuće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slušanje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zvukova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dodirivanje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tekstura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Rutine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rituali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Inzistiranje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prehrani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odijevanju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Kompulzivna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Sakupljanje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opsesivno-kompulzivni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rituali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jedinstveno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razlikovati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intenzitetu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učestalosti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funkciji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226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0CF67-35C6-0FB3-A698-4C02F9C0C8B7}"/>
              </a:ext>
            </a:extLst>
          </p:cNvPr>
          <p:cNvSpPr txBox="1"/>
          <p:nvPr/>
        </p:nvSpPr>
        <p:spPr>
          <a:xfrm>
            <a:off x="771896" y="1947553"/>
            <a:ext cx="10581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individualnih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potreba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drugačije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stoga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razumjeti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potiče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Razgovarajte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roditeljima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terapeutima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stručnjacima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Stvaranje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senzorno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prilagođenog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okruženja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buku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jake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svjetla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podražaje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preplaviti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razredu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gdje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Pružanje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alternativa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ometajuće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ponuditi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alternativne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zadovoljavaju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istu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Na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maše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antistres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lopticu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stiskanje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55BFE-6987-ADB2-5E1D-D4420C929EA6}"/>
              </a:ext>
            </a:extLst>
          </p:cNvPr>
          <p:cNvSpPr txBox="1"/>
          <p:nvPr/>
        </p:nvSpPr>
        <p:spPr>
          <a:xfrm>
            <a:off x="989351" y="1109272"/>
            <a:ext cx="82806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A" dirty="0"/>
          </a:p>
          <a:p>
            <a:r>
              <a:rPr lang="en-BA" sz="2800" b="1" dirty="0"/>
              <a:t>STRATEGIJE U TRETIRANJU STEREOTIPNIH PONAŠANJA</a:t>
            </a:r>
          </a:p>
        </p:txBody>
      </p:sp>
    </p:spTree>
    <p:extLst>
      <p:ext uri="{BB962C8B-B14F-4D97-AF65-F5344CB8AC3E}">
        <p14:creationId xmlns:p14="http://schemas.microsoft.com/office/powerpoint/2010/main" val="2005641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822CF-600B-5F9E-4F3E-8E7738E89F99}"/>
              </a:ext>
            </a:extLst>
          </p:cNvPr>
          <p:cNvSpPr txBox="1"/>
          <p:nvPr/>
        </p:nvSpPr>
        <p:spPr>
          <a:xfrm>
            <a:off x="427512" y="1318162"/>
            <a:ext cx="11457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400" b="1" dirty="0"/>
              <a:t>STRATEGIJE U TRETIRANJU STEREOTIPNIH PONAŠANJA</a:t>
            </a:r>
          </a:p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4.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pojačanje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Nagradite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suzdržati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5.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Ignorisanje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moguće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):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štetno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najbolje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ignorisati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ga.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Pretjerana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pažnja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pojačati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6.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Edukacija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drugih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učenika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Objasnite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učenicima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drugačije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potaknite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budu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tolerantni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prihvaćajući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7.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Suradnja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roditeljima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stručnjacima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učitelji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roditelji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stručnjaci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surađuju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dosljedan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pristup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njegovim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523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D9066-CC84-3DA9-53D4-A13EAE132D0B}"/>
              </a:ext>
            </a:extLst>
          </p:cNvPr>
          <p:cNvSpPr txBox="1"/>
          <p:nvPr/>
        </p:nvSpPr>
        <p:spPr>
          <a:xfrm>
            <a:off x="451262" y="1045030"/>
            <a:ext cx="11222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dirty="0">
                <a:solidFill>
                  <a:srgbClr val="FF0000"/>
                </a:solidFill>
                <a:effectLst/>
              </a:rPr>
              <a:t>NAPOMENA!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nisu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uvijek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loše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".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ugodno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Cilj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potpuno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eliminisati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već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kontroliše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usmjeri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primjerenijim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aktivnostima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jedinstveno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stoga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pronaći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individualni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pristup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najbolje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odgovara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njegovim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0405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8566B-81A0-7DB6-B0CC-5118C821CCB7}"/>
              </a:ext>
            </a:extLst>
          </p:cNvPr>
          <p:cNvSpPr txBox="1"/>
          <p:nvPr/>
        </p:nvSpPr>
        <p:spPr>
          <a:xfrm>
            <a:off x="1056904" y="2398816"/>
            <a:ext cx="105986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napomenuti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stereotipije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razlikuju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do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Neka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djeca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imati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samo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jednu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vrstu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stereotipija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dok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druga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imati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više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različitih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vrsta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Intenzitet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učestalost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stereotipija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također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variraju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668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8840F5-084A-CFF4-0628-C248606C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7C763-77D7-FAAC-5FDD-1545EF3BC373}"/>
              </a:ext>
            </a:extLst>
          </p:cNvPr>
          <p:cNvSpPr txBox="1"/>
          <p:nvPr/>
        </p:nvSpPr>
        <p:spPr>
          <a:xfrm>
            <a:off x="486887" y="3253839"/>
            <a:ext cx="1156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3200" dirty="0"/>
              <a:t>AGRESIJA I SAMOAGRESIJA KOD DJECE IZ AUTISTIČNOG SPEKTRA</a:t>
            </a:r>
          </a:p>
        </p:txBody>
      </p:sp>
    </p:spTree>
    <p:extLst>
      <p:ext uri="{BB962C8B-B14F-4D97-AF65-F5344CB8AC3E}">
        <p14:creationId xmlns:p14="http://schemas.microsoft.com/office/powerpoint/2010/main" val="2034017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39A14-4C20-718B-982E-0505729C2C08}"/>
              </a:ext>
            </a:extLst>
          </p:cNvPr>
          <p:cNvSpPr txBox="1"/>
          <p:nvPr/>
        </p:nvSpPr>
        <p:spPr>
          <a:xfrm>
            <a:off x="1" y="2106592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dirty="0"/>
              <a:t>Nepoželjna ili neprihvatljiva ponašanja su ona ponašanja pojedinca kojima pojedinac ugrožava sebe, druge ili okolinu, </a:t>
            </a:r>
          </a:p>
          <a:p>
            <a:pPr algn="ctr"/>
            <a:r>
              <a:rPr lang="hr-HR" sz="3600" dirty="0"/>
              <a:t>i ona ponašanja koja nisu u skladu </a:t>
            </a:r>
          </a:p>
          <a:p>
            <a:pPr algn="ctr"/>
            <a:r>
              <a:rPr lang="hr-HR" sz="3600" dirty="0"/>
              <a:t>s pravilima socijalne sredine. </a:t>
            </a:r>
          </a:p>
        </p:txBody>
      </p:sp>
    </p:spTree>
    <p:extLst>
      <p:ext uri="{BB962C8B-B14F-4D97-AF65-F5344CB8AC3E}">
        <p14:creationId xmlns:p14="http://schemas.microsoft.com/office/powerpoint/2010/main" val="3570011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49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4F9F7-5F31-B9EA-FA94-0959350DA250}"/>
              </a:ext>
            </a:extLst>
          </p:cNvPr>
          <p:cNvSpPr txBox="1"/>
          <p:nvPr/>
        </p:nvSpPr>
        <p:spPr>
          <a:xfrm>
            <a:off x="878774" y="1246908"/>
            <a:ext cx="104750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3600" b="0" i="0" u="none" strike="noStrike" dirty="0" err="1">
                <a:effectLst/>
              </a:rPr>
              <a:t>Agresivno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ponašanje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kod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djece</a:t>
            </a:r>
            <a:r>
              <a:rPr lang="en-US" sz="3600" b="0" i="0" u="none" strike="noStrike" dirty="0">
                <a:effectLst/>
              </a:rPr>
              <a:t> s </a:t>
            </a:r>
            <a:r>
              <a:rPr lang="en-US" sz="3600" b="0" i="0" u="none" strike="noStrike" dirty="0" err="1">
                <a:effectLst/>
              </a:rPr>
              <a:t>autizmom</a:t>
            </a:r>
            <a:r>
              <a:rPr lang="en-US" sz="3600" b="0" i="0" u="none" strike="noStrike" dirty="0">
                <a:effectLst/>
              </a:rPr>
              <a:t> u </a:t>
            </a:r>
            <a:r>
              <a:rPr lang="en-US" sz="3600" b="0" i="0" u="none" strike="noStrike" dirty="0" err="1">
                <a:effectLst/>
              </a:rPr>
              <a:t>razredu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može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biti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veliki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izazov</a:t>
            </a:r>
            <a:r>
              <a:rPr lang="en-US" sz="3600" b="0" i="0" u="none" strike="noStrike" dirty="0">
                <a:effectLst/>
              </a:rPr>
              <a:t>, </a:t>
            </a:r>
            <a:r>
              <a:rPr lang="en-US" sz="3600" b="0" i="0" u="none" strike="noStrike" dirty="0" err="1">
                <a:effectLst/>
              </a:rPr>
              <a:t>ali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postoje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strategije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koje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mogu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pomoći</a:t>
            </a:r>
            <a:r>
              <a:rPr lang="en-US" sz="3600" b="0" i="0" u="none" strike="noStrike" dirty="0">
                <a:effectLst/>
              </a:rPr>
              <a:t> u </a:t>
            </a:r>
            <a:r>
              <a:rPr lang="en-US" sz="3600" b="0" i="0" u="none" strike="noStrike" dirty="0" err="1">
                <a:effectLst/>
              </a:rPr>
              <a:t>njegovom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tretiranju</a:t>
            </a:r>
            <a:r>
              <a:rPr lang="en-US" sz="3600" b="0" i="0" u="none" strike="noStrike" dirty="0">
                <a:effectLst/>
              </a:rPr>
              <a:t>. </a:t>
            </a:r>
            <a:r>
              <a:rPr lang="en-US" sz="3600" dirty="0" err="1"/>
              <a:t>Bitno</a:t>
            </a:r>
            <a:r>
              <a:rPr lang="en-US" sz="3600" b="0" i="0" u="none" strike="noStrike" dirty="0">
                <a:effectLst/>
              </a:rPr>
              <a:t> je </a:t>
            </a:r>
            <a:r>
              <a:rPr lang="en-US" sz="3600" b="0" i="0" u="none" strike="noStrike" dirty="0" err="1">
                <a:effectLst/>
              </a:rPr>
              <a:t>razumjeti</a:t>
            </a:r>
            <a:r>
              <a:rPr lang="en-US" sz="3600" b="0" i="0" u="none" strike="noStrike" dirty="0">
                <a:effectLst/>
              </a:rPr>
              <a:t> da </a:t>
            </a:r>
            <a:r>
              <a:rPr lang="en-US" sz="3600" b="0" i="0" u="none" strike="noStrike" dirty="0" err="1">
                <a:effectLst/>
              </a:rPr>
              <a:t>agresija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često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proizlazi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iz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frustracije</a:t>
            </a:r>
            <a:r>
              <a:rPr lang="en-US" sz="3600" b="1" i="0" u="none" strike="noStrike" dirty="0">
                <a:effectLst/>
              </a:rPr>
              <a:t>, </a:t>
            </a:r>
            <a:r>
              <a:rPr lang="en-US" sz="3600" b="1" i="0" u="none" strike="noStrike" dirty="0" err="1">
                <a:effectLst/>
              </a:rPr>
              <a:t>preopterećenosti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čula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ili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poteškoća</a:t>
            </a:r>
            <a:r>
              <a:rPr lang="en-US" sz="3600" b="1" i="0" u="none" strike="noStrike" dirty="0">
                <a:effectLst/>
              </a:rPr>
              <a:t> u </a:t>
            </a:r>
            <a:r>
              <a:rPr lang="en-US" sz="3600" b="1" i="0" u="none" strike="noStrike" dirty="0" err="1">
                <a:effectLst/>
              </a:rPr>
              <a:t>komunikaciji</a:t>
            </a:r>
            <a:r>
              <a:rPr lang="en-US" sz="3600" b="1" i="0" u="none" strike="noStrike" dirty="0">
                <a:effectLst/>
              </a:rPr>
              <a:t>. </a:t>
            </a:r>
          </a:p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276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8626D-7652-F08B-0B0C-4D29C3F587F0}"/>
              </a:ext>
            </a:extLst>
          </p:cNvPr>
          <p:cNvSpPr txBox="1"/>
          <p:nvPr/>
        </p:nvSpPr>
        <p:spPr>
          <a:xfrm>
            <a:off x="590843" y="2693853"/>
            <a:ext cx="11197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en-US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autističnog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spektra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razredu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ključnu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uspješnom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sudjelovanju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nastavnom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socijalnom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okruženju. </a:t>
            </a:r>
          </a:p>
        </p:txBody>
      </p:sp>
    </p:spTree>
    <p:extLst>
      <p:ext uri="{BB962C8B-B14F-4D97-AF65-F5344CB8AC3E}">
        <p14:creationId xmlns:p14="http://schemas.microsoft.com/office/powerpoint/2010/main" val="2174624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4CADE5-5116-DC3E-FB4A-7C91A4B9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B425E-F400-F343-3AED-A08E2B2D65CD}"/>
              </a:ext>
            </a:extLst>
          </p:cNvPr>
          <p:cNvSpPr txBox="1"/>
          <p:nvPr/>
        </p:nvSpPr>
        <p:spPr>
          <a:xfrm>
            <a:off x="653143" y="3206338"/>
            <a:ext cx="1024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STRATEGIJE TRETIRANJA AGRESIVNOG PONAŠANJA</a:t>
            </a:r>
          </a:p>
        </p:txBody>
      </p:sp>
    </p:spTree>
    <p:extLst>
      <p:ext uri="{BB962C8B-B14F-4D97-AF65-F5344CB8AC3E}">
        <p14:creationId xmlns:p14="http://schemas.microsoft.com/office/powerpoint/2010/main" val="1196344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B7E382-51F5-BAAB-C485-D39014F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43D03-2DF0-B00D-1925-4EBBBA062C59}"/>
              </a:ext>
            </a:extLst>
          </p:cNvPr>
          <p:cNvSpPr txBox="1"/>
          <p:nvPr/>
        </p:nvSpPr>
        <p:spPr>
          <a:xfrm>
            <a:off x="819397" y="1294410"/>
            <a:ext cx="10901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1.</a:t>
            </a:r>
            <a:r>
              <a:rPr lang="en-US" sz="2400" b="1" i="0" u="none" strike="noStrike" dirty="0">
                <a:effectLst/>
              </a:rPr>
              <a:t>Funkcionalna </a:t>
            </a:r>
            <a:r>
              <a:rPr lang="en-US" sz="2400" b="1" i="0" u="none" strike="noStrike" dirty="0" err="1">
                <a:effectLst/>
              </a:rPr>
              <a:t>procjena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ponašanja</a:t>
            </a:r>
            <a:r>
              <a:rPr lang="en-US" sz="2400" b="1" i="0" u="none" strike="noStrike" dirty="0">
                <a:effectLst/>
              </a:rPr>
              <a:t> :</a:t>
            </a:r>
            <a:r>
              <a:rPr lang="en-US" sz="2400" b="0" i="0" u="none" strike="noStrike" dirty="0">
                <a:effectLst/>
              </a:rPr>
              <a:t> Ovo je </a:t>
            </a:r>
            <a:r>
              <a:rPr lang="en-US" sz="2400" b="0" i="0" u="none" strike="noStrike" dirty="0" err="1">
                <a:effectLst/>
              </a:rPr>
              <a:t>ključni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korak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Funkcionalna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procjena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pomaže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identificirati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okidače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svrhu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agresivnog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ponašanja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dirty="0" err="1"/>
              <a:t>Funkcionalnom</a:t>
            </a:r>
            <a:r>
              <a:rPr lang="en-US" sz="2400" dirty="0"/>
              <a:t> </a:t>
            </a:r>
            <a:r>
              <a:rPr lang="en-US" sz="2400" dirty="0" err="1"/>
              <a:t>procjenom</a:t>
            </a:r>
            <a:r>
              <a:rPr lang="en-US" sz="2400" dirty="0"/>
              <a:t> </a:t>
            </a:r>
            <a:r>
              <a:rPr lang="en-US" sz="2400" dirty="0" err="1"/>
              <a:t>utvrđujemo</a:t>
            </a:r>
            <a:r>
              <a:rPr lang="en-US" sz="2400" dirty="0"/>
              <a:t> </a:t>
            </a:r>
            <a:r>
              <a:rPr lang="en-US" sz="2400" dirty="0" err="1"/>
              <a:t>funkciju</a:t>
            </a:r>
            <a:r>
              <a:rPr lang="en-US" sz="2400" dirty="0"/>
              <a:t> </a:t>
            </a:r>
            <a:r>
              <a:rPr lang="en-US" sz="2400" dirty="0" err="1"/>
              <a:t>ponašanja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socijalna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pažnja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pristup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nečemu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izbjegavanje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nečega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reakcija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čulnu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potrebu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preopterećenost</a:t>
            </a:r>
            <a:r>
              <a:rPr lang="en-US" sz="2400" dirty="0"/>
              <a:t>.</a:t>
            </a: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Identifikacija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okidača</a:t>
            </a:r>
            <a:r>
              <a:rPr lang="en-US" sz="2400" b="1" i="0" u="none" strike="noStrike" dirty="0">
                <a:effectLst/>
              </a:rPr>
              <a:t>: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Posmatrajte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bilježite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prethode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agresivnom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glasni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zvukovi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promjene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prenatrpanost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određeni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zadaci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152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43FCCA-6EBE-BF7E-B52E-4134EE68FA0A}"/>
              </a:ext>
            </a:extLst>
          </p:cNvPr>
          <p:cNvSpPr txBox="1">
            <a:spLocks/>
          </p:cNvSpPr>
          <p:nvPr/>
        </p:nvSpPr>
        <p:spPr>
          <a:xfrm>
            <a:off x="1074998" y="1570981"/>
            <a:ext cx="1004200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sz="3600" b="1" dirty="0"/>
              <a:t>INTERVENCIJA MOŽE BITI: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s-Latn-BA" sz="1200" b="1" dirty="0"/>
          </a:p>
          <a:p>
            <a:pPr marL="514350" indent="-514350">
              <a:buFont typeface="+mj-lt"/>
              <a:buAutoNum type="arabicPeriod"/>
            </a:pPr>
            <a:r>
              <a:rPr lang="bs-Latn-BA" sz="3600" dirty="0"/>
              <a:t>PROAKTIVNA (PRIJE DEŠAVANJA PONAŠANJA)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s-Latn-BA" sz="3600" b="1" dirty="0"/>
              <a:t>-provodi se KONTROLOM UZROKA.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s-Latn-BA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bs-Latn-BA" sz="3600" dirty="0"/>
              <a:t>2. RETROAKTIVNA  (POSLIJE DEŠAVANJA PONAŠANJA)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s-Latn-BA" sz="3600" b="1" dirty="0"/>
              <a:t>-provodi se KONTROLOM POSLJEDICE</a:t>
            </a:r>
            <a:r>
              <a:rPr lang="bs-Latn-B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390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A79E9-3A51-D27E-D593-B4B4A2094A29}"/>
              </a:ext>
            </a:extLst>
          </p:cNvPr>
          <p:cNvSpPr txBox="1"/>
          <p:nvPr/>
        </p:nvSpPr>
        <p:spPr>
          <a:xfrm>
            <a:off x="621792" y="1548384"/>
            <a:ext cx="11167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Preventivne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Strukturirano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okruženje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predvidljiv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strukturiran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raspored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rasporedi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rutine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jasne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upute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anksioznost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frustraciju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Senzorna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podrška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Prilagodite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okruženje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smanjila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senzorna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preopterećenost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uključivati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korištenje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slušalica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poništavanje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buke,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miran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senzorne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Vizualna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podrška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materijale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Vizualni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rasporedi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kartice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emocijama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socijalne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priče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očekivanja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izrazi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Komunikacijska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podrška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Podučavajte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alternativnim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načinima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slika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gesta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uređaja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potpomognutu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238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7CE41-367D-3F1E-BC39-2589CD1985BE}"/>
              </a:ext>
            </a:extLst>
          </p:cNvPr>
          <p:cNvSpPr txBox="1"/>
          <p:nvPr/>
        </p:nvSpPr>
        <p:spPr>
          <a:xfrm>
            <a:off x="707136" y="1353312"/>
            <a:ext cx="109971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Intervencijske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pojačanje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Nagradite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pozitivno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ga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potaknuli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Izbjegavajte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kažnjavanje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agresivnog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jer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pogoršati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smirivanja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dubokog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brojanja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korištenja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senzornih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igračaka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400" b="1" dirty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>
                <a:solidFill>
                  <a:srgbClr val="000000"/>
                </a:solidFill>
              </a:rPr>
              <a:t>Socijalne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priče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Koristite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socijalne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priče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podučili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dijete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prikladnom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ponašanju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različitim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situacijama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Sigurnosni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plan: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plan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agresivnim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ispadima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može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uključivati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uklanjanje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opasnih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korištenje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prostora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676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A7DE7-41FE-1409-D753-3DE05FDA47A7}"/>
              </a:ext>
            </a:extLst>
          </p:cNvPr>
          <p:cNvSpPr txBox="1"/>
          <p:nvPr/>
        </p:nvSpPr>
        <p:spPr>
          <a:xfrm>
            <a:off x="1014984" y="2365248"/>
            <a:ext cx="10725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napomenuti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autizmom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jedinstveno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pa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važno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prilagoditi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individualnim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Strpljenje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dosljednost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ključni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uspjeh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Potražite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pomoć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terapeuta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stručnjaka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autizam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4094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283A0-C0F5-1598-BE5A-34AD23235D80}"/>
              </a:ext>
            </a:extLst>
          </p:cNvPr>
          <p:cNvSpPr txBox="1"/>
          <p:nvPr/>
        </p:nvSpPr>
        <p:spPr>
          <a:xfrm>
            <a:off x="829056" y="2218944"/>
            <a:ext cx="10619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 rtl="0">
              <a:buNone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napetih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agresivnih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sprječavanje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njihove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nasilje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 algn="just" rtl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Ove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ključne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kontekstima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uključujući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obrazovanje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zdravstvo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socijalni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rad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7780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57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AE8CD-96C6-1437-BF35-A599F152EA5D}"/>
              </a:ext>
            </a:extLst>
          </p:cNvPr>
          <p:cNvSpPr txBox="1"/>
          <p:nvPr/>
        </p:nvSpPr>
        <p:spPr>
          <a:xfrm>
            <a:off x="853440" y="1670304"/>
            <a:ext cx="9790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Evo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nekoliko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ključnih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aspekata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 rtl="0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1.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empatija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Aktivno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slušanje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pažnju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ono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govori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verbalno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neverbalno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Empatija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razumjeti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perspektivu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Validacija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Priznajte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potvrdite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ne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slažete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51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3223B-BEEE-30B7-F884-61EBD43E4D93}"/>
              </a:ext>
            </a:extLst>
          </p:cNvPr>
          <p:cNvSpPr txBox="1"/>
          <p:nvPr/>
        </p:nvSpPr>
        <p:spPr>
          <a:xfrm>
            <a:off x="304800" y="1426464"/>
            <a:ext cx="1146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000000"/>
                </a:solidFill>
              </a:rPr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Upravljanje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situacijom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Stvaranje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sigurnog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okruženja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Uklonite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potencijalno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opasne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predmete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prostor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uključene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prostora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Dopustite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razmisli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Nudjenje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izbora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kontrole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nudeći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izbore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Preusmjeravanje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pažnje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Pokušajte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preusmjeriti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pažnju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Odgađanje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rasprave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moguće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odgodite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raspravu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kasnije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smiri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098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B8E63-E749-BB47-9668-B338718E1B49}"/>
              </a:ext>
            </a:extLst>
          </p:cNvPr>
          <p:cNvSpPr txBox="1"/>
          <p:nvPr/>
        </p:nvSpPr>
        <p:spPr>
          <a:xfrm>
            <a:off x="548640" y="1182624"/>
            <a:ext cx="11289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000000"/>
                </a:solidFill>
              </a:rPr>
              <a:t>3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Specifične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just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Reflektiranje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osjećaja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Ponovite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ono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je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reklo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riječima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biste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pokazali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njegove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Postavljanje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otvorenih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pitanja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Postavljajte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pitanja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potiču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govori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brigama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Korištenje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"ja"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izjava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Izrazite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osjećaje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način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koji ne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okrivljuje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opuštanja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opuštanja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dubokog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disanja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119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0E005-C0E3-A7E6-A8F2-204D52F9C9F2}"/>
              </a:ext>
            </a:extLst>
          </p:cNvPr>
          <p:cNvSpPr txBox="1"/>
          <p:nvPr/>
        </p:nvSpPr>
        <p:spPr>
          <a:xfrm>
            <a:off x="807522" y="1508167"/>
            <a:ext cx="107279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-webkit-standard"/>
              </a:rPr>
              <a:t>U tom </a:t>
            </a:r>
            <a:r>
              <a:rPr lang="en-US" sz="3600" dirty="0" err="1">
                <a:latin typeface="-webkit-standard"/>
              </a:rPr>
              <a:t>procesu</a:t>
            </a:r>
            <a:r>
              <a:rPr lang="en-US" sz="3600" dirty="0">
                <a:latin typeface="-webkit-standard"/>
              </a:rPr>
              <a:t> </a:t>
            </a:r>
            <a:r>
              <a:rPr lang="en-US" sz="3600" dirty="0" err="1">
                <a:latin typeface="-webkit-standard"/>
              </a:rPr>
              <a:t>za</a:t>
            </a:r>
            <a:r>
              <a:rPr lang="en-US" sz="3600" b="0" i="0" u="none" strike="noStrike" dirty="0" err="1">
                <a:effectLst/>
                <a:latin typeface="-webkit-standard"/>
              </a:rPr>
              <a:t>daci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asistenta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mogu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biti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raznoliki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dirty="0">
                <a:latin typeface="-webkit-standard"/>
              </a:rPr>
              <a:t>i </a:t>
            </a:r>
            <a:r>
              <a:rPr lang="en-US" sz="3600" b="0" i="0" u="none" strike="noStrike" dirty="0" err="1">
                <a:effectLst/>
                <a:latin typeface="-webkit-standard"/>
              </a:rPr>
              <a:t>prilagođeni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individualnim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potrebama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djeteta</a:t>
            </a:r>
            <a:r>
              <a:rPr lang="en-US" sz="3600" b="0" i="0" u="none" strike="noStrike" dirty="0">
                <a:effectLst/>
                <a:latin typeface="-webkit-standard"/>
              </a:rPr>
              <a:t>, </a:t>
            </a:r>
            <a:r>
              <a:rPr lang="en-US" sz="3600" b="0" i="0" u="none" strike="noStrike" dirty="0" err="1">
                <a:effectLst/>
                <a:latin typeface="-webkit-standard"/>
              </a:rPr>
              <a:t>ali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općenito</a:t>
            </a:r>
            <a:r>
              <a:rPr lang="en-US" sz="3600" b="0" i="0" u="none" strike="noStrike" dirty="0">
                <a:effectLst/>
                <a:latin typeface="-webkit-standard"/>
              </a:rPr>
              <a:t> </a:t>
            </a:r>
            <a:r>
              <a:rPr lang="en-US" sz="3600" b="0" i="0" u="none" strike="noStrike" dirty="0" err="1">
                <a:effectLst/>
                <a:latin typeface="-webkit-standard"/>
              </a:rPr>
              <a:t>uključuju</a:t>
            </a:r>
            <a:r>
              <a:rPr lang="en-US" sz="3600" b="0" i="0" u="none" strike="noStrike" dirty="0">
                <a:effectLst/>
                <a:latin typeface="-webkit-standard"/>
              </a:rPr>
              <a:t>:</a:t>
            </a:r>
          </a:p>
          <a:p>
            <a:endParaRPr lang="en-US" sz="3600" b="0" i="0" u="none" strike="noStrike" dirty="0">
              <a:effectLst/>
              <a:latin typeface="-webkit-standard"/>
            </a:endParaRPr>
          </a:p>
          <a:p>
            <a:pPr marL="0" indent="0">
              <a:buNone/>
            </a:pPr>
            <a:r>
              <a:rPr lang="en-US" sz="3600" b="1" i="0" u="none" strike="noStrike" dirty="0">
                <a:effectLst/>
              </a:rPr>
              <a:t>1. </a:t>
            </a:r>
            <a:r>
              <a:rPr lang="en-US" sz="3600" b="1" i="0" u="none" strike="noStrike" dirty="0" err="1">
                <a:effectLst/>
              </a:rPr>
              <a:t>Pružanje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direktne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podrške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djetetu</a:t>
            </a:r>
            <a:endParaRPr lang="en-US" sz="3600" b="1" i="0" u="none" strike="noStrike" dirty="0">
              <a:effectLst/>
            </a:endParaRPr>
          </a:p>
          <a:p>
            <a:pPr marL="0" indent="0">
              <a:buNone/>
            </a:pPr>
            <a:r>
              <a:rPr lang="en-US" sz="3600" b="1" dirty="0"/>
              <a:t>2</a:t>
            </a:r>
            <a:r>
              <a:rPr lang="en-US" sz="3600" b="1" i="0" u="none" strike="noStrike" dirty="0">
                <a:effectLst/>
              </a:rPr>
              <a:t>. </a:t>
            </a:r>
            <a:r>
              <a:rPr lang="en-US" sz="3600" b="1" i="0" u="none" strike="noStrike" dirty="0" err="1">
                <a:effectLst/>
              </a:rPr>
              <a:t>Saradnja</a:t>
            </a:r>
            <a:r>
              <a:rPr lang="en-US" sz="3600" b="1" i="0" u="none" strike="noStrike" dirty="0">
                <a:effectLst/>
              </a:rPr>
              <a:t> s </a:t>
            </a:r>
            <a:r>
              <a:rPr lang="en-US" sz="3600" b="1" dirty="0" err="1"/>
              <a:t>nastavnicima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i="0" u="none" strike="noStrike" dirty="0" err="1">
                <a:effectLst/>
              </a:rPr>
              <a:t>mobilnim</a:t>
            </a:r>
            <a:r>
              <a:rPr lang="en-US" sz="3600" b="1" i="0" u="none" strike="noStrike" dirty="0">
                <a:effectLst/>
              </a:rPr>
              <a:t> </a:t>
            </a:r>
            <a:r>
              <a:rPr lang="en-US" sz="3600" b="1" i="0" u="none" strike="noStrike" dirty="0" err="1">
                <a:effectLst/>
              </a:rPr>
              <a:t>timom</a:t>
            </a:r>
            <a:endParaRPr lang="en-US" sz="3600" b="1" i="0" u="none" strike="noStrike" dirty="0">
              <a:effectLst/>
            </a:endParaRPr>
          </a:p>
          <a:p>
            <a:pPr marL="0" indent="0">
              <a:buNone/>
            </a:pPr>
            <a:r>
              <a:rPr lang="en-US" sz="3600" b="1" dirty="0"/>
              <a:t>3. </a:t>
            </a:r>
            <a:r>
              <a:rPr lang="en-US" sz="3600" b="1" dirty="0" err="1"/>
              <a:t>Saradnja</a:t>
            </a:r>
            <a:r>
              <a:rPr lang="en-US" sz="3600" b="1" dirty="0"/>
              <a:t> s </a:t>
            </a:r>
            <a:r>
              <a:rPr lang="en-US" sz="3600" b="1" i="0" u="none" strike="noStrike" dirty="0" err="1">
                <a:effectLst/>
              </a:rPr>
              <a:t>roditeljima</a:t>
            </a:r>
            <a:endParaRPr lang="en-US" sz="3600" b="1" i="0" u="none" strike="noStrike" dirty="0">
              <a:effectLst/>
            </a:endParaRPr>
          </a:p>
          <a:p>
            <a:endParaRPr lang="en-US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223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50774-4678-3355-7A19-2E4A7DB85139}"/>
              </a:ext>
            </a:extLst>
          </p:cNvPr>
          <p:cNvSpPr txBox="1"/>
          <p:nvPr/>
        </p:nvSpPr>
        <p:spPr>
          <a:xfrm>
            <a:off x="743712" y="1645920"/>
            <a:ext cx="10448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 rtl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just" rtl="0">
              <a:buNone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Učinkovita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zahtijeva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trening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praksu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just" rtl="0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Osobe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bave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rizičnim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situacijama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trebale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bi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formalni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trening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/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ključne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sprječavanje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nasilja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stvaranje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sigurnijeg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okruženja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357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8531D-AAB2-EE1A-2174-7A1B19685332}"/>
              </a:ext>
            </a:extLst>
          </p:cNvPr>
          <p:cNvSpPr txBox="1"/>
          <p:nvPr/>
        </p:nvSpPr>
        <p:spPr>
          <a:xfrm>
            <a:off x="5303520" y="286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FD7429-0ADF-34BB-C331-213CDABDA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487138"/>
              </p:ext>
            </p:extLst>
          </p:nvPr>
        </p:nvGraphicFramePr>
        <p:xfrm>
          <a:off x="180623" y="1603022"/>
          <a:ext cx="11593688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2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580DA-CF1B-A512-D69E-89EBB1F2845D}"/>
              </a:ext>
            </a:extLst>
          </p:cNvPr>
          <p:cNvSpPr txBox="1"/>
          <p:nvPr/>
        </p:nvSpPr>
        <p:spPr>
          <a:xfrm>
            <a:off x="768096" y="1426464"/>
            <a:ext cx="10741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sz="3200" dirty="0">
              <a:effectLst/>
            </a:endParaRPr>
          </a:p>
          <a:p>
            <a:pPr rtl="0"/>
            <a:endParaRPr lang="en-US" sz="3200" dirty="0"/>
          </a:p>
          <a:p>
            <a:pPr algn="just" rtl="0"/>
            <a:r>
              <a:rPr lang="en-US" sz="3200" dirty="0" err="1">
                <a:effectLst/>
              </a:rPr>
              <a:t>Uspješna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komunikacija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između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roditelja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asistenta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djeteta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iz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autističnog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spektra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ključna</a:t>
            </a:r>
            <a:r>
              <a:rPr lang="en-US" sz="3200" dirty="0">
                <a:effectLst/>
              </a:rPr>
              <a:t> je za </a:t>
            </a:r>
            <a:r>
              <a:rPr lang="en-US" sz="3200" dirty="0" err="1">
                <a:effectLst/>
              </a:rPr>
              <a:t>djetetov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napredak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dobrobit</a:t>
            </a:r>
            <a:r>
              <a:rPr lang="en-US" sz="3200" dirty="0">
                <a:effectLst/>
              </a:rPr>
              <a:t>. </a:t>
            </a:r>
            <a:endParaRPr lang="en-BA" sz="3200" dirty="0"/>
          </a:p>
        </p:txBody>
      </p:sp>
    </p:spTree>
    <p:extLst>
      <p:ext uri="{BB962C8B-B14F-4D97-AF65-F5344CB8AC3E}">
        <p14:creationId xmlns:p14="http://schemas.microsoft.com/office/powerpoint/2010/main" val="1698780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25196-094C-AE17-86AA-D3A34FBD0A0E}"/>
              </a:ext>
            </a:extLst>
          </p:cNvPr>
          <p:cNvSpPr txBox="1"/>
          <p:nvPr/>
        </p:nvSpPr>
        <p:spPr>
          <a:xfrm>
            <a:off x="475488" y="707136"/>
            <a:ext cx="1122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buNone/>
            </a:pPr>
            <a:endParaRPr lang="en-US" sz="2000" b="1" dirty="0"/>
          </a:p>
          <a:p>
            <a:pPr marL="457200" indent="-457200" algn="just" rtl="0">
              <a:buAutoNum type="arabicPeriod"/>
            </a:pPr>
            <a:r>
              <a:rPr lang="en-US" sz="2000" b="1" dirty="0" err="1">
                <a:effectLst/>
              </a:rPr>
              <a:t>Otvorena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iskrena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komunikacija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Redovini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sastanci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Dogovorite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redovine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sastanke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biste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razmijenili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informacije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djetetovom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napretku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izazovima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potrebama</a:t>
            </a:r>
            <a:r>
              <a:rPr lang="en-US" sz="20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Ovi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sastanci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mogu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sedmični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dvosedmični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mjesečni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ovisno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potrebama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djeteta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porodice</a:t>
            </a:r>
            <a:r>
              <a:rPr lang="en-US" sz="20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Jasna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konkretna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komunikacija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Koristite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jasan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jednostavan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jezik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izbjegavajući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stručne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termine</a:t>
            </a:r>
            <a:r>
              <a:rPr lang="en-US" sz="20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Budite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konkretni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opisivanju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djetetovog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napretka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ponašanja</a:t>
            </a:r>
            <a:r>
              <a:rPr lang="en-US" sz="20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Koristite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primjere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biste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ilustrirali</a:t>
            </a:r>
            <a:r>
              <a:rPr lang="en-US" sz="2000" dirty="0">
                <a:effectLst/>
              </a:rPr>
              <a:t> ono </a:t>
            </a:r>
            <a:r>
              <a:rPr lang="en-US" sz="2000" dirty="0" err="1">
                <a:effectLst/>
              </a:rPr>
              <a:t>što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govorite</a:t>
            </a:r>
            <a:r>
              <a:rPr lang="en-US" sz="20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Aktivno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slušanje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Obratite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pažnju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ono </a:t>
            </a:r>
            <a:r>
              <a:rPr lang="en-US" sz="2000" dirty="0" err="1">
                <a:effectLst/>
              </a:rPr>
              <a:t>što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roditelji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govore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pokažite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razumijevanje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njihove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osjećaje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brige</a:t>
            </a:r>
            <a:r>
              <a:rPr lang="en-US" sz="20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Postavljajte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pitanja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biste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bolje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razumjeli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njihovu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perspektivu</a:t>
            </a:r>
            <a:r>
              <a:rPr lang="en-US" sz="20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Pisana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komunikacija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Vodite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dnevnik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bilježnicu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kojoj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ćete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bilježiti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djetetov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napredak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izazove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strategije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koje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koriste</a:t>
            </a:r>
            <a:r>
              <a:rPr lang="en-US" sz="20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Ova </a:t>
            </a:r>
            <a:r>
              <a:rPr lang="en-US" sz="2000" dirty="0" err="1">
                <a:effectLst/>
              </a:rPr>
              <a:t>pisana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komunikacija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može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korisna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praćenje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djetetovog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napretka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razmjenu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informacija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između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roditelja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asistenta</a:t>
            </a:r>
            <a:r>
              <a:rPr lang="en-US" sz="20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561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04FF0-9AC6-7579-E320-874FD4EC27C5}"/>
              </a:ext>
            </a:extLst>
          </p:cNvPr>
          <p:cNvSpPr txBox="1"/>
          <p:nvPr/>
        </p:nvSpPr>
        <p:spPr>
          <a:xfrm>
            <a:off x="804672" y="1560576"/>
            <a:ext cx="106834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rtl="0">
              <a:buNone/>
            </a:pPr>
            <a:r>
              <a:rPr lang="en-US" sz="2400" b="1" dirty="0">
                <a:effectLst/>
              </a:rPr>
              <a:t>2. </a:t>
            </a:r>
            <a:r>
              <a:rPr lang="en-US" sz="2400" b="1" dirty="0" err="1">
                <a:effectLst/>
              </a:rPr>
              <a:t>Međusobno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poštovanje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povjerenje</a:t>
            </a:r>
            <a:r>
              <a:rPr lang="en-US" sz="2400" b="1" dirty="0">
                <a:effectLst/>
              </a:rPr>
              <a:t>:</a:t>
            </a:r>
          </a:p>
          <a:p>
            <a:pPr marL="0" indent="0" algn="just" rtl="0">
              <a:buNone/>
            </a:pPr>
            <a:endParaRPr lang="en-US" sz="2400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Poštovanje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roditeljskog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znanja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Priznajte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roditelji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najbolje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poznaju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svoje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dijete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Uvažavajte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njihovo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znanje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iskustvo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Izgradnja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povjerenja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Budite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pouzdani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dosljedni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svom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radu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Poštujte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povjerljivost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informacija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Pokažite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iskrenu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brigu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djetetovu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dobrobit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Timski</a:t>
            </a:r>
            <a:r>
              <a:rPr lang="en-US" sz="2400" b="1" dirty="0">
                <a:effectLst/>
              </a:rPr>
              <a:t> rad: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Radite</a:t>
            </a:r>
            <a:r>
              <a:rPr lang="en-US" sz="2400" dirty="0">
                <a:effectLst/>
              </a:rPr>
              <a:t> s </a:t>
            </a:r>
            <a:r>
              <a:rPr lang="en-US" sz="2400" dirty="0" err="1">
                <a:effectLst/>
              </a:rPr>
              <a:t>roditeljima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biste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razvili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implementirali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strategije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pomoć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djetetu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Surađujte</a:t>
            </a:r>
            <a:r>
              <a:rPr lang="en-US" sz="2400" dirty="0">
                <a:effectLst/>
              </a:rPr>
              <a:t> s </a:t>
            </a:r>
            <a:r>
              <a:rPr lang="en-US" sz="2400" dirty="0" err="1">
                <a:effectLst/>
              </a:rPr>
              <a:t>drugim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stručnjacima</a:t>
            </a:r>
            <a:r>
              <a:rPr lang="en-US" sz="2400" dirty="0">
                <a:effectLst/>
              </a:rPr>
              <a:t> koji </a:t>
            </a:r>
            <a:r>
              <a:rPr lang="en-US" sz="2400" dirty="0" err="1">
                <a:effectLst/>
              </a:rPr>
              <a:t>rade</a:t>
            </a:r>
            <a:r>
              <a:rPr lang="en-US" sz="2400" dirty="0">
                <a:effectLst/>
              </a:rPr>
              <a:t> s </a:t>
            </a:r>
            <a:r>
              <a:rPr lang="en-US" sz="2400" dirty="0" err="1">
                <a:effectLst/>
              </a:rPr>
              <a:t>djetetom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288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4730E-A514-FB4C-E2F7-FEA3E3F78B58}"/>
              </a:ext>
            </a:extLst>
          </p:cNvPr>
          <p:cNvSpPr txBox="1"/>
          <p:nvPr/>
        </p:nvSpPr>
        <p:spPr>
          <a:xfrm>
            <a:off x="609600" y="1097280"/>
            <a:ext cx="10911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buNone/>
            </a:pPr>
            <a:r>
              <a:rPr lang="en-US" sz="2400" b="1" dirty="0">
                <a:effectLst/>
              </a:rPr>
              <a:t>3. </a:t>
            </a:r>
            <a:r>
              <a:rPr lang="en-US" sz="2400" b="1" dirty="0" err="1">
                <a:effectLst/>
              </a:rPr>
              <a:t>Razumijevanje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autističnog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spektra</a:t>
            </a:r>
            <a:r>
              <a:rPr lang="en-US" sz="2400" b="1" dirty="0">
                <a:effectLst/>
              </a:rPr>
              <a:t>:</a:t>
            </a:r>
          </a:p>
          <a:p>
            <a:pPr marL="0" indent="0" rtl="0">
              <a:buNone/>
            </a:pPr>
            <a:endParaRPr lang="en-US" sz="2400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Edukacija</a:t>
            </a:r>
            <a:r>
              <a:rPr lang="en-US" sz="2400" b="1" dirty="0">
                <a:effectLst/>
              </a:rPr>
              <a:t> o </a:t>
            </a:r>
            <a:r>
              <a:rPr lang="en-US" sz="2400" b="1" dirty="0" err="1">
                <a:effectLst/>
              </a:rPr>
              <a:t>autističnog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spektra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Oba </a:t>
            </a:r>
            <a:r>
              <a:rPr lang="en-US" sz="2400" dirty="0" err="1">
                <a:effectLst/>
              </a:rPr>
              <a:t>roditelja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asistenti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trebaju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biti</a:t>
            </a:r>
            <a:r>
              <a:rPr lang="en-US" sz="2400" dirty="0">
                <a:effectLst/>
              </a:rPr>
              <a:t> dobro </a:t>
            </a:r>
            <a:r>
              <a:rPr lang="en-US" sz="2400" dirty="0" err="1">
                <a:effectLst/>
              </a:rPr>
              <a:t>informirani</a:t>
            </a:r>
            <a:r>
              <a:rPr lang="en-US" sz="2400" dirty="0">
                <a:effectLst/>
              </a:rPr>
              <a:t> o </a:t>
            </a:r>
            <a:r>
              <a:rPr lang="en-US" sz="2400" dirty="0" err="1">
                <a:effectLst/>
              </a:rPr>
              <a:t>autičnom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spektru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njegovim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karakteristikama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Razumijevanje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autističnog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pomaže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izgradnji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empatije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učinkovitije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komunikacije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Individualizirani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pristup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Svako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dijete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autističnog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spektra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jedinstveno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Prilagodite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komunikaciju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strategije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individualnim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potrebama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djeteta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Fokus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na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snage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Umjesto</a:t>
            </a:r>
            <a:r>
              <a:rPr lang="en-US" sz="2400" dirty="0">
                <a:effectLst/>
              </a:rPr>
              <a:t> da se </a:t>
            </a:r>
            <a:r>
              <a:rPr lang="en-US" sz="2400" dirty="0" err="1">
                <a:effectLst/>
              </a:rPr>
              <a:t>usredotočite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slabosti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usredotočite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njegove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snage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interese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Koristite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snage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biste</a:t>
            </a:r>
            <a:r>
              <a:rPr lang="en-US" sz="2400" dirty="0">
                <a:effectLst/>
              </a:rPr>
              <a:t> ga </a:t>
            </a:r>
            <a:r>
              <a:rPr lang="en-US" sz="2400" dirty="0" err="1">
                <a:effectLst/>
              </a:rPr>
              <a:t>motivirali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potaknuli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učenje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325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A8140-07F8-0FDD-6122-80B1181039E6}"/>
              </a:ext>
            </a:extLst>
          </p:cNvPr>
          <p:cNvSpPr txBox="1"/>
          <p:nvPr/>
        </p:nvSpPr>
        <p:spPr>
          <a:xfrm>
            <a:off x="838200" y="1163782"/>
            <a:ext cx="11073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buNone/>
            </a:pPr>
            <a:r>
              <a:rPr lang="en-US" sz="2400" b="1" dirty="0">
                <a:effectLst/>
              </a:rPr>
              <a:t>4. </a:t>
            </a:r>
            <a:r>
              <a:rPr lang="en-US" sz="2400" b="1" dirty="0" err="1">
                <a:effectLst/>
              </a:rPr>
              <a:t>Rješavanje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sukoba</a:t>
            </a:r>
            <a:r>
              <a:rPr lang="en-US" sz="2400" b="1" dirty="0">
                <a:effectLst/>
              </a:rPr>
              <a:t>:</a:t>
            </a:r>
          </a:p>
          <a:p>
            <a:pPr marL="0" indent="0" rtl="0">
              <a:buNone/>
            </a:pPr>
            <a:endParaRPr lang="en-US" sz="2400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Otvoreni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razgovor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dođe</a:t>
            </a:r>
            <a:r>
              <a:rPr lang="en-US" sz="2400" dirty="0">
                <a:effectLst/>
              </a:rPr>
              <a:t> do </a:t>
            </a:r>
            <a:r>
              <a:rPr lang="en-US" sz="2400" dirty="0" err="1">
                <a:effectLst/>
              </a:rPr>
              <a:t>nesuglasica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razgovarajte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otvoreno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iskreno</a:t>
            </a:r>
            <a:r>
              <a:rPr lang="en-US" sz="2400" dirty="0">
                <a:effectLst/>
              </a:rPr>
              <a:t> o </a:t>
            </a:r>
            <a:r>
              <a:rPr lang="en-US" sz="2400" dirty="0" err="1">
                <a:effectLst/>
              </a:rPr>
              <a:t>problemu</a:t>
            </a:r>
            <a:r>
              <a:rPr lang="en-US" sz="2400" dirty="0">
                <a:effectLst/>
              </a:rPr>
              <a:t>.</a:t>
            </a: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Usredotočite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pronalaženje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rješenja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koje</a:t>
            </a:r>
            <a:r>
              <a:rPr lang="en-US" sz="2400" dirty="0">
                <a:effectLst/>
              </a:rPr>
              <a:t> je u </a:t>
            </a:r>
            <a:r>
              <a:rPr lang="en-US" sz="2400" dirty="0" err="1">
                <a:effectLst/>
              </a:rPr>
              <a:t>najboljem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interesu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djeteta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Posredovanje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Ako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potrebno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uključite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treću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stranu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npr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školskog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psihologa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kako</a:t>
            </a:r>
            <a:r>
              <a:rPr lang="en-US" sz="2400" dirty="0">
                <a:effectLst/>
              </a:rPr>
              <a:t> bi </a:t>
            </a:r>
            <a:r>
              <a:rPr lang="en-US" sz="2400" dirty="0" err="1">
                <a:effectLst/>
              </a:rPr>
              <a:t>posredovala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rješavanju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sukoba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Fokus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na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dijete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marL="742950" lvl="1" indent="-285750"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Uvijek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umu</a:t>
            </a:r>
            <a:r>
              <a:rPr lang="en-US" sz="2400" dirty="0">
                <a:effectLst/>
              </a:rPr>
              <a:t> da je </a:t>
            </a:r>
            <a:r>
              <a:rPr lang="en-US" sz="2400" dirty="0" err="1">
                <a:effectLst/>
              </a:rPr>
              <a:t>dobrobit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najvažnija</a:t>
            </a:r>
            <a:r>
              <a:rPr lang="en-US" sz="2400" dirty="0">
                <a:effectLst/>
              </a:rPr>
              <a:t>.</a:t>
            </a:r>
          </a:p>
          <a:p>
            <a:pPr algn="just" rtl="0"/>
            <a:r>
              <a:rPr lang="en-US" sz="2400" b="1" dirty="0" err="1">
                <a:effectLst/>
              </a:rPr>
              <a:t>Dodatni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savjeti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Budite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strpljivi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fleksibilni</a:t>
            </a:r>
            <a:r>
              <a:rPr lang="en-US" sz="2400" dirty="0">
                <a:effectLst/>
              </a:rPr>
              <a:t>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Slavite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djetetove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uspjehe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657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67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8531D-AAB2-EE1A-2174-7A1B19685332}"/>
              </a:ext>
            </a:extLst>
          </p:cNvPr>
          <p:cNvSpPr txBox="1"/>
          <p:nvPr/>
        </p:nvSpPr>
        <p:spPr>
          <a:xfrm>
            <a:off x="5303520" y="286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FD7429-0ADF-34BB-C331-213CDABDA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064733"/>
              </p:ext>
            </p:extLst>
          </p:nvPr>
        </p:nvGraphicFramePr>
        <p:xfrm>
          <a:off x="180623" y="1079292"/>
          <a:ext cx="11593688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9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D75F5-26C4-904B-CDC8-2797A3A4045C}"/>
              </a:ext>
            </a:extLst>
          </p:cNvPr>
          <p:cNvSpPr txBox="1"/>
          <p:nvPr/>
        </p:nvSpPr>
        <p:spPr>
          <a:xfrm>
            <a:off x="884420" y="2128603"/>
            <a:ext cx="10380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Suradnja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između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asistenta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nastavnika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mobilnog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tima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iz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autističnog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spektra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ključna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je za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uspješno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obrazovanje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razvoj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Međutim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ponekad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pojaviti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poteškoće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ometaju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suradnju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 </a:t>
            </a:r>
            <a:endParaRPr lang="en-BA" sz="3600" dirty="0"/>
          </a:p>
        </p:txBody>
      </p:sp>
    </p:spTree>
    <p:extLst>
      <p:ext uri="{BB962C8B-B14F-4D97-AF65-F5344CB8AC3E}">
        <p14:creationId xmlns:p14="http://schemas.microsoft.com/office/powerpoint/2010/main" val="22280687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D0490-A385-C05C-686A-CEF23276BC68}"/>
              </a:ext>
            </a:extLst>
          </p:cNvPr>
          <p:cNvSpPr txBox="1"/>
          <p:nvPr/>
        </p:nvSpPr>
        <p:spPr>
          <a:xfrm>
            <a:off x="426720" y="1255776"/>
            <a:ext cx="11253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jasne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komunikacije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457200" indent="-457200" algn="l">
              <a:buAutoNum type="arabicPeriod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redovitih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sastanaka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razmjene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informacija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Nejasne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uloge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odgovornosti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stilovi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Uspostaviti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redovite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sastanke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razmjenu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informacija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napretku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izazovima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Jasno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definišite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uloge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odgovornosti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svakog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člana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jasnu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konkretnu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izbjegavajući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termine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zajednički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sistem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dokumentovanje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napretka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46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8531D-AAB2-EE1A-2174-7A1B19685332}"/>
              </a:ext>
            </a:extLst>
          </p:cNvPr>
          <p:cNvSpPr txBox="1"/>
          <p:nvPr/>
        </p:nvSpPr>
        <p:spPr>
          <a:xfrm>
            <a:off x="5303520" y="286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FD7429-0ADF-34BB-C331-213CDABDA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482180"/>
              </p:ext>
            </p:extLst>
          </p:nvPr>
        </p:nvGraphicFramePr>
        <p:xfrm>
          <a:off x="180623" y="1603022"/>
          <a:ext cx="11593688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5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69DA1-C0B5-A607-CF67-8882997F8666}"/>
              </a:ext>
            </a:extLst>
          </p:cNvPr>
          <p:cNvSpPr txBox="1"/>
          <p:nvPr/>
        </p:nvSpPr>
        <p:spPr>
          <a:xfrm>
            <a:off x="975360" y="1292352"/>
            <a:ext cx="10936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Različita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očekivanja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pristupi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očekivanja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pogledu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napretka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pristupi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usklađenosti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Razgovarati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očekivanjima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uskladiti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pristupe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podučavanju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individualizirani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obrazovni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program (IOP) koji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odražava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ciljeve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Redovito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pregledavati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prilagođavati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IOP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napretku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Uskladiti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provode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školi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tako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kuće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664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8B442-A07C-B30F-772D-5BF329950CA4}"/>
              </a:ext>
            </a:extLst>
          </p:cNvPr>
          <p:cNvSpPr txBox="1"/>
          <p:nvPr/>
        </p:nvSpPr>
        <p:spPr>
          <a:xfrm>
            <a:off x="1048512" y="1072896"/>
            <a:ext cx="10828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3.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razumijevanja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autističnog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spektra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znanja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autističnom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spektrui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njegovim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karakteristikama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Predrasude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stereotipi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djeci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autističnim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spektrom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empatije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Osigurati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edukaciju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autističnom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članove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Razvijati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empatiju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potrebe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Fokusirati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djetetove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snage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interese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Pratiti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literaturu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savjete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3127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E80CE-5808-5411-295F-BA7C7ABB9B6D}"/>
              </a:ext>
            </a:extLst>
          </p:cNvPr>
          <p:cNvSpPr txBox="1"/>
          <p:nvPr/>
        </p:nvSpPr>
        <p:spPr>
          <a:xfrm>
            <a:off x="938784" y="938784"/>
            <a:ext cx="10753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4.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upravljanju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ponašanjem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Različiti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pristupi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dosljednosti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Poteškoće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prepoznavanju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okidačima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problematično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Razviti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zajednički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plan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Dosljedno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primjenjivati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Identificirati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upravljati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okidačima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problematično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ponašanje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tehnike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deeskalacije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6570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73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71A8D-BC85-7D0E-FDC1-1CD85A86AA99}"/>
              </a:ext>
            </a:extLst>
          </p:cNvPr>
          <p:cNvSpPr txBox="1"/>
          <p:nvPr/>
        </p:nvSpPr>
        <p:spPr>
          <a:xfrm>
            <a:off x="838200" y="1454727"/>
            <a:ext cx="10079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5.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vremena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resursa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Poteškoća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vremena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redovite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sastanke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razmjenu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informacija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Nedostatak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resursa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za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provedbu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individualiziranog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obrazovnog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programa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Veliko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opterećenje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Strategije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Organizirati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sastanke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vrijeme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odgovara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Koristiti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dostupne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resurse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učinkovit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način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Tražiti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podršku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od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drugih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stručnjaka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organizacija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Organizirati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edukacije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svrhom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smanjenja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stresa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0271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87AFD-4EB8-98FE-4690-E422982168C2}"/>
              </a:ext>
            </a:extLst>
          </p:cNvPr>
          <p:cNvSpPr txBox="1"/>
          <p:nvPr/>
        </p:nvSpPr>
        <p:spPr>
          <a:xfrm>
            <a:off x="803564" y="1136073"/>
            <a:ext cx="10986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Ključni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elementi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uspješne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saradnje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Otvorena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iskrena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komunikacija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Međusobno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poštovanje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povjerenje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autističnog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spektra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Timski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rad.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Fleksibilnost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prilagodljivost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Uspješna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suradnja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između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asistenta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nastavnika</a:t>
            </a:r>
            <a:r>
              <a:rPr lang="en-US" sz="2400" dirty="0">
                <a:solidFill>
                  <a:srgbClr val="000000"/>
                </a:solidFill>
              </a:rPr>
              <a:t> i </a:t>
            </a:r>
            <a:r>
              <a:rPr lang="en-US" sz="2400" dirty="0" err="1">
                <a:solidFill>
                  <a:srgbClr val="000000"/>
                </a:solidFill>
              </a:rPr>
              <a:t>mobilnog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zahtijeva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predanost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strpljenje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spremnost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kompromis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0596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0CBDA-F6E1-DB3D-BA3F-BD714F4FB9FC}"/>
              </a:ext>
            </a:extLst>
          </p:cNvPr>
          <p:cNvSpPr txBox="1"/>
          <p:nvPr/>
        </p:nvSpPr>
        <p:spPr>
          <a:xfrm>
            <a:off x="299803" y="1154243"/>
            <a:ext cx="113925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4400" b="1" dirty="0"/>
              <a:t>RADIONICA: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– DIJETE S NEPOŽELJNIM OBLIKOM PONAŠANJA;</a:t>
            </a:r>
            <a:endParaRPr lang="en-B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GRUPA- RODITELJ NE PRIHVATA DA DIJETE IMA PONAŠAJNE TEŠKOĆE;</a:t>
            </a:r>
            <a:endParaRPr lang="en-B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GRUPA- NASTAVNIK NE PREUZIMA SVOJ DIO OBAVEZA ILI JE PREUZEO SVE OBAVEZE.</a:t>
            </a:r>
            <a:endParaRPr lang="en-B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B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8106633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50C61-35FB-54AD-6E58-40A7FB2F846F}"/>
              </a:ext>
            </a:extLst>
          </p:cNvPr>
          <p:cNvSpPr txBox="1"/>
          <p:nvPr/>
        </p:nvSpPr>
        <p:spPr>
          <a:xfrm>
            <a:off x="269824" y="1319134"/>
            <a:ext cx="11422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4400" dirty="0"/>
              <a:t>ZADATAK:</a:t>
            </a:r>
          </a:p>
          <a:p>
            <a:endParaRPr lang="en-BA" sz="4400" dirty="0"/>
          </a:p>
          <a:p>
            <a:endParaRPr lang="en-BA" sz="4400" dirty="0"/>
          </a:p>
          <a:p>
            <a:pPr algn="ctr"/>
            <a:r>
              <a:rPr lang="en-BA" sz="4400" dirty="0"/>
              <a:t>ODREDITI ADEKVATNE STRATEGIJE ZA RJEŠAVANJE IZAZOVA</a:t>
            </a:r>
          </a:p>
        </p:txBody>
      </p:sp>
    </p:spTree>
    <p:extLst>
      <p:ext uri="{BB962C8B-B14F-4D97-AF65-F5344CB8AC3E}">
        <p14:creationId xmlns:p14="http://schemas.microsoft.com/office/powerpoint/2010/main" val="20291258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8236B-1B62-C782-B130-01A1BD14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126B0-7C1A-1108-C0A4-7EAD3824639B}"/>
              </a:ext>
            </a:extLst>
          </p:cNvPr>
          <p:cNvSpPr txBox="1"/>
          <p:nvPr/>
        </p:nvSpPr>
        <p:spPr>
          <a:xfrm>
            <a:off x="940525" y="1793174"/>
            <a:ext cx="10827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4800" dirty="0" smtClean="0"/>
              <a:t>SVAKI </a:t>
            </a:r>
            <a:r>
              <a:rPr lang="en-BA" sz="4800" dirty="0"/>
              <a:t>PROBLEM IMA RJEŠENJE!- na nama je da ga pronađemo…</a:t>
            </a:r>
          </a:p>
          <a:p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Uz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strpljenje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razumijevanje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suradnju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možemo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pomoći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djetetu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iz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autističnog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spektra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da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osjeća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ugodno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prihvaćeno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razredu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uspješno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sudjeluje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nastavi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socijalnoj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</a:rPr>
              <a:t>interakciji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BA" sz="4800" dirty="0"/>
          </a:p>
        </p:txBody>
      </p:sp>
    </p:spTree>
    <p:extLst>
      <p:ext uri="{BB962C8B-B14F-4D97-AF65-F5344CB8AC3E}">
        <p14:creationId xmlns:p14="http://schemas.microsoft.com/office/powerpoint/2010/main" val="3719659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E772B-B204-F45E-308E-BE7602C5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36DF0-BAFE-7F86-45CE-9EC689093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58" y="1319135"/>
            <a:ext cx="6219284" cy="502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27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811AD-386B-295C-2DCC-F443334866D8}"/>
              </a:ext>
            </a:extLst>
          </p:cNvPr>
          <p:cNvSpPr txBox="1"/>
          <p:nvPr/>
        </p:nvSpPr>
        <p:spPr>
          <a:xfrm>
            <a:off x="407963" y="1585858"/>
            <a:ext cx="112822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b="1" i="0" u="none" strike="noStrike" dirty="0" err="1">
                <a:effectLst/>
              </a:rPr>
              <a:t>Pružanje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akademske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podrške</a:t>
            </a:r>
            <a:endParaRPr lang="en-US" sz="2400" b="1" i="0" u="none" strike="noStrike" dirty="0">
              <a:effectLst/>
            </a:endParaRPr>
          </a:p>
          <a:p>
            <a:pPr algn="l"/>
            <a:endParaRPr lang="en-US" sz="2400" b="1" i="0" u="none" strike="noStrike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Prilagođavanje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nastavnog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materijala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surađivati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dirty="0" err="1"/>
              <a:t>nastavnikom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kako</a:t>
            </a:r>
            <a:r>
              <a:rPr lang="en-US" sz="2400" b="0" i="0" u="none" strike="noStrike" dirty="0">
                <a:effectLst/>
              </a:rPr>
              <a:t> bi </a:t>
            </a:r>
            <a:r>
              <a:rPr lang="en-US" sz="2400" b="0" i="0" u="none" strike="noStrike" dirty="0" err="1">
                <a:effectLst/>
              </a:rPr>
              <a:t>prilagodio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nastavni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materijal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djetetovim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potrebama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npr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koristeći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vizualne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pomagala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pojednostavljene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upute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ili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druge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metode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olakšavaju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učenje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Pomoć</a:t>
            </a:r>
            <a:r>
              <a:rPr lang="en-US" sz="2400" b="1" dirty="0"/>
              <a:t> u </a:t>
            </a:r>
            <a:r>
              <a:rPr lang="en-US" sz="2400" b="1" dirty="0" err="1"/>
              <a:t>razumijevanju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izvršavanju</a:t>
            </a:r>
            <a:r>
              <a:rPr lang="en-US" sz="2400" b="1" dirty="0"/>
              <a:t> </a:t>
            </a:r>
            <a:r>
              <a:rPr lang="en-US" sz="2400" b="1" dirty="0" err="1"/>
              <a:t>zadataka</a:t>
            </a:r>
            <a:r>
              <a:rPr lang="en-US" sz="2400" dirty="0"/>
              <a:t>: </a:t>
            </a:r>
            <a:r>
              <a:rPr lang="en-US" sz="2400" dirty="0" err="1"/>
              <a:t>Asistent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pomoći</a:t>
            </a:r>
            <a:r>
              <a:rPr lang="en-US" sz="2400" dirty="0"/>
              <a:t> </a:t>
            </a:r>
            <a:r>
              <a:rPr lang="en-US" sz="2400" dirty="0" err="1"/>
              <a:t>djetetu</a:t>
            </a:r>
            <a:r>
              <a:rPr lang="en-US" sz="2400" dirty="0"/>
              <a:t> da </a:t>
            </a:r>
            <a:r>
              <a:rPr lang="en-US" sz="2400" dirty="0" err="1"/>
              <a:t>razumije</a:t>
            </a:r>
            <a:r>
              <a:rPr lang="en-US" sz="2400" dirty="0"/>
              <a:t> </a:t>
            </a:r>
            <a:r>
              <a:rPr lang="en-US" sz="2400" dirty="0" err="1"/>
              <a:t>upute</a:t>
            </a:r>
            <a:r>
              <a:rPr lang="en-US" sz="2400" dirty="0"/>
              <a:t>, </a:t>
            </a:r>
            <a:r>
              <a:rPr lang="en-US" sz="2400" dirty="0" err="1"/>
              <a:t>organizuje</a:t>
            </a:r>
            <a:r>
              <a:rPr lang="en-US" sz="2400" dirty="0"/>
              <a:t> </a:t>
            </a:r>
            <a:r>
              <a:rPr lang="en-US" sz="2400" dirty="0" err="1"/>
              <a:t>materijale</a:t>
            </a:r>
            <a:r>
              <a:rPr lang="en-US" sz="2400" dirty="0"/>
              <a:t>, </a:t>
            </a:r>
            <a:r>
              <a:rPr lang="en-US" sz="2400" dirty="0" err="1"/>
              <a:t>razloži</a:t>
            </a:r>
            <a:r>
              <a:rPr lang="en-US" sz="2400" dirty="0"/>
              <a:t> </a:t>
            </a:r>
            <a:r>
              <a:rPr lang="en-US" sz="2400" dirty="0" err="1"/>
              <a:t>zadatke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dijelove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pruži</a:t>
            </a:r>
            <a:r>
              <a:rPr lang="en-US" sz="2400" dirty="0"/>
              <a:t> </a:t>
            </a:r>
            <a:r>
              <a:rPr lang="en-US" sz="2400" dirty="0" err="1"/>
              <a:t>dodatna</a:t>
            </a:r>
            <a:r>
              <a:rPr lang="en-US" sz="2400" dirty="0"/>
              <a:t> </a:t>
            </a:r>
            <a:r>
              <a:rPr lang="en-US" sz="2400" dirty="0" err="1"/>
              <a:t>objašnjenja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</a:t>
            </a:r>
            <a:r>
              <a:rPr lang="en-US" sz="2400" dirty="0" err="1"/>
              <a:t>podrške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potrebna</a:t>
            </a:r>
            <a:r>
              <a:rPr lang="en-US" sz="2400" dirty="0"/>
              <a:t> </a:t>
            </a:r>
            <a:r>
              <a:rPr lang="en-US" sz="2400" dirty="0" err="1"/>
              <a:t>djetetu</a:t>
            </a:r>
            <a:r>
              <a:rPr lang="en-US" sz="2400" dirty="0"/>
              <a:t> u </a:t>
            </a:r>
            <a:r>
              <a:rPr lang="en-US" sz="2400" dirty="0" err="1"/>
              <a:t>izvršavanju</a:t>
            </a:r>
            <a:r>
              <a:rPr lang="en-US" sz="2400" dirty="0"/>
              <a:t> </a:t>
            </a:r>
            <a:r>
              <a:rPr lang="en-US" sz="2400" dirty="0" err="1"/>
              <a:t>zadatka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Pomoć</a:t>
            </a:r>
            <a:r>
              <a:rPr lang="en-US" sz="2400" b="1" i="0" u="none" strike="noStrike" dirty="0">
                <a:effectLst/>
              </a:rPr>
              <a:t> u </a:t>
            </a:r>
            <a:r>
              <a:rPr lang="en-US" sz="2400" b="1" i="0" u="none" strike="noStrike" dirty="0" err="1">
                <a:effectLst/>
              </a:rPr>
              <a:t>održavanju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koncentracije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Djeca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autističnog</a:t>
            </a:r>
            <a:r>
              <a:rPr lang="en-US" sz="2400" dirty="0"/>
              <a:t> </a:t>
            </a:r>
            <a:r>
              <a:rPr lang="en-US" sz="2400" dirty="0" err="1"/>
              <a:t>spektra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često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poteškoće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koncentracijom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fokusom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da </a:t>
            </a:r>
            <a:r>
              <a:rPr lang="en-US" sz="2400" b="0" i="0" u="none" strike="noStrike" dirty="0" err="1">
                <a:effectLst/>
              </a:rPr>
              <a:t>ostane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usredotočeno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zadatak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smanjujući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ometanja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pružajući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podršku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organizaciji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vremena</a:t>
            </a:r>
            <a:r>
              <a:rPr lang="en-US" sz="2400" b="0" i="0" u="none" strike="noStrike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72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9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BC2FD-09BE-F32E-BD00-6F20EB475A66}"/>
              </a:ext>
            </a:extLst>
          </p:cNvPr>
          <p:cNvSpPr txBox="1"/>
          <p:nvPr/>
        </p:nvSpPr>
        <p:spPr>
          <a:xfrm>
            <a:off x="337626" y="1585858"/>
            <a:ext cx="117039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2. </a:t>
            </a:r>
            <a:r>
              <a:rPr lang="en-US" sz="2400" b="1" i="0" u="none" strike="noStrike" dirty="0" err="1">
                <a:effectLst/>
              </a:rPr>
              <a:t>Pružanje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socijalne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i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emocionalne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podrške</a:t>
            </a:r>
            <a:endParaRPr lang="en-US" sz="2400" b="1" i="0" u="none" strike="noStrike" dirty="0">
              <a:effectLst/>
            </a:endParaRPr>
          </a:p>
          <a:p>
            <a:pPr marL="0" indent="0" algn="l">
              <a:buNone/>
            </a:pPr>
            <a:endParaRPr lang="en-US" sz="2400" b="1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Pomoć</a:t>
            </a:r>
            <a:r>
              <a:rPr lang="en-US" sz="2400" b="1" i="0" u="none" strike="noStrike" dirty="0">
                <a:effectLst/>
              </a:rPr>
              <a:t> u </a:t>
            </a:r>
            <a:r>
              <a:rPr lang="en-US" sz="2400" b="1" i="0" u="none" strike="noStrike" dirty="0" err="1">
                <a:effectLst/>
              </a:rPr>
              <a:t>interakciji</a:t>
            </a:r>
            <a:r>
              <a:rPr lang="en-US" sz="2400" b="1" i="0" u="none" strike="noStrike" dirty="0">
                <a:effectLst/>
              </a:rPr>
              <a:t> s </a:t>
            </a:r>
            <a:r>
              <a:rPr lang="en-US" sz="2400" b="1" i="0" u="none" strike="noStrike" dirty="0" err="1">
                <a:effectLst/>
              </a:rPr>
              <a:t>vršnjacima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poticati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dijete</a:t>
            </a:r>
            <a:r>
              <a:rPr lang="en-US" sz="2400" b="0" i="0" u="none" strike="noStrike" dirty="0">
                <a:effectLst/>
              </a:rPr>
              <a:t> da se </a:t>
            </a:r>
            <a:r>
              <a:rPr lang="en-US" sz="2400" b="0" i="0" u="none" strike="noStrike" dirty="0" err="1">
                <a:effectLst/>
              </a:rPr>
              <a:t>uključi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interakciju</a:t>
            </a:r>
            <a:r>
              <a:rPr lang="en-US" sz="2400" b="0" i="0" u="none" strike="noStrike" dirty="0">
                <a:effectLst/>
              </a:rPr>
              <a:t> s </a:t>
            </a:r>
            <a:r>
              <a:rPr lang="en-US" sz="2400" b="0" i="0" u="none" strike="noStrike" dirty="0" err="1">
                <a:effectLst/>
              </a:rPr>
              <a:t>vršnjacima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mu da </a:t>
            </a:r>
            <a:r>
              <a:rPr lang="en-US" sz="2400" b="0" i="0" u="none" strike="noStrike" dirty="0" err="1">
                <a:effectLst/>
              </a:rPr>
              <a:t>razumije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socijalne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znakove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razvije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vještine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komunikacije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Pomoć</a:t>
            </a:r>
            <a:r>
              <a:rPr lang="en-US" sz="2400" b="1" dirty="0"/>
              <a:t> u </a:t>
            </a:r>
            <a:r>
              <a:rPr lang="en-US" sz="2400" b="1" dirty="0" err="1"/>
              <a:t>razvoju</a:t>
            </a:r>
            <a:r>
              <a:rPr lang="en-US" sz="2400" b="1" dirty="0"/>
              <a:t> </a:t>
            </a:r>
            <a:r>
              <a:rPr lang="en-US" sz="2400" b="1" dirty="0" err="1"/>
              <a:t>samostalnosti</a:t>
            </a:r>
            <a:r>
              <a:rPr lang="en-US" sz="2400" dirty="0"/>
              <a:t>: </a:t>
            </a:r>
            <a:r>
              <a:rPr lang="en-US" sz="2400" dirty="0" err="1"/>
              <a:t>Asistent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poticati</a:t>
            </a:r>
            <a:r>
              <a:rPr lang="en-US" sz="2400" dirty="0"/>
              <a:t> </a:t>
            </a:r>
            <a:r>
              <a:rPr lang="en-US" sz="2400" dirty="0" err="1"/>
              <a:t>dijete</a:t>
            </a:r>
            <a:r>
              <a:rPr lang="en-US" sz="2400" dirty="0"/>
              <a:t> da </a:t>
            </a:r>
            <a:r>
              <a:rPr lang="en-US" sz="2400" dirty="0" err="1"/>
              <a:t>razvija</a:t>
            </a:r>
            <a:r>
              <a:rPr lang="en-US" sz="2400" dirty="0"/>
              <a:t> </a:t>
            </a:r>
            <a:r>
              <a:rPr lang="en-US" sz="2400" dirty="0" err="1"/>
              <a:t>samostalnost</a:t>
            </a:r>
            <a:r>
              <a:rPr lang="en-US" sz="2400" dirty="0"/>
              <a:t> u </a:t>
            </a:r>
            <a:r>
              <a:rPr lang="en-US" sz="2400" dirty="0" err="1"/>
              <a:t>učenju</a:t>
            </a:r>
            <a:r>
              <a:rPr lang="en-US" sz="2400" dirty="0"/>
              <a:t>, </a:t>
            </a:r>
            <a:r>
              <a:rPr lang="en-US" sz="2400" dirty="0" err="1"/>
              <a:t>donošenju</a:t>
            </a:r>
            <a:r>
              <a:rPr lang="en-US" sz="2400" dirty="0"/>
              <a:t> </a:t>
            </a:r>
            <a:r>
              <a:rPr lang="en-US" sz="2400" dirty="0" err="1"/>
              <a:t>odluka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obavljanju</a:t>
            </a:r>
            <a:r>
              <a:rPr lang="en-US" sz="2400" dirty="0"/>
              <a:t> </a:t>
            </a:r>
            <a:r>
              <a:rPr lang="en-US" sz="2400" dirty="0" err="1"/>
              <a:t>svakodnevnih</a:t>
            </a:r>
            <a:r>
              <a:rPr lang="en-US" sz="2400" dirty="0"/>
              <a:t> </a:t>
            </a:r>
            <a:r>
              <a:rPr lang="en-US" sz="2400" dirty="0" err="1"/>
              <a:t>zadataka</a:t>
            </a:r>
            <a:r>
              <a:rPr lang="en-US" sz="2400" dirty="0"/>
              <a:t>, </a:t>
            </a:r>
            <a:r>
              <a:rPr lang="en-US" sz="2400" dirty="0" err="1"/>
              <a:t>uzimajući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djetetove</a:t>
            </a:r>
            <a:r>
              <a:rPr lang="en-US" sz="2400" dirty="0"/>
              <a:t> </a:t>
            </a:r>
            <a:r>
              <a:rPr lang="en-US" sz="2400" dirty="0" err="1"/>
              <a:t>sposobnosti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u="none" strike="noStrike" dirty="0" err="1">
                <a:effectLst/>
              </a:rPr>
              <a:t>Podrška</a:t>
            </a:r>
            <a:r>
              <a:rPr lang="en-US" sz="2400" b="1" i="0" u="none" strike="noStrike" dirty="0">
                <a:effectLst/>
              </a:rPr>
              <a:t> u </a:t>
            </a:r>
            <a:r>
              <a:rPr lang="en-US" sz="2400" b="1" i="0" u="none" strike="noStrike" dirty="0" err="1">
                <a:effectLst/>
              </a:rPr>
              <a:t>upravljanju</a:t>
            </a:r>
            <a:r>
              <a:rPr lang="en-US" sz="2400" b="1" i="0" u="none" strike="noStrike" dirty="0">
                <a:effectLst/>
              </a:rPr>
              <a:t> </a:t>
            </a:r>
            <a:r>
              <a:rPr lang="en-US" sz="2400" b="1" i="0" u="none" strike="noStrike" dirty="0" err="1">
                <a:effectLst/>
              </a:rPr>
              <a:t>emocijama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b="0" i="0" u="none" strike="noStrike" dirty="0" err="1">
                <a:effectLst/>
              </a:rPr>
              <a:t>Djeca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autističnog</a:t>
            </a:r>
            <a:r>
              <a:rPr lang="en-US" sz="2400" dirty="0"/>
              <a:t> </a:t>
            </a:r>
            <a:r>
              <a:rPr lang="en-US" sz="2400" dirty="0" err="1"/>
              <a:t>spektra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mogu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imati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poteškoća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prepoznavanju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izražavanju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emocija</a:t>
            </a:r>
            <a:r>
              <a:rPr lang="en-US" sz="2400" b="0" i="0" u="none" strike="noStrike" dirty="0">
                <a:effectLst/>
              </a:rPr>
              <a:t>. </a:t>
            </a:r>
            <a:r>
              <a:rPr lang="en-US" sz="2400" b="0" i="0" u="none" strike="noStrike" dirty="0" err="1">
                <a:effectLst/>
              </a:rPr>
              <a:t>Asistent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može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pomoći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djetetu</a:t>
            </a:r>
            <a:r>
              <a:rPr lang="en-US" sz="2400" b="0" i="0" u="none" strike="noStrike" dirty="0">
                <a:effectLst/>
              </a:rPr>
              <a:t> da </a:t>
            </a:r>
            <a:r>
              <a:rPr lang="en-US" sz="2400" b="0" i="0" u="none" strike="noStrike" dirty="0" err="1">
                <a:effectLst/>
              </a:rPr>
              <a:t>razumije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svoje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emocije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razvije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strategije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suočavanja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stresom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anksioznošću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nauči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kako</a:t>
            </a:r>
            <a:r>
              <a:rPr lang="en-US" sz="2400" b="0" i="0" u="none" strike="noStrike" dirty="0">
                <a:effectLst/>
              </a:rPr>
              <a:t> se </a:t>
            </a:r>
            <a:r>
              <a:rPr lang="en-US" sz="2400" b="0" i="0" u="none" strike="noStrike" dirty="0" err="1">
                <a:effectLst/>
              </a:rPr>
              <a:t>primjereno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ponašati</a:t>
            </a:r>
            <a:r>
              <a:rPr lang="en-US" sz="2400" b="0" i="0" u="none" strike="noStrike" dirty="0">
                <a:effectLst/>
              </a:rPr>
              <a:t> u </a:t>
            </a:r>
            <a:r>
              <a:rPr lang="en-US" sz="2400" b="0" i="0" u="none" strike="noStrike" dirty="0" err="1">
                <a:effectLst/>
              </a:rPr>
              <a:t>različitim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socijalnim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situacijama</a:t>
            </a:r>
            <a:r>
              <a:rPr lang="en-US" sz="2400" b="0" i="0" u="none" strike="noStrik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38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2995</Words>
  <Application>Microsoft Office PowerPoint</Application>
  <PresentationFormat>Widescreen</PresentationFormat>
  <Paragraphs>652</Paragraphs>
  <Slides>78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Cambria</vt:lpstr>
      <vt:lpstr>Times New Roman</vt:lpstr>
      <vt:lpstr>-webkit-standard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</cp:revision>
  <dcterms:created xsi:type="dcterms:W3CDTF">2022-08-09T12:58:26Z</dcterms:created>
  <dcterms:modified xsi:type="dcterms:W3CDTF">2025-04-14T12:24:35Z</dcterms:modified>
</cp:coreProperties>
</file>