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0" r:id="rId12"/>
    <p:sldId id="271" r:id="rId13"/>
    <p:sldId id="273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C287170C-C652-4C63-A4D5-BB1F175C023E}">
          <p14:sldIdLst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9"/>
            <p14:sldId id="270"/>
            <p14:sldId id="271"/>
            <p14:sldId id="273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989F5B-D534-033B-7B7C-EB5E422146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gsjčjčogjsogkjdfop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9A98F5-68C0-5588-09D9-21FBC6D81E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74144-C967-4622-A3A1-3D86E7032DD1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43E46A-FC5A-55BE-54FF-55537A80F30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A316E9-0D9A-9595-D190-6B02AB4CC9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E5D27-EBAC-4BB1-813E-8FAD36FAE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56888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gsjčjčogjsogkjdfop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F5E7F-211A-47B8-8002-B1E66B863C8E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60D029-0890-4CBA-B7CA-C933900BA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38726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gsjčjčogjsogkjdfop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0D029-0890-4CBA-B7CA-C933900BA8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164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gsjčjčogjsogkjdfop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0D029-0890-4CBA-B7CA-C933900BA8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45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gsjčjčogjsogkjdfop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0D029-0890-4CBA-B7CA-C933900BA8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31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gsjčjčogjsogkjdfop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0D029-0890-4CBA-B7CA-C933900BA8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43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gsjčjčogjsogkjdfop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0D029-0890-4CBA-B7CA-C933900BA8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918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gsjčjčogjsogkjdfop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0D029-0890-4CBA-B7CA-C933900BA8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996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gsjčjčogjsogkjdfop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0D029-0890-4CBA-B7CA-C933900BA8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71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gsjčjčogjsogkjdfop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0D029-0890-4CBA-B7CA-C933900BA8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232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gsjčjčogjsogkjdfop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0D029-0890-4CBA-B7CA-C933900BA8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07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gsjčjčogjsogkjdfop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0D029-0890-4CBA-B7CA-C933900BA8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02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AE1FB-4E41-40DB-831F-53FA450AE044}" type="datetime1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Stručno usavršavanje, august 2022. godine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F0E4-FD17-4734-B817-A60335821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72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D4008-3F30-4783-9EF1-B5BDD5EAA0D2}" type="datetime1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Stručno usavršavanje, august 2022. godine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F0E4-FD17-4734-B817-A60335821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74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11906-1218-44B6-93DF-B9F02C667D54}" type="datetime1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Stručno usavršavanje, august 2022. godine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F0E4-FD17-4734-B817-A60335821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679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2933-D281-49FA-A9DB-26F2E9FFDB70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DBAF-67CA-4254-9EF8-90D4ADB73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083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2933-D281-49FA-A9DB-26F2E9FFDB70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DBAF-67CA-4254-9EF8-90D4ADB73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581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2933-D281-49FA-A9DB-26F2E9FFDB70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DBAF-67CA-4254-9EF8-90D4ADB73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2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2933-D281-49FA-A9DB-26F2E9FFDB70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DBAF-67CA-4254-9EF8-90D4ADB73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61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2933-D281-49FA-A9DB-26F2E9FFDB70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DBAF-67CA-4254-9EF8-90D4ADB73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12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2933-D281-49FA-A9DB-26F2E9FFDB70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DBAF-67CA-4254-9EF8-90D4ADB73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0983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2933-D281-49FA-A9DB-26F2E9FFDB70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DBAF-67CA-4254-9EF8-90D4ADB73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24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2933-D281-49FA-A9DB-26F2E9FFDB70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DBAF-67CA-4254-9EF8-90D4ADB73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6B475-E7E9-4736-800A-4C071DDB9696}" type="datetime1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Stručno usavršavanje, august 2022. godine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F0E4-FD17-4734-B817-A60335821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057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2933-D281-49FA-A9DB-26F2E9FFDB70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DBAF-67CA-4254-9EF8-90D4ADB73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4176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2933-D281-49FA-A9DB-26F2E9FFDB70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DBAF-67CA-4254-9EF8-90D4ADB73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18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2933-D281-49FA-A9DB-26F2E9FFDB70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DBAF-67CA-4254-9EF8-90D4ADB73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5937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2933-D281-49FA-A9DB-26F2E9FFDB70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DBAF-67CA-4254-9EF8-90D4ADB73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37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EE6B-72BE-4D75-9286-4017B5894E7C}" type="datetime1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Stručno usavršavanje, august 2022. godine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F0E4-FD17-4734-B817-A60335821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483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141C-42DF-447F-986F-AB2C2A101806}" type="datetime1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Stručno usavršavanje, august 2022. godine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F0E4-FD17-4734-B817-A60335821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03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5046-D7D5-4F41-BF4E-F545704C1F42}" type="datetime1">
              <a:rPr lang="en-US" smtClean="0"/>
              <a:t>4/13/2025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Stručno usavršavanje, august 2022. godine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F0E4-FD17-4734-B817-A60335821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359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2D2E4-44D0-4A6B-A74B-B35F63EAEC9D}" type="datetime1">
              <a:rPr lang="en-US" smtClean="0"/>
              <a:t>4/13/2025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Stručno usavršavanje, august 2022. godine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F0E4-FD17-4734-B817-A60335821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334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3D836EF3-5F9E-BD9D-21A6-1509D11AC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b="1" dirty="0" err="1">
                <a:solidFill>
                  <a:srgbClr val="0070C0"/>
                </a:solidFill>
              </a:rPr>
              <a:t>Stručno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usavršavanje</a:t>
            </a:r>
            <a:r>
              <a:rPr lang="en-US" b="1" dirty="0">
                <a:solidFill>
                  <a:srgbClr val="0070C0"/>
                </a:solidFill>
              </a:rPr>
              <a:t>, august 2022. </a:t>
            </a:r>
            <a:r>
              <a:rPr lang="en-US" b="1" dirty="0" err="1">
                <a:solidFill>
                  <a:srgbClr val="0070C0"/>
                </a:solidFill>
              </a:rPr>
              <a:t>godine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670" y="150426"/>
            <a:ext cx="3499407" cy="5364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124" y="0"/>
            <a:ext cx="2800741" cy="11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112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1667D-2A7A-4C8C-BC30-C1FBA00FBC6F}" type="datetime1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Stručno usavršavanje, august 2022. godine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F0E4-FD17-4734-B817-A60335821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66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A0958-8EDC-45F5-9DDA-6388B568B602}" type="datetime1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Stručno usavršavanje, august 2022. godine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F0E4-FD17-4734-B817-A60335821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216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11299-955F-4235-8B01-AAAFF55CBD10}" type="datetime1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Stručno usavršavanje, august 2022. godine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EF0E4-FD17-4734-B817-A60335821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26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62933-D281-49FA-A9DB-26F2E9FFDB70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7DBAF-67CA-4254-9EF8-90D4ADB73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62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39100" y="5564187"/>
            <a:ext cx="2743200" cy="365125"/>
          </a:xfrm>
        </p:spPr>
        <p:txBody>
          <a:bodyPr/>
          <a:lstStyle/>
          <a:p>
            <a:pPr algn="just"/>
            <a:r>
              <a:rPr lang="bs-Latn-BA" sz="1800" b="1" dirty="0">
                <a:solidFill>
                  <a:schemeClr val="accent5">
                    <a:lumMod val="50000"/>
                  </a:schemeClr>
                </a:solidFill>
              </a:rPr>
              <a:t>NERMINA FOČAK </a:t>
            </a:r>
          </a:p>
          <a:p>
            <a:pPr algn="just"/>
            <a:r>
              <a:rPr lang="bs-Latn-BA" sz="1800" b="1" dirty="0">
                <a:solidFill>
                  <a:schemeClr val="accent5">
                    <a:lumMod val="50000"/>
                  </a:schemeClr>
                </a:solidFill>
              </a:rPr>
              <a:t>AMELA HADŽIĆ</a:t>
            </a:r>
            <a:endParaRPr lang="en-US" sz="1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3D836EF3-5F9E-BD9D-21A6-1509D11AC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6622" y="1533527"/>
            <a:ext cx="9642828" cy="3591630"/>
          </a:xfrm>
        </p:spPr>
        <p:txBody>
          <a:bodyPr/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br>
              <a:rPr lang="en-US" b="0" dirty="0">
                <a:effectLst/>
              </a:rPr>
            </a:br>
            <a:r>
              <a:rPr lang="en-US" sz="2400" b="1" i="0" u="none" strike="noStrike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Stručno</a:t>
            </a:r>
            <a:r>
              <a:rPr lang="en-US" sz="2400" b="1" i="0" u="none" strike="noStrik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usavršavanje</a:t>
            </a:r>
            <a:r>
              <a:rPr lang="en-US" sz="2400" b="1" i="0" u="none" strike="noStrik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2400" b="1" i="0" u="none" strike="noStrike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odgajatelje</a:t>
            </a:r>
            <a:r>
              <a:rPr lang="en-US" sz="2400" b="1" i="0" u="none" strike="noStrik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s-Latn-BA" sz="2400" b="1" i="0" u="none" strike="noStrik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stručne saradnike </a:t>
            </a:r>
            <a:r>
              <a:rPr lang="en-US" sz="2400" b="1" i="0" u="none" strike="noStrik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400" b="1" i="0" u="none" strike="noStrike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predškolskim</a:t>
            </a:r>
            <a:r>
              <a:rPr lang="en-US" sz="2400" b="1" i="0" u="none" strike="noStrik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ustanovama</a:t>
            </a:r>
            <a:r>
              <a:rPr lang="en-US" sz="2400" b="1" i="0" u="none" strike="noStrik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Kantona</a:t>
            </a:r>
            <a:r>
              <a:rPr lang="en-US" sz="2400" b="1" i="0" u="none" strike="noStrik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Sarajevo</a:t>
            </a:r>
            <a:endParaRPr lang="en-US" sz="24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bs-Latn-BA" sz="2000" dirty="0">
              <a:solidFill>
                <a:schemeClr val="tx1"/>
              </a:solidFill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bs-Latn-BA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TEMA:</a:t>
            </a:r>
            <a:br>
              <a:rPr lang="en-US" sz="2000" dirty="0"/>
            </a:br>
            <a:r>
              <a:rPr lang="pl-PL" sz="32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pl-PL" sz="3200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PROJEKTNO PLANIRANJE U ODGOJNO – OBRAZOVNOJ PRAKSI</a:t>
            </a:r>
            <a:endParaRPr lang="pl-PL" sz="3200" dirty="0">
              <a:solidFill>
                <a:srgbClr val="FF0000"/>
              </a:solidFill>
              <a:effectLst/>
            </a:endParaRPr>
          </a:p>
          <a:p>
            <a:endParaRPr lang="bs-Latn-BA" sz="2000" b="1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8DE873-8265-417D-B5CE-0AAEF57D6680}"/>
              </a:ext>
            </a:extLst>
          </p:cNvPr>
          <p:cNvSpPr txBox="1"/>
          <p:nvPr/>
        </p:nvSpPr>
        <p:spPr>
          <a:xfrm>
            <a:off x="4526844" y="6231467"/>
            <a:ext cx="2720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April, 2025. godine</a:t>
            </a:r>
            <a:endParaRPr lang="de-CH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484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29BE91-0AE3-9F0B-2CDA-23101B95224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8EF0E4-FD17-4734-B817-A60335821929}" type="slidenum">
              <a:rPr lang="en-US" smtClean="0"/>
              <a:t>10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1DD242-FBE1-44B3-95B2-36CA9E6D8D49}"/>
              </a:ext>
            </a:extLst>
          </p:cNvPr>
          <p:cNvSpPr/>
          <p:nvPr/>
        </p:nvSpPr>
        <p:spPr>
          <a:xfrm>
            <a:off x="745066" y="941188"/>
            <a:ext cx="9572977" cy="1046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s-Latn-BA" sz="3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ULOGA ODGAJATELJA U PROJEKTNOM PLANIRANJU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990F50-3439-43CE-91C2-D915823D539A}"/>
              </a:ext>
            </a:extLst>
          </p:cNvPr>
          <p:cNvSpPr/>
          <p:nvPr/>
        </p:nvSpPr>
        <p:spPr>
          <a:xfrm>
            <a:off x="180621" y="2561536"/>
            <a:ext cx="46623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bs-Latn-BA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ODGAJATELJ </a:t>
            </a:r>
            <a:r>
              <a:rPr lang="bs-Latn-B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TREBA DA POSJEDUJE:</a:t>
            </a:r>
          </a:p>
          <a:p>
            <a:pPr lvl="0">
              <a:spcAft>
                <a:spcPts val="0"/>
              </a:spcAft>
            </a:pPr>
            <a:endParaRPr lang="bs-Latn-BA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bs-Latn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STRUČNA ZNANJA I KOMPETENCIJE</a:t>
            </a:r>
          </a:p>
          <a:p>
            <a:pPr marL="342900" indent="-342900">
              <a:buAutoNum type="arabicPeriod"/>
            </a:pPr>
            <a:r>
              <a:rPr lang="bs-Latn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SOCIJALNA ZNANJA I VJEŠTINE</a:t>
            </a:r>
          </a:p>
          <a:p>
            <a:pPr marL="342900" indent="-342900">
              <a:buAutoNum type="arabicPeriod"/>
            </a:pPr>
            <a:r>
              <a:rPr lang="bs-Latn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METODIČKA ZNANJA I VJEŠTINE</a:t>
            </a:r>
          </a:p>
          <a:p>
            <a:pPr marL="342900" indent="-342900">
              <a:buAutoNum type="arabicPeriod"/>
            </a:pPr>
            <a:r>
              <a:rPr lang="bs-Latn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LIČNA MOTIVACIJA I ZADOVOLJSTVO</a:t>
            </a:r>
            <a:endParaRPr lang="de-CH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bs-Latn-BA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D8882B-C5BB-4332-BAF0-85609A44695E}"/>
              </a:ext>
            </a:extLst>
          </p:cNvPr>
          <p:cNvSpPr/>
          <p:nvPr/>
        </p:nvSpPr>
        <p:spPr>
          <a:xfrm>
            <a:off x="2102556" y="1946445"/>
            <a:ext cx="77441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Latn-BA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ODGAJATELJ        FASILITATOR, ISTRAŽIVAČ I PARTNER </a:t>
            </a:r>
          </a:p>
          <a:p>
            <a:endParaRPr lang="bs-Latn-BA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BD2C99-0409-4998-B5B7-D6DF4343BB6A}"/>
              </a:ext>
            </a:extLst>
          </p:cNvPr>
          <p:cNvSpPr txBox="1"/>
          <p:nvPr/>
        </p:nvSpPr>
        <p:spPr>
          <a:xfrm>
            <a:off x="4888089" y="2456795"/>
            <a:ext cx="698782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bs-Latn-B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KOMPETENTAN ODGAJATELJ:</a:t>
            </a:r>
            <a:endParaRPr lang="bs-Latn-B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bs-Latn-B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opservira</a:t>
            </a:r>
            <a:r>
              <a:rPr lang="de-CH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analizira dječj</a:t>
            </a:r>
            <a:r>
              <a:rPr lang="bs-Latn-B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e-CH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interes</a:t>
            </a:r>
            <a:r>
              <a:rPr lang="bs-Latn-B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ovanja</a:t>
            </a:r>
            <a:r>
              <a:rPr lang="de-CH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potrebe.</a:t>
            </a:r>
            <a:endParaRPr lang="bs-Latn-B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bs-Latn-B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de-CH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reira</a:t>
            </a:r>
            <a:r>
              <a:rPr lang="bs-Latn-B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ambijent u kojem se odvijaju učeći procesi,</a:t>
            </a:r>
            <a:r>
              <a:rPr lang="de-CH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dinamično i poticajno okruženje</a:t>
            </a:r>
            <a:r>
              <a:rPr lang="bs-Latn-B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„po mjeri djeteta“.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de-CH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pruža slobodu izbora i podržava </a:t>
            </a:r>
            <a:r>
              <a:rPr lang="bs-Latn-B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dječiju </a:t>
            </a:r>
            <a:r>
              <a:rPr lang="de-CH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kreativnost.</a:t>
            </a:r>
            <a:endParaRPr lang="bs-Latn-B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de-CH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vodi refleksivne razgovore s djecom, potiče istraživački duh.</a:t>
            </a:r>
            <a:endParaRPr lang="bs-Latn-B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bs-Latn-B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uvijek je korak ispred i nudi nešto novo, složenije, što  za dijete predstavlja izazov i vodi ka zoni proksimalnog razvoja.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bs-Latn-B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potiče rješavanje problemskih situacija.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de-CH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dokumentira proces učenja i prati napredak djece.</a:t>
            </a:r>
            <a:endParaRPr lang="bs-Latn-B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de-CH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sarađuje s roditeljima i širom zajednicom.</a:t>
            </a:r>
            <a:endParaRPr lang="bs-Latn-B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de-CH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neprestano uči, reflektira i unapređuje vlastitu praksu.</a:t>
            </a:r>
            <a:endParaRPr lang="bs-Latn-BA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85F3BA4-45E3-4337-B905-4F88786E7EE4}"/>
              </a:ext>
            </a:extLst>
          </p:cNvPr>
          <p:cNvSpPr/>
          <p:nvPr/>
        </p:nvSpPr>
        <p:spPr>
          <a:xfrm flipV="1">
            <a:off x="3826934" y="2114079"/>
            <a:ext cx="395111" cy="683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34859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29BE91-0AE3-9F0B-2CDA-23101B95224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8EF0E4-FD17-4734-B817-A60335821929}" type="slidenum">
              <a:rPr lang="en-US" smtClean="0"/>
              <a:t>11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E26AD19-C49E-4F95-ADEE-C39C4AEF2655}"/>
              </a:ext>
            </a:extLst>
          </p:cNvPr>
          <p:cNvSpPr/>
          <p:nvPr/>
        </p:nvSpPr>
        <p:spPr>
          <a:xfrm>
            <a:off x="406398" y="2580385"/>
            <a:ext cx="5689602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bs-Latn-B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ODGAJATELJ KOJI RAZUMIJE  PROJEKTNI PRISTUP   DJETETU ĆE OMOGUĆITI DA </a:t>
            </a:r>
            <a:r>
              <a:rPr lang="bs-Latn-BA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lvl="0">
              <a:spcAft>
                <a:spcPts val="0"/>
              </a:spcAft>
            </a:pPr>
            <a:endParaRPr lang="de-CH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bs-Latn-BA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</a:t>
            </a:r>
            <a:r>
              <a:rPr lang="bs-Latn-BA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SAMOSTALNO POSTAVLJA PITANJA</a:t>
            </a:r>
            <a:endParaRPr lang="de-CH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bs-Latn-BA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bs-Latn-BA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PRETPOSTAVLJA</a:t>
            </a:r>
            <a:endParaRPr lang="de-CH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bs-Latn-BA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</a:t>
            </a:r>
            <a:r>
              <a:rPr lang="bs-Latn-BA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RAZMIŠLJA KAKO DA PROVJERI SVOJE PRETPOSTAVKE</a:t>
            </a:r>
            <a:endParaRPr lang="bs-Latn-BA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bs-Latn-B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</a:t>
            </a:r>
            <a:r>
              <a:rPr lang="bs-Latn-BA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s-Latn-BA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RASPRAVLJA S ODGAJATELJEM O NAČINIMA PREZENTIRANJA SVOJIH OTKRIĆA</a:t>
            </a:r>
            <a:endParaRPr lang="de-CH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bs-Latn-BA" dirty="0">
                <a:latin typeface="Times New Roman" panose="02020603050405020304" pitchFamily="18" charset="0"/>
                <a:ea typeface="Times New Roman" panose="02020603050405020304" pitchFamily="18" charset="0"/>
              </a:rPr>
              <a:t>5. </a:t>
            </a:r>
            <a:r>
              <a:rPr lang="bs-Latn-BA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RJEŠAVA PROBLEME PUTEM POKUŠAJA I POGREŠKE, BEZ NUĐENJA GOTOVIH ODGOVORA</a:t>
            </a:r>
          </a:p>
          <a:p>
            <a:pPr lvl="0">
              <a:spcAft>
                <a:spcPts val="0"/>
              </a:spcAft>
            </a:pPr>
            <a:r>
              <a:rPr lang="bs-Latn-B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</a:t>
            </a:r>
            <a:r>
              <a:rPr lang="bs-Latn-BA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PODSTIČE DISKUSIJU I RAZGOVOR MEĐU DJECOM- SARADNIČKO UČENJE</a:t>
            </a:r>
            <a:endParaRPr lang="de-CH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553697-A3F7-4513-A24E-0C27211D0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9800" y="1147875"/>
            <a:ext cx="4104000" cy="5472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4E7541E-D81E-4B88-BB32-56D214306142}"/>
              </a:ext>
            </a:extLst>
          </p:cNvPr>
          <p:cNvSpPr/>
          <p:nvPr/>
        </p:nvSpPr>
        <p:spPr>
          <a:xfrm>
            <a:off x="4632585" y="6352143"/>
            <a:ext cx="1955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s-Latn-BA" dirty="0">
                <a:solidFill>
                  <a:srgbClr val="0070C0"/>
                </a:solidFill>
              </a:rPr>
              <a:t>April, 2025. godine</a:t>
            </a:r>
            <a:endParaRPr lang="de-CH" dirty="0">
              <a:solidFill>
                <a:srgbClr val="0070C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43C639-6098-4A18-90F0-E68D6DE9BBF8}"/>
              </a:ext>
            </a:extLst>
          </p:cNvPr>
          <p:cNvSpPr/>
          <p:nvPr/>
        </p:nvSpPr>
        <p:spPr>
          <a:xfrm>
            <a:off x="203201" y="784352"/>
            <a:ext cx="680838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s-Latn-BA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Odgojno-obrazovni procesi se trebaju zasnivati na  razumijevanju djeteta, uvažavanju njegovih individualnih razlika, uvažavanju dječije perspektive, gdje odgajatelj na nenametljiv način, uz dogovor i aktivno sudjelovanje djece  kreira učeći ambijent.</a:t>
            </a:r>
            <a:endParaRPr lang="de-CH" sz="2000" b="1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51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A55EDB8-B378-46D0-99F4-67F9B804FC5B}"/>
              </a:ext>
            </a:extLst>
          </p:cNvPr>
          <p:cNvCxnSpPr>
            <a:cxnSpLocks/>
          </p:cNvCxnSpPr>
          <p:nvPr/>
        </p:nvCxnSpPr>
        <p:spPr>
          <a:xfrm>
            <a:off x="6834783" y="2945584"/>
            <a:ext cx="39511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E223801-121F-447C-AB69-279C3EC7D565}"/>
              </a:ext>
            </a:extLst>
          </p:cNvPr>
          <p:cNvCxnSpPr/>
          <p:nvPr/>
        </p:nvCxnSpPr>
        <p:spPr>
          <a:xfrm flipH="1">
            <a:off x="4515553" y="2988733"/>
            <a:ext cx="33866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D1B9960-87C8-42E4-ADE6-FF93381A7A8C}"/>
              </a:ext>
            </a:extLst>
          </p:cNvPr>
          <p:cNvSpPr/>
          <p:nvPr/>
        </p:nvSpPr>
        <p:spPr>
          <a:xfrm>
            <a:off x="282222" y="866521"/>
            <a:ext cx="440266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s-Latn-BA" altLang="de-DE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RADU S DJECOM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bs-Latn-BA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 nameće rješenja, podstiče na samostalno razmišljanje i učenje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bs-Latn-BA" alt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Analizira procese kroz koje djeca dolaze do </a:t>
            </a:r>
            <a:r>
              <a:rPr lang="bs-Latn-BA" alt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de-DE" alt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znanja i prati njihov napredak.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bs-Latn-BA" alt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Strpljiv je, posmatra djecu i daje im dovoljno vremena za istraživanje.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bs-Latn-BA" alt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Stvara sigurno i poticajno okruženje za istraživanje i rješavanje problema</a:t>
            </a:r>
            <a:r>
              <a:rPr lang="de-DE" altLang="de-DE" b="1" dirty="0">
                <a:latin typeface="Arial" panose="020B0604020202020204" pitchFamily="34" charset="0"/>
              </a:rPr>
              <a:t>.</a:t>
            </a:r>
            <a:endParaRPr lang="de-CH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FEDDC4-EDCD-4E6E-8945-9E7CA3C16680}"/>
              </a:ext>
            </a:extLst>
          </p:cNvPr>
          <p:cNvSpPr/>
          <p:nvPr/>
        </p:nvSpPr>
        <p:spPr>
          <a:xfrm>
            <a:off x="4989687" y="2707057"/>
            <a:ext cx="183563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s-Latn-BA" sz="2500" b="1" dirty="0">
                <a:solidFill>
                  <a:srgbClr val="FF0000"/>
                </a:solidFill>
              </a:rPr>
              <a:t>ODGAJATELJ</a:t>
            </a:r>
            <a:endParaRPr lang="de-CH" sz="2500" b="1" dirty="0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36153F-A012-41F5-A246-D8B8A1C5D479}"/>
              </a:ext>
            </a:extLst>
          </p:cNvPr>
          <p:cNvSpPr/>
          <p:nvPr/>
        </p:nvSpPr>
        <p:spPr>
          <a:xfrm>
            <a:off x="7600252" y="2707057"/>
            <a:ext cx="4184891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CH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PROJEKTNOM PLANIRANJU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bs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Poznaje razvojne karakteristike i individualne mogućnosti djece.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bs-Latn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Podstiče dječiju inicijativu, saradnju i istraživanje bez nametanja svojih ideja.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bs-Latn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Kreira i prilagođava okruženje interesima djece.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bs-Latn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Struktuira i produbljuje dječje učenje, uvažavajući prethodna iskustva.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bs-Latn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Omogućava izbor, aktivno djelovanje, povezivanje informacija, saradnju i refleksiju.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FA5270E-2588-407C-84C6-35F9B5719F72}"/>
              </a:ext>
            </a:extLst>
          </p:cNvPr>
          <p:cNvSpPr/>
          <p:nvPr/>
        </p:nvSpPr>
        <p:spPr>
          <a:xfrm>
            <a:off x="5126514" y="6407531"/>
            <a:ext cx="1955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s-Latn-BA" dirty="0">
                <a:solidFill>
                  <a:srgbClr val="0070C0"/>
                </a:solidFill>
              </a:rPr>
              <a:t>April, 2025. godine</a:t>
            </a:r>
            <a:endParaRPr lang="de-CH" dirty="0">
              <a:solidFill>
                <a:srgbClr val="0070C0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A8CAF94-271D-47A4-9CD9-EBB7F59A81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252200" y="3429000"/>
            <a:ext cx="4057811" cy="2978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3773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7BD5D89-8B78-4E61-8C20-A60E00DE9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0070C0"/>
                </a:solidFill>
              </a:rPr>
              <a:t>Stručno </a:t>
            </a:r>
            <a:r>
              <a:rPr lang="en-US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usavršavanje</a:t>
            </a:r>
            <a:r>
              <a:rPr lang="en-US" b="1">
                <a:solidFill>
                  <a:srgbClr val="0070C0"/>
                </a:solidFill>
              </a:rPr>
              <a:t>, august 2022. godine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2BE372-A4AF-4AE8-87A8-8DDFAC8F3D8A}"/>
              </a:ext>
            </a:extLst>
          </p:cNvPr>
          <p:cNvSpPr/>
          <p:nvPr/>
        </p:nvSpPr>
        <p:spPr>
          <a:xfrm>
            <a:off x="3048000" y="2086801"/>
            <a:ext cx="6096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e-CH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Savremeni pristupi nam pomažu da planiramo s fleksibilnošću, osluškujemo dječje interese i gradimo kvalitetnu praksu. Svaki projekat je nova prilika za istraživanje – i za djecu i za nas.</a:t>
            </a:r>
          </a:p>
        </p:txBody>
      </p:sp>
    </p:spTree>
    <p:extLst>
      <p:ext uri="{BB962C8B-B14F-4D97-AF65-F5344CB8AC3E}">
        <p14:creationId xmlns:p14="http://schemas.microsoft.com/office/powerpoint/2010/main" val="1468335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8EF0E4-FD17-4734-B817-A60335821929}" type="slidenum">
              <a:rPr lang="en-US" smtClean="0"/>
              <a:t>2</a:t>
            </a:fld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D836EF3-5F9E-BD9D-21A6-1509D11AC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9611" y="1559278"/>
            <a:ext cx="10248900" cy="4019549"/>
          </a:xfrm>
        </p:spPr>
        <p:txBody>
          <a:bodyPr/>
          <a:lstStyle/>
          <a:p>
            <a:r>
              <a:rPr lang="bs-Latn-BA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SAVREMENO SHVATANJE DJETETA</a:t>
            </a:r>
          </a:p>
          <a:p>
            <a:endParaRPr lang="bs-Latn-BA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s-Latn-B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Dijete je subjekt koji na istraživački način otkriva svijet oko sebe. Upravo time ono postaje aktivni konstruktor vlastitog znanja koji posjeduje kompetencije da</a:t>
            </a:r>
            <a:r>
              <a:rPr lang="bs-Latn-B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ISTRAŽUJE, PROMIŠLJA, NADOGRAĐUJE, ODBACUJE I POSTAVLJA HIPOTEZE</a:t>
            </a:r>
            <a:r>
              <a:rPr lang="bs-Latn-BA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bs-Latn-B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(Slunjski, 2012.).</a:t>
            </a:r>
          </a:p>
          <a:p>
            <a:endParaRPr lang="bs-Latn-BA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s-Latn-B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Ovo podrazumijeva promjene u odgojno – obrazovnoj praksi: </a:t>
            </a:r>
          </a:p>
          <a:p>
            <a:r>
              <a:rPr lang="bs-Latn-B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napuštanje tradicionalnih oblika rada, a prihvatanje savremenih kao što je rad na </a:t>
            </a:r>
            <a:r>
              <a:rPr lang="bs-Latn-B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PROJEKTU</a:t>
            </a:r>
            <a:r>
              <a:rPr lang="bs-Latn-B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B9AB737-6554-4BCF-81A9-CB74D736855B}"/>
              </a:ext>
            </a:extLst>
          </p:cNvPr>
          <p:cNvSpPr/>
          <p:nvPr/>
        </p:nvSpPr>
        <p:spPr>
          <a:xfrm>
            <a:off x="5098957" y="6171684"/>
            <a:ext cx="1955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s-Latn-BA" dirty="0">
                <a:solidFill>
                  <a:srgbClr val="0070C0"/>
                </a:solidFill>
              </a:rPr>
              <a:t>April, 2025. godine</a:t>
            </a:r>
            <a:endParaRPr lang="de-CH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946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836EF3-5F9E-BD9D-21A6-1509D11AC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3875" y="1209674"/>
            <a:ext cx="10029826" cy="3333751"/>
          </a:xfrm>
        </p:spPr>
        <p:txBody>
          <a:bodyPr/>
          <a:lstStyle/>
          <a:p>
            <a:r>
              <a:rPr lang="bs-Latn-BA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ZAŠTO PROJEKAT?</a:t>
            </a:r>
          </a:p>
          <a:p>
            <a:endParaRPr lang="bs-Latn-BA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bs-Latn-B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Djeca istražuju onu tematiku koja ih interesira.</a:t>
            </a:r>
          </a:p>
          <a:p>
            <a:pPr marL="457200" indent="-457200" algn="just">
              <a:buAutoNum type="arabicPeriod"/>
            </a:pPr>
            <a:r>
              <a:rPr lang="bs-Latn-B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Uključuju se prema  vlastitim željama i afinitetima.</a:t>
            </a:r>
          </a:p>
          <a:p>
            <a:pPr marL="457200" indent="-457200" algn="just">
              <a:buAutoNum type="arabicPeriod"/>
            </a:pPr>
            <a:r>
              <a:rPr lang="bs-Latn-B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Aktivni su koliko traje motivacija.</a:t>
            </a:r>
          </a:p>
          <a:p>
            <a:pPr marL="457200" indent="-457200" algn="just">
              <a:buAutoNum type="arabicPeriod"/>
            </a:pPr>
            <a:r>
              <a:rPr lang="bs-Latn-B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 nema određenu vremensku strukturu,</a:t>
            </a:r>
          </a:p>
          <a:p>
            <a:pPr algn="just"/>
            <a:r>
              <a:rPr lang="bs-Latn-B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što znači da traje koliko traje interes djece.</a:t>
            </a:r>
          </a:p>
          <a:p>
            <a:pPr algn="just"/>
            <a:r>
              <a:rPr lang="bs-Latn-B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  Odgajatelj sa direktnog poučavanja prelazi na kreiranje </a:t>
            </a:r>
          </a:p>
          <a:p>
            <a:pPr algn="just"/>
            <a:r>
              <a:rPr lang="bs-Latn-B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poticaja koji podupiru dječiji interes.</a:t>
            </a:r>
          </a:p>
          <a:p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29BE91-0AE3-9F0B-2CDA-23101B95224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8EF0E4-FD17-4734-B817-A60335821929}" type="slidenum">
              <a:rPr lang="en-US" smtClean="0"/>
              <a:t>3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892954-CD06-4056-B270-43E4F776215A}"/>
              </a:ext>
            </a:extLst>
          </p:cNvPr>
          <p:cNvSpPr/>
          <p:nvPr/>
        </p:nvSpPr>
        <p:spPr>
          <a:xfrm>
            <a:off x="1001185" y="4726612"/>
            <a:ext cx="950065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CH" sz="2200" b="1" dirty="0"/>
              <a:t>Projektno planiranje pozitivno utiče na djecu afirmirajući njihova </a:t>
            </a:r>
            <a:r>
              <a:rPr lang="de-CH" sz="2200" b="1" dirty="0">
                <a:solidFill>
                  <a:srgbClr val="FF0000"/>
                </a:solidFill>
              </a:rPr>
              <a:t>PARTICIPATIVNA PRAVA </a:t>
            </a:r>
            <a:r>
              <a:rPr lang="de-CH" sz="2200" b="1" dirty="0"/>
              <a:t>u demokratičnom odgojno-obrazovnom procesu. Dijete se promatra kao </a:t>
            </a:r>
            <a:r>
              <a:rPr lang="de-CH" sz="2200" b="1" dirty="0">
                <a:solidFill>
                  <a:srgbClr val="FF0000"/>
                </a:solidFill>
              </a:rPr>
              <a:t>KOMPETENTNO, SPOSOBNO i SAMOSTALNO</a:t>
            </a:r>
            <a:r>
              <a:rPr lang="de-CH" sz="2200" b="1" dirty="0"/>
              <a:t> biće koje aktivno</a:t>
            </a:r>
            <a:r>
              <a:rPr lang="de-CH" sz="2200" b="1" dirty="0">
                <a:solidFill>
                  <a:srgbClr val="FF0000"/>
                </a:solidFill>
              </a:rPr>
              <a:t> SUDJELUJE U DONOŠENJU ODLUKA</a:t>
            </a:r>
            <a:r>
              <a:rPr lang="de-CH" sz="2200" b="1" dirty="0"/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BEF888-1803-4F00-9621-CE76A0046379}"/>
              </a:ext>
            </a:extLst>
          </p:cNvPr>
          <p:cNvSpPr/>
          <p:nvPr/>
        </p:nvSpPr>
        <p:spPr>
          <a:xfrm>
            <a:off x="4560795" y="6269756"/>
            <a:ext cx="1955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s-Latn-BA" dirty="0">
                <a:solidFill>
                  <a:srgbClr val="0070C0"/>
                </a:solidFill>
              </a:rPr>
              <a:t>April, 2025. godine</a:t>
            </a:r>
            <a:endParaRPr lang="de-CH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624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81050" y="124179"/>
            <a:ext cx="10629900" cy="6597298"/>
          </a:xfrm>
        </p:spPr>
        <p:txBody>
          <a:bodyPr/>
          <a:lstStyle/>
          <a:p>
            <a:r>
              <a:rPr lang="bs-Latn-BA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KAKO ISTRAŽUJU DJECA RANOG I PREDŠKOLSKOG UZRASTA?</a:t>
            </a:r>
          </a:p>
          <a:p>
            <a:endParaRPr lang="bs-Latn-BA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AutoNum type="arabicPeriod"/>
            </a:pPr>
            <a:r>
              <a:rPr lang="bs-Latn-B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Dijete uči u svim situacijama i prilikama.</a:t>
            </a:r>
          </a:p>
          <a:p>
            <a:pPr marL="457200" indent="-457200" algn="l">
              <a:buAutoNum type="arabicPeriod"/>
            </a:pPr>
            <a:r>
              <a:rPr lang="bs-Latn-B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Dijete ima visoku sposobnost upijanja i razvrstavanja informacija.</a:t>
            </a:r>
          </a:p>
          <a:p>
            <a:pPr marL="457200" indent="-457200" algn="l">
              <a:buAutoNum type="arabicPeriod"/>
            </a:pPr>
            <a:r>
              <a:rPr lang="bs-Latn-B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Svako novo iskustvo je platforma za dalje istraživanje, nova iskustva, spoznaje i učenje.</a:t>
            </a:r>
          </a:p>
          <a:p>
            <a:pPr marL="457200" indent="-457200" algn="l">
              <a:buAutoNum type="arabicPeriod"/>
            </a:pPr>
            <a:r>
              <a:rPr lang="bs-Latn-B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Dijete istražuje svijet oko sebe i eksperimentira kroz igru koja je potreba i nagon.</a:t>
            </a:r>
          </a:p>
          <a:p>
            <a:pPr marL="457200" indent="-457200" algn="l">
              <a:buAutoNum type="arabicPeriod"/>
            </a:pPr>
            <a:r>
              <a:rPr lang="bs-Latn-B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Dijete uči čineći (djeluje rukujući predmetima, isprobava materijale, gradi) u interakciji sa okruženjem  i stvara spoznaje (praktično znanje koje kasnije proširuje i dograđuje).</a:t>
            </a:r>
          </a:p>
          <a:p>
            <a:pPr marL="457200" indent="-457200" algn="l">
              <a:buAutoNum type="arabicPeriod"/>
            </a:pPr>
            <a:r>
              <a:rPr lang="bs-Latn-B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Dijete istražuje jer gotovo uvijek u okolini pronalazi nešto nepoznato ili nedovoljno poznato što ga zaokupi i motiviše na spoznaju.</a:t>
            </a:r>
          </a:p>
          <a:p>
            <a:pPr marL="457200" indent="-457200" algn="l">
              <a:buAutoNum type="arabicPeriod"/>
            </a:pPr>
            <a:r>
              <a:rPr lang="bs-Latn-B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Dijete o svemu ima neko mišljenje (teoriju) na koje je moguće uticati, teorije su podložne promjenama.</a:t>
            </a:r>
          </a:p>
          <a:p>
            <a:pPr marL="457200" indent="-457200" algn="l">
              <a:buAutoNum type="arabicPeriod"/>
            </a:pPr>
            <a:endParaRPr lang="bs-Latn-BA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0B9BFF-4493-42DE-BAEE-6801EB188D33}"/>
              </a:ext>
            </a:extLst>
          </p:cNvPr>
          <p:cNvSpPr/>
          <p:nvPr/>
        </p:nvSpPr>
        <p:spPr>
          <a:xfrm>
            <a:off x="4926095" y="6224601"/>
            <a:ext cx="1955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s-Latn-BA" dirty="0">
                <a:solidFill>
                  <a:srgbClr val="0070C0"/>
                </a:solidFill>
              </a:rPr>
              <a:t>April, 2025. godine</a:t>
            </a:r>
            <a:endParaRPr lang="de-CH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223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836EF3-5F9E-BD9D-21A6-1509D11AC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7675" y="1209674"/>
            <a:ext cx="10906125" cy="5146676"/>
          </a:xfrm>
        </p:spPr>
        <p:txBody>
          <a:bodyPr/>
          <a:lstStyle/>
          <a:p>
            <a:r>
              <a:rPr lang="bs-Latn-BA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TEORIJE UČENJA</a:t>
            </a:r>
          </a:p>
          <a:p>
            <a:pPr algn="l"/>
            <a:r>
              <a:rPr lang="bs-Latn-BA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TEORIJA KONSTRUKTIVIZMA  </a:t>
            </a:r>
            <a:r>
              <a:rPr lang="bs-Latn-BA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naglašava nužnost aktivnosti djeteta u procesu učenja. Dijete na osnovu svog opažanja i vlastitog iskustva u svojoj fizičkoj i socijalnoj okolini konstruira vlastito znanje koje je zato jedinstveno za svakog pojedinca.</a:t>
            </a:r>
          </a:p>
          <a:p>
            <a:pPr algn="l"/>
            <a:r>
              <a:rPr lang="bs-Latn-BA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KLJUČNI ELEMENTI</a:t>
            </a:r>
            <a:r>
              <a:rPr lang="bs-Latn-B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bs-Latn-BA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Dijete uči kroz igru (temeljna aktivnost u procesu učenja).</a:t>
            </a:r>
          </a:p>
          <a:p>
            <a:pPr algn="l"/>
            <a:r>
              <a:rPr lang="bs-Latn-BA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Dijete uči čineći (djelujući).  </a:t>
            </a:r>
          </a:p>
          <a:p>
            <a:pPr algn="l"/>
            <a:r>
              <a:rPr lang="bs-Latn-BA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Aktivnost svrhovita za dijete.</a:t>
            </a:r>
          </a:p>
          <a:p>
            <a:pPr algn="l"/>
            <a:r>
              <a:rPr lang="bs-Latn-BA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Iskustvo.</a:t>
            </a:r>
          </a:p>
          <a:p>
            <a:pPr algn="l"/>
            <a:r>
              <a:rPr lang="bs-Latn-BA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Različiti resursi.</a:t>
            </a:r>
          </a:p>
          <a:p>
            <a:pPr algn="l"/>
            <a:r>
              <a:rPr lang="bs-Latn-BA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TEORIJA SOCIOKONSTRUKTIVIZMA  </a:t>
            </a:r>
            <a:r>
              <a:rPr lang="bs-Latn-BA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zagovara mišljenje da je za procese učenja i razvoja osnovno sudjelovanje u manjim društvenim zajednicama. U tim zajednicama naši postupci i znanja dobivaju konačan smisao jer učenje nije samo kognitivni već i socijalni fenomen.</a:t>
            </a:r>
            <a:br>
              <a:rPr lang="bs-Latn-BA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s-Latn-BA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KLJUČNI ELEMENTI</a:t>
            </a:r>
            <a:br>
              <a:rPr lang="bs-Latn-B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s-Latn-BA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Interakcija sa vršnjacima.</a:t>
            </a:r>
            <a:br>
              <a:rPr lang="bs-Latn-BA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s-Latn-BA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Interakcija sa odraslima.</a:t>
            </a:r>
            <a:br>
              <a:rPr lang="bs-Latn-BA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s-Latn-BA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Društvena bića koja samo sudjelovanjem u zajednici (društvenoj grupi) konstruira znanja i značenja.</a:t>
            </a:r>
            <a:br>
              <a:rPr lang="bs-Latn-B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29BE91-0AE3-9F0B-2CDA-23101B95224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8EF0E4-FD17-4734-B817-A6033582192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638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836EF3-5F9E-BD9D-21A6-1509D11AC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5908" y="2136776"/>
            <a:ext cx="10029826" cy="3671358"/>
          </a:xfrm>
        </p:spPr>
        <p:txBody>
          <a:bodyPr/>
          <a:lstStyle/>
          <a:p>
            <a:pPr algn="l"/>
            <a:endParaRPr lang="bs-Latn-BA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bs-Latn-BA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Karakteristike projekta:</a:t>
            </a:r>
          </a:p>
          <a:p>
            <a:pPr marL="457200" indent="-457200" algn="l">
              <a:buAutoNum type="arabicPeriod"/>
            </a:pPr>
            <a:r>
              <a:rPr lang="bs-Latn-B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Djeca usvajaju spoznaje koje ih najviše interesiraju i prema vlastitim mogućnostima.</a:t>
            </a:r>
          </a:p>
          <a:p>
            <a:pPr marL="457200" indent="-457200" algn="l">
              <a:buAutoNum type="arabicPeriod"/>
            </a:pPr>
            <a:r>
              <a:rPr lang="bs-Latn-B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Istražuju vlastito okruženje koristeći vlastita osjetila.</a:t>
            </a:r>
          </a:p>
          <a:p>
            <a:pPr marL="457200" indent="-457200" algn="l">
              <a:buAutoNum type="arabicPeriod"/>
            </a:pPr>
            <a:r>
              <a:rPr lang="bs-Latn-B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Učenje se odvija u saradnji sa drugom djecom.</a:t>
            </a:r>
          </a:p>
          <a:p>
            <a:pPr marL="457200" indent="-457200" algn="l">
              <a:buAutoNum type="arabicPeriod"/>
            </a:pPr>
            <a:r>
              <a:rPr lang="bs-Latn-B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Uloga odgajatelja i asistencija su nenametljivi.</a:t>
            </a:r>
          </a:p>
          <a:p>
            <a:pPr marL="457200" indent="-457200" algn="l">
              <a:buAutoNum type="arabicPeriod"/>
            </a:pPr>
            <a:r>
              <a:rPr lang="bs-Latn-B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Djeca poduzimaju različite istraživačke i druge aktivnosti kojima aktivno stiču nova iskustva i znanja.</a:t>
            </a:r>
          </a:p>
          <a:p>
            <a:pPr marL="457200" indent="-457200" algn="l">
              <a:buAutoNum type="arabicPeriod"/>
            </a:pPr>
            <a:r>
              <a:rPr lang="bs-Latn-B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„Cilj projekta nije naučiti djecu što je većoj količini informacija u vezi sa temom, nego kontinuirano jačati  njihove različite kompentencije, uključujući metakompetencije (Slunjski 2012.).“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29BE91-0AE3-9F0B-2CDA-23101B95224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8EF0E4-FD17-4734-B817-A60335821929}" type="slidenum">
              <a:rPr lang="en-US" smtClean="0"/>
              <a:t>6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4B4DC80-E01E-46F4-B523-761C90D4C3B3}"/>
              </a:ext>
            </a:extLst>
          </p:cNvPr>
          <p:cNvSpPr/>
          <p:nvPr/>
        </p:nvSpPr>
        <p:spPr>
          <a:xfrm>
            <a:off x="1456266" y="1049867"/>
            <a:ext cx="8839200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bs-Latn-BA" sz="2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„PROJEKT </a:t>
            </a:r>
            <a:r>
              <a:rPr lang="bs-Latn-BA" sz="2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s-Latn-BA" sz="2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</a:t>
            </a:r>
            <a:r>
              <a:rPr lang="bs-Latn-BA" sz="2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s-Latn-BA" sz="2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SKLOP AKTIVNOSTI U KOJIMA JEDNO ILI VIŠE DJECE DUBLJE PROUČAVAJU NEKU TEMU ILI PROBLEM“ </a:t>
            </a:r>
            <a:r>
              <a:rPr lang="bs-Latn-BA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Slunjski (2001:30), s ciljem dubljeg razumijevanja vlastitog iskustva i okruženja u kojem živi.</a:t>
            </a:r>
          </a:p>
          <a:p>
            <a:pPr lvl="0">
              <a:lnSpc>
                <a:spcPct val="90000"/>
              </a:lnSpc>
              <a:spcAft>
                <a:spcPts val="0"/>
              </a:spcAft>
              <a:tabLst>
                <a:tab pos="457200" algn="l"/>
              </a:tabLst>
            </a:pPr>
            <a:endParaRPr lang="bs-Latn-BA" sz="2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90000"/>
              </a:lnSpc>
              <a:spcAft>
                <a:spcPts val="0"/>
              </a:spcAft>
              <a:tabLst>
                <a:tab pos="457200" algn="l"/>
              </a:tabLst>
            </a:pPr>
            <a:endParaRPr lang="de-CH" sz="2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9EF4AA-B5DD-48AD-9E98-E664E1789837}"/>
              </a:ext>
            </a:extLst>
          </p:cNvPr>
          <p:cNvSpPr/>
          <p:nvPr/>
        </p:nvSpPr>
        <p:spPr>
          <a:xfrm>
            <a:off x="4742828" y="6356350"/>
            <a:ext cx="1955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s-Latn-BA" dirty="0">
                <a:solidFill>
                  <a:srgbClr val="0070C0"/>
                </a:solidFill>
              </a:rPr>
              <a:t>April, 2025. godine</a:t>
            </a:r>
            <a:endParaRPr lang="de-CH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922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836EF3-5F9E-BD9D-21A6-1509D11AC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3875" y="1209674"/>
            <a:ext cx="10029826" cy="3333751"/>
          </a:xfrm>
        </p:spPr>
        <p:txBody>
          <a:bodyPr/>
          <a:lstStyle/>
          <a:p>
            <a:r>
              <a:rPr lang="bs-Latn-BA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 NA PROJEKTU PREMA REGGIO FILOZOFIJI</a:t>
            </a:r>
          </a:p>
          <a:p>
            <a:endParaRPr lang="bs-Latn-BA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bs-Latn-B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Najdosljedniji i najcjelovitiji opisan rad na projektu.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bs-Latn-B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Temelji se na teoriji konstruktivizma i sociokonstruktivizma.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bs-Latn-B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Uvažava višestruke inteligencije djece.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bs-Latn-B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Potiče različite ekspresivne modalitete djeteta.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bs-Latn-B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Njeguje obostrano uvažavanje sudionika procesa (dijete i odgajatelj)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bs-Latn-B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Poticanje metakognicije.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29BE91-0AE3-9F0B-2CDA-23101B95224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8EF0E4-FD17-4734-B817-A60335821929}" type="slidenum">
              <a:rPr lang="en-US" smtClean="0"/>
              <a:t>7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07F6E4-BAD7-416C-A467-3CF1AAEECED5}"/>
              </a:ext>
            </a:extLst>
          </p:cNvPr>
          <p:cNvSpPr/>
          <p:nvPr/>
        </p:nvSpPr>
        <p:spPr>
          <a:xfrm>
            <a:off x="5038985" y="6206092"/>
            <a:ext cx="1955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s-Latn-BA" dirty="0">
                <a:solidFill>
                  <a:srgbClr val="0070C0"/>
                </a:solidFill>
              </a:rPr>
              <a:t>April, 2025. godine</a:t>
            </a:r>
            <a:endParaRPr lang="de-CH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631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836EF3-5F9E-BD9D-21A6-1509D11AC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3874" y="1209674"/>
            <a:ext cx="11115675" cy="5029201"/>
          </a:xfrm>
        </p:spPr>
        <p:txBody>
          <a:bodyPr/>
          <a:lstStyle/>
          <a:p>
            <a:r>
              <a:rPr lang="bs-Latn-BA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STRUKTURA PROJEKTA</a:t>
            </a:r>
          </a:p>
          <a:p>
            <a:endParaRPr lang="bs-Latn-BA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s-Latn-B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CIKLIČNA STRUKTURA </a:t>
            </a:r>
            <a:r>
              <a:rPr lang="bs-Latn-B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(projekti imaju više ciklusa identične strukture)</a:t>
            </a:r>
            <a:r>
              <a:rPr lang="bs-Latn-BA" dirty="0"/>
              <a:t> </a:t>
            </a:r>
          </a:p>
          <a:p>
            <a:r>
              <a:rPr lang="bs-Latn-B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Ciklični pristup osigurava </a:t>
            </a:r>
            <a:r>
              <a:rPr lang="bs-Latn-BA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fleksibilnost, dublje istraživanje i prilagođavanje procesu učenja</a:t>
            </a:r>
            <a:r>
              <a:rPr lang="bs-Latn-BA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de-CH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s-Latn-BA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bs-Latn-B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Ciklus 1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bs-Latn-B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Odabir i početna razrada teme (utvrditi interes djece)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bs-Latn-B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Utvrđivanje postojećih znanja i razumijevanja djece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bs-Latn-B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Zajednička refleksija odgajatelja i planiranje novih resursa učenja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bs-Latn-B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Realizacija i praćenje dogovorenih aktivnosti</a:t>
            </a:r>
          </a:p>
          <a:p>
            <a:pPr algn="l"/>
            <a:endParaRPr lang="bs-Latn-BA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bs-Latn-B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Ciklus 2</a:t>
            </a:r>
          </a:p>
          <a:p>
            <a:pPr algn="l"/>
            <a:r>
              <a:rPr lang="bs-Latn-B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Obuhvata sve segmente prethodnog ciklusa koji se međusobno ponavljaju i suptilno isprepliću. Utvđuju se novi smjerovi projekta, ugrađuju nepredviđene etape pa su fleksibilnost i otvorenost posebne značajke projektnog planiranja.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29BE91-0AE3-9F0B-2CDA-23101B95224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8EF0E4-FD17-4734-B817-A60335821929}" type="slidenum">
              <a:rPr lang="en-US" smtClean="0"/>
              <a:t>8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CD7712-1EC0-4D49-B3B4-BB3FA176020C}"/>
              </a:ext>
            </a:extLst>
          </p:cNvPr>
          <p:cNvSpPr/>
          <p:nvPr/>
        </p:nvSpPr>
        <p:spPr>
          <a:xfrm>
            <a:off x="5219607" y="6356350"/>
            <a:ext cx="1955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s-Latn-BA" dirty="0">
                <a:solidFill>
                  <a:srgbClr val="0070C0"/>
                </a:solidFill>
              </a:rPr>
              <a:t>April, 2025. godine</a:t>
            </a:r>
            <a:endParaRPr lang="de-CH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200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836EF3-5F9E-BD9D-21A6-1509D11AC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3875" y="1209674"/>
            <a:ext cx="11182350" cy="5076826"/>
          </a:xfrm>
        </p:spPr>
        <p:txBody>
          <a:bodyPr/>
          <a:lstStyle/>
          <a:p>
            <a:pPr marL="457200" indent="-457200">
              <a:buAutoNum type="arabicPeriod"/>
            </a:pP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29BE91-0AE3-9F0B-2CDA-23101B95224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58EF0E4-FD17-4734-B817-A60335821929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938618DB-FC25-433E-9B6A-09140FDF5D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489662"/>
              </p:ext>
            </p:extLst>
          </p:nvPr>
        </p:nvGraphicFramePr>
        <p:xfrm>
          <a:off x="485775" y="1085850"/>
          <a:ext cx="11220448" cy="5521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0751">
                  <a:extLst>
                    <a:ext uri="{9D8B030D-6E8A-4147-A177-3AD203B41FA5}">
                      <a16:colId xmlns:a16="http://schemas.microsoft.com/office/drawing/2014/main" val="386393668"/>
                    </a:ext>
                  </a:extLst>
                </a:gridCol>
                <a:gridCol w="2809899">
                  <a:extLst>
                    <a:ext uri="{9D8B030D-6E8A-4147-A177-3AD203B41FA5}">
                      <a16:colId xmlns:a16="http://schemas.microsoft.com/office/drawing/2014/main" val="826379662"/>
                    </a:ext>
                  </a:extLst>
                </a:gridCol>
                <a:gridCol w="2809899">
                  <a:extLst>
                    <a:ext uri="{9D8B030D-6E8A-4147-A177-3AD203B41FA5}">
                      <a16:colId xmlns:a16="http://schemas.microsoft.com/office/drawing/2014/main" val="966736984"/>
                    </a:ext>
                  </a:extLst>
                </a:gridCol>
                <a:gridCol w="2809899">
                  <a:extLst>
                    <a:ext uri="{9D8B030D-6E8A-4147-A177-3AD203B41FA5}">
                      <a16:colId xmlns:a16="http://schemas.microsoft.com/office/drawing/2014/main" val="3441626205"/>
                    </a:ext>
                  </a:extLst>
                </a:gridCol>
              </a:tblGrid>
              <a:tr h="12772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ODABIR I POČETNA RAZRADA TEME NA OSNOVU INTERESA DJECE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UTVRĐIVANJE POSTOJEĆIH ZNANJA I RAZUMIJEVANJA DJECE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ZAJEDNIČKE REFLEKSIJ ODGAJATELJA I PLANIRANJE NOVIH RESURSA UČENJA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REALIZACIJA I PRAĆENJE DOGOVORENIH AKTIVNOSTI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899152"/>
                  </a:ext>
                </a:extLst>
              </a:tr>
              <a:tr h="4180559"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bs-Latn-BA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Odgajatelji prepremaju prostor, materijale, okruženje uopšte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bs-Latn-BA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je način indirektnog uticaja odabira teme.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bs-Latn-BA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Važno da tema djecu istinski zanima.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bs-Latn-BA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Odgajatelji razmišljaju o početnoj razradi teme, relevantna područja za djecu, može se napraviti početna skica ili „mreža planiranja“.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bs-Latn-BA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Ona sadrži predviđene i  nepredviđene etape.</a:t>
                      </a:r>
                    </a:p>
                    <a:p>
                      <a:endParaRPr lang="bs-Latn-BA" dirty="0"/>
                    </a:p>
                    <a:p>
                      <a:endParaRPr lang="bs-Latn-BA" dirty="0"/>
                    </a:p>
                    <a:p>
                      <a:endParaRPr lang="bs-Latn-BA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bs-Latn-BA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Slušanje djece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bs-Latn-BA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Posmatranje djece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bs-Latn-BA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Dokumentiranje procesa učenja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bs-Latn-BA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Tumačenje dječijih procesa učenja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bs-Latn-BA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Djeca često nisu verbalna ali se izražavaju kroz različite medije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bs-Latn-BA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Planiraju se novi resursi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bs-Latn-BA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Analiza toka projekta i dalji pravac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bs-Latn-BA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Stvaranje uslova za rasprave sa djecom o dogovorenoj temi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bs-Latn-BA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Nepredvidiv tok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bs-Latn-BA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Jačanje komunikacijske kompentencije djeteta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bs-Latn-BA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Autonomija i emancipacija u procesu učenja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bs-Latn-BA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Jačanje socijalnih i građanskih kompetencija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bs-Latn-BA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„Učiti kako se uči“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bs-Latn-BA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Evaluacija (djece i odgajatelja) o održanim aktivnostima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bs-Latn-BA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Zajedničko planiranje novih (trenutak kada počinje drugi ciklus) 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5807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4280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1260</Words>
  <Application>Microsoft Office PowerPoint</Application>
  <PresentationFormat>Widescreen</PresentationFormat>
  <Paragraphs>175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Times New Roman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amela hadzic</cp:lastModifiedBy>
  <cp:revision>97</cp:revision>
  <dcterms:created xsi:type="dcterms:W3CDTF">2022-08-09T12:58:26Z</dcterms:created>
  <dcterms:modified xsi:type="dcterms:W3CDTF">2025-04-13T12:30:37Z</dcterms:modified>
</cp:coreProperties>
</file>